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41" r:id="rId2"/>
    <p:sldId id="338" r:id="rId3"/>
    <p:sldId id="343" r:id="rId4"/>
    <p:sldId id="342" r:id="rId5"/>
    <p:sldId id="302" r:id="rId6"/>
    <p:sldId id="264" r:id="rId7"/>
    <p:sldId id="306" r:id="rId8"/>
    <p:sldId id="305" r:id="rId9"/>
    <p:sldId id="303" r:id="rId10"/>
    <p:sldId id="284" r:id="rId11"/>
    <p:sldId id="307" r:id="rId12"/>
    <p:sldId id="304" r:id="rId13"/>
    <p:sldId id="308" r:id="rId14"/>
    <p:sldId id="310" r:id="rId15"/>
    <p:sldId id="309" r:id="rId16"/>
    <p:sldId id="312" r:id="rId17"/>
    <p:sldId id="313" r:id="rId18"/>
    <p:sldId id="269" r:id="rId19"/>
    <p:sldId id="270" r:id="rId20"/>
    <p:sldId id="281" r:id="rId21"/>
    <p:sldId id="311" r:id="rId22"/>
    <p:sldId id="314" r:id="rId23"/>
    <p:sldId id="319" r:id="rId24"/>
    <p:sldId id="321" r:id="rId25"/>
    <p:sldId id="322" r:id="rId26"/>
    <p:sldId id="315" r:id="rId27"/>
    <p:sldId id="316" r:id="rId28"/>
    <p:sldId id="298" r:id="rId29"/>
    <p:sldId id="317" r:id="rId30"/>
    <p:sldId id="323" r:id="rId31"/>
    <p:sldId id="287" r:id="rId32"/>
    <p:sldId id="324" r:id="rId33"/>
    <p:sldId id="274" r:id="rId34"/>
    <p:sldId id="327" r:id="rId35"/>
    <p:sldId id="329" r:id="rId36"/>
    <p:sldId id="330" r:id="rId37"/>
    <p:sldId id="276" r:id="rId38"/>
    <p:sldId id="331" r:id="rId39"/>
    <p:sldId id="291" r:id="rId40"/>
    <p:sldId id="292" r:id="rId41"/>
    <p:sldId id="299" r:id="rId42"/>
    <p:sldId id="283" r:id="rId43"/>
  </p:sldIdLst>
  <p:sldSz cx="9144000" cy="6858000" type="screen4x3"/>
  <p:notesSz cx="6858000" cy="9144000"/>
  <p:custDataLst>
    <p:tags r:id="rId4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FF0000"/>
    <a:srgbClr val="00FFFF"/>
    <a:srgbClr val="66FF66"/>
    <a:srgbClr val="660066"/>
    <a:srgbClr val="3399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7" autoAdjust="0"/>
    <p:restoredTop sz="94660"/>
  </p:normalViewPr>
  <p:slideViewPr>
    <p:cSldViewPr>
      <p:cViewPr>
        <p:scale>
          <a:sx n="80" d="100"/>
          <a:sy n="80" d="100"/>
        </p:scale>
        <p:origin x="-103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B45BB0F-C290-418E-847E-0EC51674B6F1}" type="datetimeFigureOut">
              <a:rPr lang="en-US"/>
              <a:pPr>
                <a:defRPr/>
              </a:pPr>
              <a:t>02/08/2022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5CE059-488F-45EC-9434-2DD1EE4CF18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40E88A-9D85-4634-B4CA-DDDE34868B7B}" type="datetimeFigureOut">
              <a:rPr lang="en-US"/>
              <a:pPr>
                <a:defRPr/>
              </a:pPr>
              <a:t>02/08/2022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A2EDB6-D887-46AD-8819-D24148A873A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65A7F1-2405-4979-BE00-B6763C653D12}" type="datetimeFigureOut">
              <a:rPr lang="en-US"/>
              <a:pPr>
                <a:defRPr/>
              </a:pPr>
              <a:t>02/08/2022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069C29-4C65-4A28-BAC4-016DBB59A20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2F7DB5-0D60-450A-9AEC-02472867E4C9}" type="datetimeFigureOut">
              <a:rPr lang="en-US"/>
              <a:pPr>
                <a:defRPr/>
              </a:pPr>
              <a:t>02/08/2022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8B9417-9BA9-4E67-B121-6C0211286C0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329CAF3-40F9-403E-86ED-7C0BF8F8BF8D}" type="datetimeFigureOut">
              <a:rPr lang="en-US"/>
              <a:pPr>
                <a:defRPr/>
              </a:pPr>
              <a:t>02/08/2022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C744A3-E8AC-401A-9F49-645B6C50CA1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F756AE6-3A96-4326-921A-B0CE328861D9}" type="datetimeFigureOut">
              <a:rPr lang="en-US"/>
              <a:pPr>
                <a:defRPr/>
              </a:pPr>
              <a:t>02/08/2022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AF00EF-210A-4982-AD4C-422F8B32BC0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EE909B2-027D-4313-BB4A-D406BFD4793D}" type="datetimeFigureOut">
              <a:rPr lang="en-US"/>
              <a:pPr>
                <a:defRPr/>
              </a:pPr>
              <a:t>02/08/2022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96044D6-F118-4008-BAEB-4AF2C63D79A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E3BD6D-A87D-4E53-9420-7F38EFCAF8B8}" type="datetimeFigureOut">
              <a:rPr lang="en-US"/>
              <a:pPr>
                <a:defRPr/>
              </a:pPr>
              <a:t>02/08/2022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0663CAA-B0A8-44F7-A2A6-AEA7A85FA43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672152-E76A-458C-99B5-3F42469D49B2}" type="datetimeFigureOut">
              <a:rPr lang="en-US"/>
              <a:pPr>
                <a:defRPr/>
              </a:pPr>
              <a:t>02/08/2022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E673E42-C696-413A-B0D3-A14126789F1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A38E5F-7440-48DF-9B5E-5E03A61B83D4}" type="datetimeFigureOut">
              <a:rPr lang="en-US"/>
              <a:pPr>
                <a:defRPr/>
              </a:pPr>
              <a:t>02/08/2022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C45346-8DE6-410C-AF6A-8B40AE26200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FEED00-FB26-47A3-BFB1-551335485DFE}" type="datetimeFigureOut">
              <a:rPr lang="en-US"/>
              <a:pPr>
                <a:defRPr/>
              </a:pPr>
              <a:t>02/08/2022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BE90C4-CE70-46A2-AF75-4D2C7E6C934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CC242EA-AEB5-4471-BBAF-4A847032C3F0}" type="datetimeFigureOut">
              <a:rPr lang="en-US"/>
              <a:pPr>
                <a:defRPr/>
              </a:pPr>
              <a:t>02/08/2022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4862EA3C-7FC2-449E-840B-0FD6102E03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ideo" Target="NULL"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5" descr="33"/>
          <p:cNvPicPr>
            <a:picLocks noChangeAspect="1" noChangeArrowheads="1" noCrop="1"/>
          </p:cNvPicPr>
          <p:nvPr/>
        </p:nvPicPr>
        <p:blipFill>
          <a:blip r:embed="rId2"/>
          <a:srcRect/>
          <a:stretch>
            <a:fillRect/>
          </a:stretch>
        </p:blipFill>
        <p:spPr bwMode="auto">
          <a:xfrm>
            <a:off x="0" y="5638800"/>
            <a:ext cx="915988" cy="1219200"/>
          </a:xfrm>
          <a:prstGeom prst="rect">
            <a:avLst/>
          </a:prstGeom>
          <a:noFill/>
          <a:ln w="9525">
            <a:noFill/>
            <a:miter lim="800000"/>
            <a:headEnd/>
            <a:tailEnd/>
          </a:ln>
        </p:spPr>
      </p:pic>
      <p:pic>
        <p:nvPicPr>
          <p:cNvPr id="13314" name="Picture 20" descr="33"/>
          <p:cNvPicPr>
            <a:picLocks noChangeAspect="1" noChangeArrowheads="1" noCrop="1"/>
          </p:cNvPicPr>
          <p:nvPr/>
        </p:nvPicPr>
        <p:blipFill>
          <a:blip r:embed="rId2"/>
          <a:srcRect/>
          <a:stretch>
            <a:fillRect/>
          </a:stretch>
        </p:blipFill>
        <p:spPr bwMode="auto">
          <a:xfrm>
            <a:off x="8228013" y="5638800"/>
            <a:ext cx="915987" cy="1219200"/>
          </a:xfrm>
          <a:prstGeom prst="rect">
            <a:avLst/>
          </a:prstGeom>
          <a:noFill/>
          <a:ln w="9525">
            <a:noFill/>
            <a:miter lim="800000"/>
            <a:headEnd/>
            <a:tailEnd/>
          </a:ln>
        </p:spPr>
      </p:pic>
      <p:pic>
        <p:nvPicPr>
          <p:cNvPr id="13315" name="Picture 14" descr="Firewrk8"/>
          <p:cNvPicPr>
            <a:picLocks noChangeAspect="1" noChangeArrowheads="1"/>
          </p:cNvPicPr>
          <p:nvPr/>
        </p:nvPicPr>
        <p:blipFill>
          <a:blip r:embed="rId3">
            <a:lum bright="6000" contrast="30000"/>
          </a:blip>
          <a:srcRect/>
          <a:stretch>
            <a:fillRect/>
          </a:stretch>
        </p:blipFill>
        <p:spPr bwMode="auto">
          <a:xfrm>
            <a:off x="5181600" y="4992688"/>
            <a:ext cx="2819400" cy="1865312"/>
          </a:xfrm>
          <a:prstGeom prst="rect">
            <a:avLst/>
          </a:prstGeom>
          <a:noFill/>
          <a:ln w="9525">
            <a:noFill/>
            <a:miter lim="800000"/>
            <a:headEnd/>
            <a:tailEnd/>
          </a:ln>
        </p:spPr>
      </p:pic>
      <p:sp>
        <p:nvSpPr>
          <p:cNvPr id="13316" name="WordArt 8"/>
          <p:cNvSpPr>
            <a:spLocks noChangeArrowheads="1" noChangeShapeType="1" noTextEdit="1"/>
          </p:cNvSpPr>
          <p:nvPr/>
        </p:nvSpPr>
        <p:spPr bwMode="auto">
          <a:xfrm>
            <a:off x="2057400" y="762000"/>
            <a:ext cx="3810000" cy="1066800"/>
          </a:xfrm>
          <a:prstGeom prst="rect">
            <a:avLst/>
          </a:prstGeom>
        </p:spPr>
        <p:txBody>
          <a:bodyPr wrap="none" fromWordArt="1">
            <a:prstTxWarp prst="textPlain">
              <a:avLst>
                <a:gd name="adj" fmla="val 50000"/>
              </a:avLst>
            </a:prstTxWarp>
          </a:bodyPr>
          <a:lstStyle/>
          <a:p>
            <a:r>
              <a:rPr lang="en-US" sz="1600" b="1" kern="1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KHOA HỌC</a:t>
            </a:r>
          </a:p>
        </p:txBody>
      </p:sp>
      <p:pic>
        <p:nvPicPr>
          <p:cNvPr id="13317" name="Picture 12" descr="Firewrk8"/>
          <p:cNvPicPr>
            <a:picLocks noChangeAspect="1" noChangeArrowheads="1"/>
          </p:cNvPicPr>
          <p:nvPr/>
        </p:nvPicPr>
        <p:blipFill>
          <a:blip r:embed="rId3">
            <a:lum bright="6000" contrast="30000"/>
          </a:blip>
          <a:srcRect/>
          <a:stretch>
            <a:fillRect/>
          </a:stretch>
        </p:blipFill>
        <p:spPr bwMode="auto">
          <a:xfrm>
            <a:off x="0" y="0"/>
            <a:ext cx="1676400" cy="1828800"/>
          </a:xfrm>
          <a:prstGeom prst="rect">
            <a:avLst/>
          </a:prstGeom>
          <a:noFill/>
          <a:ln w="9525">
            <a:noFill/>
            <a:miter lim="800000"/>
            <a:headEnd/>
            <a:tailEnd/>
          </a:ln>
        </p:spPr>
      </p:pic>
      <p:sp>
        <p:nvSpPr>
          <p:cNvPr id="13318" name="WordArt 11"/>
          <p:cNvSpPr>
            <a:spLocks noChangeArrowheads="1" noChangeShapeType="1" noTextEdit="1"/>
          </p:cNvSpPr>
          <p:nvPr/>
        </p:nvSpPr>
        <p:spPr bwMode="auto">
          <a:xfrm>
            <a:off x="685800" y="2667000"/>
            <a:ext cx="7772400" cy="1676400"/>
          </a:xfrm>
          <a:prstGeom prst="rect">
            <a:avLst/>
          </a:prstGeom>
        </p:spPr>
        <p:txBody>
          <a:bodyPr wrap="none" fromWordArt="1">
            <a:prstTxWarp prst="textPlain">
              <a:avLst>
                <a:gd name="adj" fmla="val 50000"/>
              </a:avLst>
            </a:prstTxWarp>
          </a:bodyPr>
          <a:lstStyle/>
          <a:p>
            <a:r>
              <a:rPr lang="vi-VN"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50: Nóng, lạnh và nhiệt độ</a:t>
            </a:r>
            <a:endParaRPr lang="en-US"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13319" name="Picture 14" descr="Firewrk8"/>
          <p:cNvPicPr>
            <a:picLocks noChangeAspect="1" noChangeArrowheads="1"/>
          </p:cNvPicPr>
          <p:nvPr/>
        </p:nvPicPr>
        <p:blipFill>
          <a:blip r:embed="rId3">
            <a:lum bright="6000" contrast="30000"/>
          </a:blip>
          <a:srcRect/>
          <a:stretch>
            <a:fillRect/>
          </a:stretch>
        </p:blipFill>
        <p:spPr bwMode="auto">
          <a:xfrm>
            <a:off x="7315200" y="0"/>
            <a:ext cx="1828800" cy="1905000"/>
          </a:xfrm>
          <a:prstGeom prst="rect">
            <a:avLst/>
          </a:prstGeom>
          <a:noFill/>
          <a:ln w="9525">
            <a:noFill/>
            <a:miter lim="800000"/>
            <a:headEnd/>
            <a:tailEnd/>
          </a:ln>
        </p:spPr>
      </p:pic>
      <p:pic>
        <p:nvPicPr>
          <p:cNvPr id="13320" name="Picture 14" descr="Firewrk8"/>
          <p:cNvPicPr>
            <a:picLocks noChangeAspect="1" noChangeArrowheads="1"/>
          </p:cNvPicPr>
          <p:nvPr/>
        </p:nvPicPr>
        <p:blipFill>
          <a:blip r:embed="rId3">
            <a:lum bright="6000" contrast="30000"/>
          </a:blip>
          <a:srcRect/>
          <a:stretch>
            <a:fillRect/>
          </a:stretch>
        </p:blipFill>
        <p:spPr bwMode="auto">
          <a:xfrm>
            <a:off x="1219200" y="4953000"/>
            <a:ext cx="2819400" cy="1905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roup 4"/>
          <p:cNvGrpSpPr>
            <a:grpSpLocks/>
          </p:cNvGrpSpPr>
          <p:nvPr/>
        </p:nvGrpSpPr>
        <p:grpSpPr bwMode="auto">
          <a:xfrm>
            <a:off x="252413" y="260350"/>
            <a:ext cx="8823325" cy="4775200"/>
            <a:chOff x="149" y="2384"/>
            <a:chExt cx="5558" cy="1681"/>
          </a:xfrm>
        </p:grpSpPr>
        <p:sp>
          <p:nvSpPr>
            <p:cNvPr id="23557" name="Text Box 5"/>
            <p:cNvSpPr txBox="1">
              <a:spLocks noChangeArrowheads="1"/>
            </p:cNvSpPr>
            <p:nvPr/>
          </p:nvSpPr>
          <p:spPr bwMode="auto">
            <a:xfrm>
              <a:off x="950" y="3823"/>
              <a:ext cx="576" cy="206"/>
            </a:xfrm>
            <a:prstGeom prst="rect">
              <a:avLst/>
            </a:prstGeom>
            <a:noFill/>
            <a:ln w="9525">
              <a:noFill/>
              <a:miter lim="800000"/>
              <a:headEnd/>
              <a:tailEnd/>
            </a:ln>
          </p:spPr>
          <p:txBody>
            <a:bodyPr>
              <a:spAutoFit/>
            </a:bodyPr>
            <a:lstStyle/>
            <a:p>
              <a:pPr>
                <a:spcBef>
                  <a:spcPct val="50000"/>
                </a:spcBef>
              </a:pPr>
              <a:r>
                <a:rPr lang="en-US" sz="3200" b="1">
                  <a:solidFill>
                    <a:srgbClr val="FF0000"/>
                  </a:solidFill>
                  <a:latin typeface=".VnTime" pitchFamily="34" charset="0"/>
                </a:rPr>
                <a:t>a</a:t>
              </a:r>
            </a:p>
          </p:txBody>
        </p:sp>
        <p:sp>
          <p:nvSpPr>
            <p:cNvPr id="23558" name="Text Box 6"/>
            <p:cNvSpPr txBox="1">
              <a:spLocks noChangeArrowheads="1"/>
            </p:cNvSpPr>
            <p:nvPr/>
          </p:nvSpPr>
          <p:spPr bwMode="auto">
            <a:xfrm>
              <a:off x="2678" y="3859"/>
              <a:ext cx="576" cy="206"/>
            </a:xfrm>
            <a:prstGeom prst="rect">
              <a:avLst/>
            </a:prstGeom>
            <a:noFill/>
            <a:ln w="9525">
              <a:noFill/>
              <a:miter lim="800000"/>
              <a:headEnd/>
              <a:tailEnd/>
            </a:ln>
          </p:spPr>
          <p:txBody>
            <a:bodyPr>
              <a:spAutoFit/>
            </a:bodyPr>
            <a:lstStyle/>
            <a:p>
              <a:pPr>
                <a:spcBef>
                  <a:spcPct val="50000"/>
                </a:spcBef>
              </a:pPr>
              <a:r>
                <a:rPr lang="en-US" sz="3200" b="1">
                  <a:solidFill>
                    <a:srgbClr val="FF0000"/>
                  </a:solidFill>
                  <a:latin typeface=".VnTime" pitchFamily="34" charset="0"/>
                </a:rPr>
                <a:t>b</a:t>
              </a:r>
            </a:p>
          </p:txBody>
        </p:sp>
        <p:sp>
          <p:nvSpPr>
            <p:cNvPr id="23559" name="Text Box 7"/>
            <p:cNvSpPr txBox="1">
              <a:spLocks noChangeArrowheads="1"/>
            </p:cNvSpPr>
            <p:nvPr/>
          </p:nvSpPr>
          <p:spPr bwMode="auto">
            <a:xfrm>
              <a:off x="4598" y="3859"/>
              <a:ext cx="576" cy="206"/>
            </a:xfrm>
            <a:prstGeom prst="rect">
              <a:avLst/>
            </a:prstGeom>
            <a:noFill/>
            <a:ln w="9525">
              <a:noFill/>
              <a:miter lim="800000"/>
              <a:headEnd/>
              <a:tailEnd/>
            </a:ln>
          </p:spPr>
          <p:txBody>
            <a:bodyPr>
              <a:spAutoFit/>
            </a:bodyPr>
            <a:lstStyle/>
            <a:p>
              <a:pPr>
                <a:spcBef>
                  <a:spcPct val="50000"/>
                </a:spcBef>
              </a:pPr>
              <a:r>
                <a:rPr lang="en-US" sz="3200" b="1">
                  <a:solidFill>
                    <a:srgbClr val="FF0000"/>
                  </a:solidFill>
                  <a:latin typeface=".VnTime" pitchFamily="34" charset="0"/>
                </a:rPr>
                <a:t>c</a:t>
              </a:r>
            </a:p>
          </p:txBody>
        </p:sp>
        <p:pic>
          <p:nvPicPr>
            <p:cNvPr id="23560" name="Picture 8" descr="kien1"/>
            <p:cNvPicPr>
              <a:picLocks noChangeAspect="1" noChangeArrowheads="1"/>
            </p:cNvPicPr>
            <p:nvPr/>
          </p:nvPicPr>
          <p:blipFill>
            <a:blip r:embed="rId2"/>
            <a:srcRect b="25291"/>
            <a:stretch>
              <a:fillRect/>
            </a:stretch>
          </p:blipFill>
          <p:spPr bwMode="auto">
            <a:xfrm>
              <a:off x="149" y="2384"/>
              <a:ext cx="5558" cy="1475"/>
            </a:xfrm>
            <a:prstGeom prst="rect">
              <a:avLst/>
            </a:prstGeom>
            <a:noFill/>
            <a:ln w="9525">
              <a:noFill/>
              <a:miter lim="800000"/>
              <a:headEnd/>
              <a:tailEnd/>
            </a:ln>
          </p:spPr>
        </p:pic>
      </p:grpSp>
      <p:sp>
        <p:nvSpPr>
          <p:cNvPr id="34826" name="Text Box 10"/>
          <p:cNvSpPr txBox="1">
            <a:spLocks noChangeArrowheads="1"/>
          </p:cNvSpPr>
          <p:nvPr/>
        </p:nvSpPr>
        <p:spPr bwMode="auto">
          <a:xfrm>
            <a:off x="381000" y="5257800"/>
            <a:ext cx="2514600" cy="1200150"/>
          </a:xfrm>
          <a:prstGeom prst="rect">
            <a:avLst/>
          </a:prstGeom>
          <a:noFill/>
          <a:ln w="9525">
            <a:noFill/>
            <a:miter lim="800000"/>
            <a:headEnd/>
            <a:tailEnd/>
          </a:ln>
        </p:spPr>
        <p:txBody>
          <a:bodyPr>
            <a:spAutoFit/>
          </a:bodyPr>
          <a:lstStyle/>
          <a:p>
            <a:pPr algn="ctr">
              <a:spcBef>
                <a:spcPct val="50000"/>
              </a:spcBef>
            </a:pPr>
            <a:r>
              <a:rPr lang="en-US" sz="3600" b="1">
                <a:solidFill>
                  <a:srgbClr val="0000CC"/>
                </a:solidFill>
                <a:latin typeface=".VnTime" pitchFamily="34" charset="0"/>
              </a:rPr>
              <a:t> </a:t>
            </a:r>
            <a:r>
              <a:rPr lang="en-US" sz="3600" b="1">
                <a:solidFill>
                  <a:srgbClr val="0000CC"/>
                </a:solidFill>
                <a:latin typeface="Times New Roman" pitchFamily="18" charset="0"/>
              </a:rPr>
              <a:t>Ly nước nguội</a:t>
            </a:r>
            <a:endParaRPr lang="en-US" sz="3600" b="1">
              <a:solidFill>
                <a:srgbClr val="0000CC"/>
              </a:solidFill>
              <a:latin typeface=".VnTime" pitchFamily="34" charset="0"/>
            </a:endParaRPr>
          </a:p>
        </p:txBody>
      </p:sp>
      <p:sp>
        <p:nvSpPr>
          <p:cNvPr id="34827" name="Text Box 11"/>
          <p:cNvSpPr txBox="1">
            <a:spLocks noChangeArrowheads="1"/>
          </p:cNvSpPr>
          <p:nvPr/>
        </p:nvSpPr>
        <p:spPr bwMode="auto">
          <a:xfrm>
            <a:off x="3390900" y="5151438"/>
            <a:ext cx="2133600" cy="1323975"/>
          </a:xfrm>
          <a:prstGeom prst="rect">
            <a:avLst/>
          </a:prstGeom>
          <a:noFill/>
          <a:ln w="9525">
            <a:noFill/>
            <a:miter lim="800000"/>
            <a:headEnd/>
            <a:tailEnd/>
          </a:ln>
        </p:spPr>
        <p:txBody>
          <a:bodyPr>
            <a:spAutoFit/>
          </a:bodyPr>
          <a:lstStyle/>
          <a:p>
            <a:pPr algn="ctr">
              <a:spcBef>
                <a:spcPct val="50000"/>
              </a:spcBef>
            </a:pPr>
            <a:r>
              <a:rPr lang="en-US" sz="4000" b="1">
                <a:solidFill>
                  <a:srgbClr val="0000CC"/>
                </a:solidFill>
                <a:latin typeface="Times New Roman" pitchFamily="18" charset="0"/>
              </a:rPr>
              <a:t>Ly nước nóng</a:t>
            </a:r>
            <a:endParaRPr lang="en-US" sz="4000" b="1">
              <a:solidFill>
                <a:srgbClr val="0000CC"/>
              </a:solidFill>
              <a:latin typeface=".VnTime" pitchFamily="34" charset="0"/>
            </a:endParaRPr>
          </a:p>
        </p:txBody>
      </p:sp>
      <p:sp>
        <p:nvSpPr>
          <p:cNvPr id="34828" name="Text Box 12"/>
          <p:cNvSpPr txBox="1">
            <a:spLocks noChangeArrowheads="1"/>
          </p:cNvSpPr>
          <p:nvPr/>
        </p:nvSpPr>
        <p:spPr bwMode="auto">
          <a:xfrm>
            <a:off x="6240463" y="5208588"/>
            <a:ext cx="2819400" cy="1200150"/>
          </a:xfrm>
          <a:prstGeom prst="rect">
            <a:avLst/>
          </a:prstGeom>
          <a:noFill/>
          <a:ln w="9525">
            <a:noFill/>
            <a:miter lim="800000"/>
            <a:headEnd/>
            <a:tailEnd/>
          </a:ln>
        </p:spPr>
        <p:txBody>
          <a:bodyPr>
            <a:spAutoFit/>
          </a:bodyPr>
          <a:lstStyle/>
          <a:p>
            <a:pPr algn="ctr">
              <a:spcBef>
                <a:spcPct val="50000"/>
              </a:spcBef>
            </a:pPr>
            <a:r>
              <a:rPr lang="en-US" sz="3600" b="1">
                <a:solidFill>
                  <a:srgbClr val="0000CC"/>
                </a:solidFill>
                <a:latin typeface=".VnTime" pitchFamily="34" charset="0"/>
              </a:rPr>
              <a:t> </a:t>
            </a:r>
            <a:r>
              <a:rPr lang="en-US" sz="3600" b="1">
                <a:solidFill>
                  <a:srgbClr val="0000CC"/>
                </a:solidFill>
                <a:latin typeface="Times New Roman" pitchFamily="18" charset="0"/>
              </a:rPr>
              <a:t>Ly nước có nước đá</a:t>
            </a:r>
            <a:endParaRPr lang="en-US" sz="3600" b="1">
              <a:solidFill>
                <a:srgbClr val="0000CC"/>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826"/>
                                        </p:tgtEl>
                                        <p:attrNameLst>
                                          <p:attrName>style.visibility</p:attrName>
                                        </p:attrNameLst>
                                      </p:cBhvr>
                                      <p:to>
                                        <p:strVal val="visible"/>
                                      </p:to>
                                    </p:set>
                                    <p:animEffect transition="in" filter="barn(inVertical)">
                                      <p:cBhvr>
                                        <p:cTn id="7" dur="500"/>
                                        <p:tgtEl>
                                          <p:spTgt spid="348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827"/>
                                        </p:tgtEl>
                                        <p:attrNameLst>
                                          <p:attrName>style.visibility</p:attrName>
                                        </p:attrNameLst>
                                      </p:cBhvr>
                                      <p:to>
                                        <p:strVal val="visible"/>
                                      </p:to>
                                    </p:set>
                                    <p:animEffect transition="in" filter="wipe(down)">
                                      <p:cBhvr>
                                        <p:cTn id="12" dur="500"/>
                                        <p:tgtEl>
                                          <p:spTgt spid="348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4828"/>
                                        </p:tgtEl>
                                        <p:attrNameLst>
                                          <p:attrName>style.visibility</p:attrName>
                                        </p:attrNameLst>
                                      </p:cBhvr>
                                      <p:to>
                                        <p:strVal val="visible"/>
                                      </p:to>
                                    </p:set>
                                    <p:animEffect transition="in" filter="wipe(down)">
                                      <p:cBhvr>
                                        <p:cTn id="17" dur="500"/>
                                        <p:tgtEl>
                                          <p:spTgt spid="34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p:bldP spid="34827" grpId="0"/>
      <p:bldP spid="348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8" descr="kien1"/>
          <p:cNvPicPr>
            <a:picLocks noChangeAspect="1" noChangeArrowheads="1"/>
          </p:cNvPicPr>
          <p:nvPr/>
        </p:nvPicPr>
        <p:blipFill>
          <a:blip r:embed="rId2"/>
          <a:srcRect b="25291"/>
          <a:stretch>
            <a:fillRect/>
          </a:stretch>
        </p:blipFill>
        <p:spPr bwMode="auto">
          <a:xfrm>
            <a:off x="236538" y="3117850"/>
            <a:ext cx="8823325" cy="2851150"/>
          </a:xfrm>
          <a:prstGeom prst="rect">
            <a:avLst/>
          </a:prstGeom>
          <a:noFill/>
          <a:ln w="9525">
            <a:noFill/>
            <a:miter lim="800000"/>
            <a:headEnd/>
            <a:tailEnd/>
          </a:ln>
        </p:spPr>
      </p:pic>
      <p:sp>
        <p:nvSpPr>
          <p:cNvPr id="24578" name="Text Box 10"/>
          <p:cNvSpPr txBox="1">
            <a:spLocks noChangeArrowheads="1"/>
          </p:cNvSpPr>
          <p:nvPr/>
        </p:nvSpPr>
        <p:spPr bwMode="auto">
          <a:xfrm>
            <a:off x="252413" y="6038850"/>
            <a:ext cx="2947987" cy="523875"/>
          </a:xfrm>
          <a:prstGeom prst="rect">
            <a:avLst/>
          </a:prstGeom>
          <a:noFill/>
          <a:ln w="9525">
            <a:noFill/>
            <a:miter lim="800000"/>
            <a:headEnd/>
            <a:tailEnd/>
          </a:ln>
        </p:spPr>
        <p:txBody>
          <a:bodyPr>
            <a:spAutoFit/>
          </a:bodyPr>
          <a:lstStyle/>
          <a:p>
            <a:pPr>
              <a:spcBef>
                <a:spcPct val="50000"/>
              </a:spcBef>
            </a:pPr>
            <a:r>
              <a:rPr lang="en-US" sz="2800" b="1">
                <a:solidFill>
                  <a:srgbClr val="FF0000"/>
                </a:solidFill>
                <a:latin typeface=".VnTime" pitchFamily="34" charset="0"/>
              </a:rPr>
              <a:t>a. </a:t>
            </a:r>
            <a:r>
              <a:rPr lang="en-US" sz="2800" b="1">
                <a:solidFill>
                  <a:srgbClr val="FF0000"/>
                </a:solidFill>
                <a:latin typeface="Times New Roman" pitchFamily="18" charset="0"/>
              </a:rPr>
              <a:t>Ly nước nguội</a:t>
            </a:r>
            <a:endParaRPr lang="en-US" sz="2800" b="1">
              <a:solidFill>
                <a:srgbClr val="FF0000"/>
              </a:solidFill>
              <a:latin typeface=".VnTime" pitchFamily="34" charset="0"/>
            </a:endParaRPr>
          </a:p>
        </p:txBody>
      </p:sp>
      <p:sp>
        <p:nvSpPr>
          <p:cNvPr id="24579" name="Text Box 11"/>
          <p:cNvSpPr txBox="1">
            <a:spLocks noChangeArrowheads="1"/>
          </p:cNvSpPr>
          <p:nvPr/>
        </p:nvSpPr>
        <p:spPr bwMode="auto">
          <a:xfrm>
            <a:off x="2971800" y="5997575"/>
            <a:ext cx="2876550" cy="523875"/>
          </a:xfrm>
          <a:prstGeom prst="rect">
            <a:avLst/>
          </a:prstGeom>
          <a:noFill/>
          <a:ln w="9525">
            <a:noFill/>
            <a:miter lim="800000"/>
            <a:headEnd/>
            <a:tailEnd/>
          </a:ln>
        </p:spPr>
        <p:txBody>
          <a:bodyPr>
            <a:spAutoFit/>
          </a:bodyPr>
          <a:lstStyle/>
          <a:p>
            <a:pPr algn="ctr">
              <a:spcBef>
                <a:spcPct val="50000"/>
              </a:spcBef>
            </a:pPr>
            <a:r>
              <a:rPr lang="en-US" sz="2800" b="1">
                <a:solidFill>
                  <a:srgbClr val="FF0000"/>
                </a:solidFill>
                <a:latin typeface="Times New Roman" pitchFamily="18" charset="0"/>
              </a:rPr>
              <a:t>b.Ly nước nóng</a:t>
            </a:r>
            <a:endParaRPr lang="en-US" sz="2800" b="1">
              <a:solidFill>
                <a:srgbClr val="FF0000"/>
              </a:solidFill>
              <a:latin typeface=".VnTime" pitchFamily="34" charset="0"/>
            </a:endParaRPr>
          </a:p>
        </p:txBody>
      </p:sp>
      <p:sp>
        <p:nvSpPr>
          <p:cNvPr id="24580" name="Text Box 12"/>
          <p:cNvSpPr txBox="1">
            <a:spLocks noChangeArrowheads="1"/>
          </p:cNvSpPr>
          <p:nvPr/>
        </p:nvSpPr>
        <p:spPr bwMode="auto">
          <a:xfrm>
            <a:off x="5848350" y="6061075"/>
            <a:ext cx="3497263" cy="460375"/>
          </a:xfrm>
          <a:prstGeom prst="rect">
            <a:avLst/>
          </a:prstGeom>
          <a:noFill/>
          <a:ln w="9525">
            <a:noFill/>
            <a:miter lim="800000"/>
            <a:headEnd/>
            <a:tailEnd/>
          </a:ln>
        </p:spPr>
        <p:txBody>
          <a:bodyPr>
            <a:spAutoFit/>
          </a:bodyPr>
          <a:lstStyle/>
          <a:p>
            <a:pPr algn="ctr">
              <a:spcBef>
                <a:spcPct val="50000"/>
              </a:spcBef>
            </a:pPr>
            <a:r>
              <a:rPr lang="en-US" sz="2400" b="1">
                <a:solidFill>
                  <a:srgbClr val="FF0000"/>
                </a:solidFill>
                <a:latin typeface=".VnTime" pitchFamily="34" charset="0"/>
              </a:rPr>
              <a:t> c.</a:t>
            </a:r>
            <a:r>
              <a:rPr lang="en-US" sz="2400" b="1">
                <a:solidFill>
                  <a:srgbClr val="FF0000"/>
                </a:solidFill>
                <a:latin typeface="Times New Roman" pitchFamily="18" charset="0"/>
              </a:rPr>
              <a:t>Ly nước có nước đá</a:t>
            </a:r>
            <a:endParaRPr lang="en-US" sz="2400" b="1">
              <a:solidFill>
                <a:srgbClr val="FF0000"/>
              </a:solidFill>
              <a:latin typeface=".VnTime" pitchFamily="34" charset="0"/>
            </a:endParaRPr>
          </a:p>
        </p:txBody>
      </p:sp>
      <p:sp>
        <p:nvSpPr>
          <p:cNvPr id="24581" name="Rectangle 6"/>
          <p:cNvSpPr>
            <a:spLocks noChangeArrowheads="1"/>
          </p:cNvSpPr>
          <p:nvPr/>
        </p:nvSpPr>
        <p:spPr bwMode="auto">
          <a:xfrm>
            <a:off x="0" y="0"/>
            <a:ext cx="8732838" cy="2862263"/>
          </a:xfrm>
          <a:prstGeom prst="rect">
            <a:avLst/>
          </a:prstGeom>
          <a:noFill/>
          <a:ln w="9525">
            <a:noFill/>
            <a:miter lim="800000"/>
            <a:headEnd/>
            <a:tailEnd/>
          </a:ln>
        </p:spPr>
        <p:txBody>
          <a:bodyPr>
            <a:spAutoFit/>
          </a:bodyPr>
          <a:lstStyle/>
          <a:p>
            <a:pPr algn="ctr"/>
            <a:r>
              <a:rPr lang="en-US" sz="6000" b="1">
                <a:solidFill>
                  <a:srgbClr val="0000FF"/>
                </a:solidFill>
                <a:latin typeface="Times New Roman" pitchFamily="18" charset="0"/>
                <a:cs typeface="Times New Roman" pitchFamily="18" charset="0"/>
              </a:rPr>
              <a:t>Trong 3 cốc nước, cốc a nóng hơn cốc nào và lạnh hơn cốc nào?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0"/>
            <a:ext cx="8686800" cy="4246563"/>
          </a:xfrm>
          <a:prstGeom prst="rect">
            <a:avLst/>
          </a:prstGeom>
        </p:spPr>
        <p:txBody>
          <a:bodyPr>
            <a:spAutoFit/>
          </a:bodyPr>
          <a:lstStyle/>
          <a:p>
            <a:pPr>
              <a:defRPr/>
            </a:pPr>
            <a:r>
              <a:rPr lang="vi-VN" sz="5400" b="1" dirty="0">
                <a:latin typeface="+mj-lt"/>
              </a:rPr>
              <a:t>Cốc </a:t>
            </a:r>
            <a:r>
              <a:rPr lang="vi-VN" sz="5400" b="1" dirty="0">
                <a:solidFill>
                  <a:srgbClr val="0000CC"/>
                </a:solidFill>
                <a:latin typeface="+mj-lt"/>
              </a:rPr>
              <a:t>a</a:t>
            </a:r>
            <a:r>
              <a:rPr lang="vi-VN" sz="5400" b="1" dirty="0">
                <a:latin typeface="+mj-lt"/>
              </a:rPr>
              <a:t> nóng hơn cốc </a:t>
            </a:r>
            <a:r>
              <a:rPr lang="vi-VN" sz="5400" b="1" dirty="0">
                <a:solidFill>
                  <a:srgbClr val="0000CC"/>
                </a:solidFill>
                <a:latin typeface="+mj-lt"/>
              </a:rPr>
              <a:t>c </a:t>
            </a:r>
            <a:r>
              <a:rPr lang="vi-VN" sz="5400" b="1" dirty="0">
                <a:latin typeface="+mj-lt"/>
              </a:rPr>
              <a:t>và lạnh hơn cốc </a:t>
            </a:r>
            <a:r>
              <a:rPr lang="vi-VN" sz="5400" b="1" dirty="0">
                <a:solidFill>
                  <a:srgbClr val="0000CC"/>
                </a:solidFill>
                <a:latin typeface="+mj-lt"/>
              </a:rPr>
              <a:t>b</a:t>
            </a:r>
            <a:r>
              <a:rPr lang="vi-VN" sz="5400" b="1" dirty="0">
                <a:latin typeface="+mj-lt"/>
              </a:rPr>
              <a:t> vì cốc </a:t>
            </a:r>
            <a:r>
              <a:rPr lang="vi-VN" sz="5400" b="1" dirty="0">
                <a:solidFill>
                  <a:srgbClr val="0000CC"/>
                </a:solidFill>
                <a:latin typeface="+mj-lt"/>
              </a:rPr>
              <a:t>a</a:t>
            </a:r>
            <a:r>
              <a:rPr lang="vi-VN" sz="5400" b="1" dirty="0">
                <a:latin typeface="+mj-lt"/>
              </a:rPr>
              <a:t> là cốc nước nguội</a:t>
            </a:r>
            <a:r>
              <a:rPr lang="en-US" sz="5400" b="1" dirty="0">
                <a:latin typeface="+mj-lt"/>
              </a:rPr>
              <a:t>.</a:t>
            </a:r>
            <a:r>
              <a:rPr lang="vi-VN" sz="5400" b="1" dirty="0">
                <a:latin typeface="+mj-lt"/>
              </a:rPr>
              <a:t> </a:t>
            </a:r>
            <a:endParaRPr lang="en-US" sz="5400" b="1" dirty="0">
              <a:latin typeface="+mj-lt"/>
            </a:endParaRPr>
          </a:p>
          <a:p>
            <a:pPr>
              <a:defRPr/>
            </a:pPr>
            <a:r>
              <a:rPr lang="en-US" sz="5400" b="1" dirty="0">
                <a:solidFill>
                  <a:srgbClr val="FF0000"/>
                </a:solidFill>
                <a:latin typeface="Times New Roman" pitchFamily="18" charset="0"/>
                <a:cs typeface="Times New Roman" pitchFamily="18" charset="0"/>
              </a:rPr>
              <a:t>C</a:t>
            </a:r>
            <a:r>
              <a:rPr lang="vi-VN" sz="5400" b="1" dirty="0">
                <a:solidFill>
                  <a:srgbClr val="FF0000"/>
                </a:solidFill>
                <a:latin typeface="Times New Roman" pitchFamily="18" charset="0"/>
                <a:cs typeface="Times New Roman" pitchFamily="18" charset="0"/>
              </a:rPr>
              <a:t>ốc b </a:t>
            </a:r>
            <a:r>
              <a:rPr lang="vi-VN" sz="5400" b="1" dirty="0">
                <a:solidFill>
                  <a:srgbClr val="FF0000"/>
                </a:solidFill>
                <a:latin typeface="+mj-lt"/>
              </a:rPr>
              <a:t>là cốc nước nóng</a:t>
            </a:r>
            <a:r>
              <a:rPr lang="en-US" sz="5400" b="1" dirty="0">
                <a:solidFill>
                  <a:srgbClr val="FF0000"/>
                </a:solidFill>
                <a:latin typeface="+mj-lt"/>
              </a:rPr>
              <a:t>.</a:t>
            </a:r>
            <a:r>
              <a:rPr lang="vi-VN" sz="5400" b="1" dirty="0">
                <a:solidFill>
                  <a:srgbClr val="FF0000"/>
                </a:solidFill>
                <a:latin typeface="+mj-lt"/>
              </a:rPr>
              <a:t> </a:t>
            </a:r>
            <a:r>
              <a:rPr lang="en-US" sz="5400" b="1" dirty="0">
                <a:solidFill>
                  <a:srgbClr val="0000CC"/>
                </a:solidFill>
                <a:latin typeface="Times New Roman" pitchFamily="18" charset="0"/>
                <a:cs typeface="Times New Roman" pitchFamily="18" charset="0"/>
              </a:rPr>
              <a:t>C</a:t>
            </a:r>
            <a:r>
              <a:rPr lang="vi-VN" sz="5400" b="1" dirty="0">
                <a:solidFill>
                  <a:srgbClr val="0000CC"/>
                </a:solidFill>
                <a:latin typeface="Times New Roman" pitchFamily="18" charset="0"/>
                <a:cs typeface="Times New Roman" pitchFamily="18" charset="0"/>
              </a:rPr>
              <a:t>ố</a:t>
            </a:r>
            <a:r>
              <a:rPr lang="vi-VN" sz="5400" b="1" dirty="0">
                <a:solidFill>
                  <a:srgbClr val="0000CC"/>
                </a:solidFill>
                <a:latin typeface="+mj-lt"/>
              </a:rPr>
              <a:t>c c là cốc nước đá.</a:t>
            </a:r>
            <a:endParaRPr lang="en-US" sz="5400" b="1" dirty="0">
              <a:solidFill>
                <a:srgbClr val="0000CC"/>
              </a:solidFill>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86800" cy="5078413"/>
          </a:xfrm>
          <a:prstGeom prst="rect">
            <a:avLst/>
          </a:prstGeom>
        </p:spPr>
        <p:txBody>
          <a:bodyPr>
            <a:spAutoFit/>
          </a:bodyPr>
          <a:lstStyle/>
          <a:p>
            <a:pPr>
              <a:defRPr/>
            </a:pPr>
            <a:r>
              <a:rPr lang="vi-VN" sz="5400" b="1" dirty="0">
                <a:latin typeface="+mj-lt"/>
              </a:rPr>
              <a:t>Một vật có thể nóng hơn vật này nhưng lại là vật lạnh hơn so với vật khác. Điều đó phụ thuộc vào nhiệt độ ở mỗi vật. V</a:t>
            </a:r>
            <a:r>
              <a:rPr lang="fr-FR" sz="5400" b="1" dirty="0" err="1">
                <a:latin typeface="+mj-lt"/>
              </a:rPr>
              <a:t>ật</a:t>
            </a:r>
            <a:r>
              <a:rPr lang="fr-FR" sz="5400" b="1" dirty="0">
                <a:latin typeface="+mj-lt"/>
              </a:rPr>
              <a:t> </a:t>
            </a:r>
            <a:r>
              <a:rPr lang="fr-FR" sz="5400" b="1" dirty="0" err="1">
                <a:latin typeface="+mj-lt"/>
              </a:rPr>
              <a:t>nóng</a:t>
            </a:r>
            <a:r>
              <a:rPr lang="fr-FR" sz="5400" b="1" dirty="0">
                <a:latin typeface="+mj-lt"/>
              </a:rPr>
              <a:t> </a:t>
            </a:r>
            <a:r>
              <a:rPr lang="fr-FR" sz="5400" b="1" dirty="0" err="1">
                <a:latin typeface="+mj-lt"/>
              </a:rPr>
              <a:t>có</a:t>
            </a:r>
            <a:r>
              <a:rPr lang="fr-FR" sz="5400" b="1" dirty="0">
                <a:latin typeface="+mj-lt"/>
              </a:rPr>
              <a:t> </a:t>
            </a:r>
            <a:r>
              <a:rPr lang="fr-FR" sz="5400" b="1" dirty="0" err="1">
                <a:latin typeface="+mj-lt"/>
              </a:rPr>
              <a:t>nhiệt</a:t>
            </a:r>
            <a:r>
              <a:rPr lang="fr-FR" sz="5400" b="1" dirty="0">
                <a:latin typeface="+mj-lt"/>
              </a:rPr>
              <a:t> </a:t>
            </a:r>
            <a:r>
              <a:rPr lang="fr-FR" sz="5400" b="1" dirty="0" err="1">
                <a:latin typeface="+mj-lt"/>
              </a:rPr>
              <a:t>độ</a:t>
            </a:r>
            <a:r>
              <a:rPr lang="fr-FR" sz="5400" b="1" dirty="0">
                <a:latin typeface="+mj-lt"/>
              </a:rPr>
              <a:t> </a:t>
            </a:r>
            <a:r>
              <a:rPr lang="fr-FR" sz="5400" b="1" dirty="0" err="1">
                <a:latin typeface="+mj-lt"/>
              </a:rPr>
              <a:t>cao</a:t>
            </a:r>
            <a:r>
              <a:rPr lang="fr-FR" sz="5400" b="1" dirty="0">
                <a:latin typeface="+mj-lt"/>
              </a:rPr>
              <a:t> </a:t>
            </a:r>
            <a:r>
              <a:rPr lang="fr-FR" sz="5400" b="1" dirty="0" err="1">
                <a:latin typeface="+mj-lt"/>
              </a:rPr>
              <a:t>hơn</a:t>
            </a:r>
            <a:r>
              <a:rPr lang="fr-FR" sz="5400" b="1" dirty="0">
                <a:latin typeface="+mj-lt"/>
              </a:rPr>
              <a:t> </a:t>
            </a:r>
            <a:r>
              <a:rPr lang="fr-FR" sz="5400" b="1" dirty="0" err="1">
                <a:latin typeface="+mj-lt"/>
              </a:rPr>
              <a:t>vật</a:t>
            </a:r>
            <a:r>
              <a:rPr lang="fr-FR" sz="5400" b="1" dirty="0">
                <a:latin typeface="+mj-lt"/>
              </a:rPr>
              <a:t> </a:t>
            </a:r>
            <a:r>
              <a:rPr lang="fr-FR" sz="5400" b="1" dirty="0" err="1">
                <a:latin typeface="+mj-lt"/>
              </a:rPr>
              <a:t>lạnh</a:t>
            </a:r>
            <a:r>
              <a:rPr lang="fr-FR" sz="5400" b="1" dirty="0">
                <a:latin typeface="+mj-lt"/>
              </a:rPr>
              <a:t>. </a:t>
            </a:r>
            <a:endParaRPr lang="en-US" sz="5400" b="1"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5"/>
          <p:cNvSpPr>
            <a:spLocks noChangeArrowheads="1"/>
          </p:cNvSpPr>
          <p:nvPr/>
        </p:nvSpPr>
        <p:spPr bwMode="auto">
          <a:xfrm>
            <a:off x="152400" y="457200"/>
            <a:ext cx="8839200" cy="3140075"/>
          </a:xfrm>
          <a:prstGeom prst="rect">
            <a:avLst/>
          </a:prstGeom>
          <a:noFill/>
          <a:ln w="9525">
            <a:noFill/>
            <a:miter lim="800000"/>
            <a:headEnd/>
            <a:tailEnd/>
          </a:ln>
        </p:spPr>
        <p:txBody>
          <a:bodyPr>
            <a:spAutoFit/>
          </a:bodyPr>
          <a:lstStyle/>
          <a:p>
            <a:r>
              <a:rPr lang="en-US" sz="6600" b="1">
                <a:latin typeface="Times New Roman" pitchFamily="18" charset="0"/>
                <a:cs typeface="Times New Roman" pitchFamily="18" charset="0"/>
              </a:rPr>
              <a:t>    Nhiệt độ là đại lượng chỉ độ nóng, lạnh của một vật có đơn vị là </a:t>
            </a:r>
            <a:r>
              <a:rPr lang="en-US" sz="6600" b="1" baseline="30000">
                <a:latin typeface="Times New Roman" pitchFamily="18" charset="0"/>
                <a:cs typeface="Times New Roman" pitchFamily="18" charset="0"/>
              </a:rPr>
              <a:t>o</a:t>
            </a:r>
            <a:r>
              <a:rPr lang="en-US" sz="6600" b="1">
                <a:latin typeface="Times New Roman" pitchFamily="18" charset="0"/>
                <a:cs typeface="Times New Roman" pitchFamily="18" charset="0"/>
              </a:rPr>
              <a:t>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81000" y="609600"/>
            <a:ext cx="8185150" cy="830263"/>
          </a:xfrm>
          <a:prstGeom prst="rect">
            <a:avLst/>
          </a:prstGeom>
          <a:noFill/>
          <a:ln w="9525">
            <a:noFill/>
            <a:miter lim="800000"/>
            <a:headEnd/>
            <a:tailEnd/>
          </a:ln>
        </p:spPr>
        <p:txBody>
          <a:bodyPr wrap="none">
            <a:spAutoFit/>
          </a:bodyPr>
          <a:lstStyle/>
          <a:p>
            <a:r>
              <a:rPr lang="fr-FR" sz="4800" b="1">
                <a:solidFill>
                  <a:srgbClr val="FF0000"/>
                </a:solidFill>
                <a:latin typeface="Times New Roman" pitchFamily="18" charset="0"/>
                <a:cs typeface="Times New Roman" pitchFamily="18" charset="0"/>
              </a:rPr>
              <a:t>2. Thực hành sử dụng nhiệt kế</a:t>
            </a:r>
            <a:endParaRPr lang="en-US" sz="4800">
              <a:solidFill>
                <a:srgbClr val="FF0000"/>
              </a:solidFill>
              <a:latin typeface="Times New Roman" pitchFamily="18" charset="0"/>
              <a:cs typeface="Times New Roman" pitchFamily="18" charset="0"/>
            </a:endParaRPr>
          </a:p>
        </p:txBody>
      </p:sp>
      <p:sp>
        <p:nvSpPr>
          <p:cNvPr id="3" name="Text Box 8"/>
          <p:cNvSpPr txBox="1">
            <a:spLocks noChangeArrowheads="1"/>
          </p:cNvSpPr>
          <p:nvPr/>
        </p:nvSpPr>
        <p:spPr bwMode="auto">
          <a:xfrm>
            <a:off x="827088" y="1957388"/>
            <a:ext cx="7543800" cy="923925"/>
          </a:xfrm>
          <a:prstGeom prst="rect">
            <a:avLst/>
          </a:prstGeom>
          <a:noFill/>
          <a:ln w="9525">
            <a:noFill/>
            <a:miter lim="800000"/>
            <a:headEnd/>
            <a:tailEnd/>
          </a:ln>
        </p:spPr>
        <p:txBody>
          <a:bodyPr>
            <a:spAutoFit/>
          </a:bodyPr>
          <a:lstStyle/>
          <a:p>
            <a:r>
              <a:rPr lang="en-US" sz="5400" b="1">
                <a:solidFill>
                  <a:srgbClr val="0000CC"/>
                </a:solidFill>
                <a:latin typeface="Times New Roman" pitchFamily="18" charset="0"/>
                <a:cs typeface="Times New Roman" pitchFamily="18" charset="0"/>
              </a:rPr>
              <a:t> Giới thiệu về nhiệt kế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Hộp_Văn_Bản 10"/>
          <p:cNvSpPr txBox="1">
            <a:spLocks noChangeArrowheads="1"/>
          </p:cNvSpPr>
          <p:nvPr/>
        </p:nvSpPr>
        <p:spPr bwMode="auto">
          <a:xfrm>
            <a:off x="168275" y="457200"/>
            <a:ext cx="8823325" cy="5632450"/>
          </a:xfrm>
          <a:prstGeom prst="rect">
            <a:avLst/>
          </a:prstGeom>
          <a:noFill/>
          <a:ln w="9525">
            <a:noFill/>
            <a:miter lim="800000"/>
            <a:headEnd/>
            <a:tailEnd/>
          </a:ln>
        </p:spPr>
        <p:txBody>
          <a:bodyPr>
            <a:spAutoFit/>
          </a:bodyPr>
          <a:lstStyle/>
          <a:p>
            <a:r>
              <a:rPr lang="en-US" sz="6000" b="1">
                <a:latin typeface="Times New Roman" pitchFamily="18" charset="0"/>
              </a:rPr>
              <a:t>   </a:t>
            </a:r>
            <a:r>
              <a:rPr lang="en-US" sz="6000" b="1">
                <a:solidFill>
                  <a:srgbClr val="0000CC"/>
                </a:solidFill>
                <a:latin typeface="Times New Roman" pitchFamily="18" charset="0"/>
              </a:rPr>
              <a:t>Để đo nhiệt độ của vật, ta sử dụng nhiệt kế. Có nhiều loại nhiệt kế khác nhau: </a:t>
            </a:r>
            <a:r>
              <a:rPr lang="en-US" sz="6000" b="1">
                <a:latin typeface="Times New Roman" pitchFamily="18" charset="0"/>
              </a:rPr>
              <a:t>Nhiệt kế đo nhiệt độ cơ thể, nhiệt kế đo nhiệt độ không khí…</a:t>
            </a:r>
            <a:endParaRPr lang="vi-VN" sz="6000" b="1">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8"/>
          <p:cNvSpPr txBox="1">
            <a:spLocks noChangeArrowheads="1"/>
          </p:cNvSpPr>
          <p:nvPr/>
        </p:nvSpPr>
        <p:spPr bwMode="auto">
          <a:xfrm>
            <a:off x="168275" y="73025"/>
            <a:ext cx="7924800" cy="708025"/>
          </a:xfrm>
          <a:prstGeom prst="rect">
            <a:avLst/>
          </a:prstGeom>
          <a:noFill/>
          <a:ln w="9525">
            <a:noFill/>
            <a:miter lim="800000"/>
            <a:headEnd/>
            <a:tailEnd/>
          </a:ln>
        </p:spPr>
        <p:txBody>
          <a:bodyPr>
            <a:spAutoFit/>
          </a:bodyPr>
          <a:lstStyle/>
          <a:p>
            <a:r>
              <a:rPr lang="en-US" sz="4000" b="1">
                <a:solidFill>
                  <a:srgbClr val="0000CC"/>
                </a:solidFill>
                <a:latin typeface="Times New Roman" pitchFamily="18" charset="0"/>
                <a:cs typeface="Times New Roman" pitchFamily="18" charset="0"/>
              </a:rPr>
              <a:t>* Nhiệt kế đo nhiệt độ cơ thể:</a:t>
            </a:r>
          </a:p>
        </p:txBody>
      </p:sp>
      <p:pic>
        <p:nvPicPr>
          <p:cNvPr id="3" name="Picture 10"/>
          <p:cNvPicPr>
            <a:picLocks noChangeAspect="1" noChangeArrowheads="1"/>
          </p:cNvPicPr>
          <p:nvPr/>
        </p:nvPicPr>
        <p:blipFill>
          <a:blip r:embed="rId2"/>
          <a:srcRect/>
          <a:stretch>
            <a:fillRect/>
          </a:stretch>
        </p:blipFill>
        <p:spPr bwMode="auto">
          <a:xfrm>
            <a:off x="0" y="749300"/>
            <a:ext cx="4038600" cy="6032500"/>
          </a:xfrm>
          <a:prstGeom prst="rect">
            <a:avLst/>
          </a:prstGeom>
          <a:noFill/>
          <a:ln w="9525">
            <a:noFill/>
            <a:miter lim="800000"/>
            <a:headEnd/>
            <a:tailEnd/>
          </a:ln>
        </p:spPr>
      </p:pic>
      <p:pic>
        <p:nvPicPr>
          <p:cNvPr id="4" name="Picture 8" descr="kien1003"/>
          <p:cNvPicPr>
            <a:picLocks noChangeAspect="1" noChangeArrowheads="1"/>
          </p:cNvPicPr>
          <p:nvPr/>
        </p:nvPicPr>
        <p:blipFill>
          <a:blip r:embed="rId3"/>
          <a:srcRect/>
          <a:stretch>
            <a:fillRect/>
          </a:stretch>
        </p:blipFill>
        <p:spPr bwMode="auto">
          <a:xfrm>
            <a:off x="4038600" y="781050"/>
            <a:ext cx="1447800" cy="6000750"/>
          </a:xfrm>
          <a:prstGeom prst="rect">
            <a:avLst/>
          </a:prstGeom>
          <a:noFill/>
          <a:ln w="9525">
            <a:noFill/>
            <a:miter lim="800000"/>
            <a:headEnd/>
            <a:tailEnd/>
          </a:ln>
        </p:spPr>
      </p:pic>
      <p:pic>
        <p:nvPicPr>
          <p:cNvPr id="5" name="Picture 9"/>
          <p:cNvPicPr>
            <a:picLocks noChangeAspect="1" noChangeArrowheads="1"/>
          </p:cNvPicPr>
          <p:nvPr/>
        </p:nvPicPr>
        <p:blipFill>
          <a:blip r:embed="rId4"/>
          <a:srcRect/>
          <a:stretch>
            <a:fillRect/>
          </a:stretch>
        </p:blipFill>
        <p:spPr bwMode="auto">
          <a:xfrm>
            <a:off x="5791200" y="1600200"/>
            <a:ext cx="3200400" cy="4953000"/>
          </a:xfrm>
          <a:prstGeom prst="rect">
            <a:avLst/>
          </a:prstGeom>
          <a:solidFill>
            <a:srgbClr val="000066"/>
          </a:solidFill>
          <a:ln w="9525">
            <a:solidFill>
              <a:schemeClr val="accent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5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6"/>
          <p:cNvPicPr>
            <a:picLocks noChangeAspect="1" noChangeArrowheads="1"/>
          </p:cNvPicPr>
          <p:nvPr/>
        </p:nvPicPr>
        <p:blipFill>
          <a:blip r:embed="rId2"/>
          <a:srcRect/>
          <a:stretch>
            <a:fillRect/>
          </a:stretch>
        </p:blipFill>
        <p:spPr bwMode="auto">
          <a:xfrm>
            <a:off x="762000" y="0"/>
            <a:ext cx="7851775" cy="6688138"/>
          </a:xfrm>
          <a:prstGeom prst="rect">
            <a:avLst/>
          </a:prstGeom>
          <a:noFill/>
          <a:ln w="9525">
            <a:noFill/>
            <a:miter lim="800000"/>
            <a:headEnd/>
            <a:tailEnd/>
          </a:ln>
        </p:spPr>
      </p:pic>
      <p:pic>
        <p:nvPicPr>
          <p:cNvPr id="10" name="Picture 7"/>
          <p:cNvPicPr>
            <a:picLocks noChangeAspect="1" noChangeArrowheads="1"/>
          </p:cNvPicPr>
          <p:nvPr/>
        </p:nvPicPr>
        <p:blipFill>
          <a:blip r:embed="rId3"/>
          <a:srcRect/>
          <a:stretch>
            <a:fillRect/>
          </a:stretch>
        </p:blipFill>
        <p:spPr bwMode="auto">
          <a:xfrm>
            <a:off x="1068388" y="-30163"/>
            <a:ext cx="7239000" cy="6548438"/>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8"/>
          <p:cNvSpPr txBox="1">
            <a:spLocks noChangeArrowheads="1"/>
          </p:cNvSpPr>
          <p:nvPr/>
        </p:nvSpPr>
        <p:spPr bwMode="auto">
          <a:xfrm>
            <a:off x="304800" y="0"/>
            <a:ext cx="6705600" cy="646113"/>
          </a:xfrm>
          <a:prstGeom prst="rect">
            <a:avLst/>
          </a:prstGeom>
          <a:noFill/>
          <a:ln w="9525">
            <a:noFill/>
            <a:miter lim="800000"/>
            <a:headEnd/>
            <a:tailEnd/>
          </a:ln>
        </p:spPr>
        <p:txBody>
          <a:bodyPr>
            <a:spAutoFit/>
          </a:bodyPr>
          <a:lstStyle/>
          <a:p>
            <a:r>
              <a:rPr lang="en-US" sz="3600" b="1">
                <a:solidFill>
                  <a:srgbClr val="0000CC"/>
                </a:solidFill>
                <a:latin typeface="Times New Roman" pitchFamily="18" charset="0"/>
                <a:cs typeface="Times New Roman" pitchFamily="18" charset="0"/>
              </a:rPr>
              <a:t>*Nhiệt kế đo nhiệt độ không khí:</a:t>
            </a:r>
          </a:p>
        </p:txBody>
      </p:sp>
      <p:pic>
        <p:nvPicPr>
          <p:cNvPr id="1026" name="Picture 2" descr="C:\Users\My PC\Pictures\hh\Nhiệt-kế-Sika-khoảng-đo-từ-0-đến-100-độ-C.jpg"/>
          <p:cNvPicPr>
            <a:picLocks noChangeAspect="1" noChangeArrowheads="1"/>
          </p:cNvPicPr>
          <p:nvPr/>
        </p:nvPicPr>
        <p:blipFill>
          <a:blip r:embed="rId2"/>
          <a:srcRect/>
          <a:stretch>
            <a:fillRect/>
          </a:stretch>
        </p:blipFill>
        <p:spPr bwMode="auto">
          <a:xfrm>
            <a:off x="1828800" y="1395413"/>
            <a:ext cx="5105400" cy="4953000"/>
          </a:xfrm>
          <a:prstGeom prst="rect">
            <a:avLst/>
          </a:prstGeom>
          <a:noFill/>
          <a:ln w="9525">
            <a:noFill/>
            <a:miter lim="800000"/>
            <a:headEnd/>
            <a:tailEnd/>
          </a:ln>
        </p:spPr>
      </p:pic>
      <p:pic>
        <p:nvPicPr>
          <p:cNvPr id="1027" name="Picture 3" descr="C:\Users\My PC\Pictures\hh\tải xuống (1).jpg"/>
          <p:cNvPicPr>
            <a:picLocks noChangeAspect="1" noChangeArrowheads="1"/>
          </p:cNvPicPr>
          <p:nvPr/>
        </p:nvPicPr>
        <p:blipFill>
          <a:blip r:embed="rId3"/>
          <a:srcRect/>
          <a:stretch>
            <a:fillRect/>
          </a:stretch>
        </p:blipFill>
        <p:spPr bwMode="auto">
          <a:xfrm>
            <a:off x="5562600" y="685800"/>
            <a:ext cx="3352800" cy="5791200"/>
          </a:xfrm>
          <a:prstGeom prst="rect">
            <a:avLst/>
          </a:prstGeom>
          <a:noFill/>
          <a:ln w="9525">
            <a:noFill/>
            <a:miter lim="800000"/>
            <a:headEnd/>
            <a:tailEnd/>
          </a:ln>
        </p:spPr>
      </p:pic>
      <p:pic>
        <p:nvPicPr>
          <p:cNvPr id="27654" name="Picture 3" descr="kien1004"/>
          <p:cNvPicPr>
            <a:picLocks noChangeAspect="1" noChangeArrowheads="1"/>
          </p:cNvPicPr>
          <p:nvPr/>
        </p:nvPicPr>
        <p:blipFill>
          <a:blip r:embed="rId4"/>
          <a:srcRect/>
          <a:stretch>
            <a:fillRect/>
          </a:stretch>
        </p:blipFill>
        <p:spPr bwMode="auto">
          <a:xfrm>
            <a:off x="15875" y="847725"/>
            <a:ext cx="2933700" cy="5500688"/>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500"/>
                                        <p:tgtEl>
                                          <p:spTgt spid="1026"/>
                                        </p:tgtEl>
                                      </p:cBhvr>
                                    </p:animEffect>
                                  </p:childTnLst>
                                </p:cTn>
                              </p:par>
                              <p:par>
                                <p:cTn id="8" presetID="16" presetClass="entr" presetSubtype="26" fill="hold" nodeType="withEffect">
                                  <p:stCondLst>
                                    <p:cond delay="0"/>
                                  </p:stCondLst>
                                  <p:childTnLst>
                                    <p:set>
                                      <p:cBhvr>
                                        <p:cTn id="9" dur="1" fill="hold">
                                          <p:stCondLst>
                                            <p:cond delay="0"/>
                                          </p:stCondLst>
                                        </p:cTn>
                                        <p:tgtEl>
                                          <p:spTgt spid="27654"/>
                                        </p:tgtEl>
                                        <p:attrNameLst>
                                          <p:attrName>style.visibility</p:attrName>
                                        </p:attrNameLst>
                                      </p:cBhvr>
                                      <p:to>
                                        <p:strVal val="visible"/>
                                      </p:to>
                                    </p:set>
                                    <p:animEffect transition="in" filter="barn(inHorizontal)">
                                      <p:cBhvr>
                                        <p:cTn id="10" dur="500"/>
                                        <p:tgtEl>
                                          <p:spTgt spid="27654"/>
                                        </p:tgtEl>
                                      </p:cBhvr>
                                    </p:animEffect>
                                  </p:childTnLst>
                                </p:cTn>
                              </p:par>
                              <p:par>
                                <p:cTn id="11" presetID="22" presetClass="entr" presetSubtype="4"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wipe(down)">
                                      <p:cBhvr>
                                        <p:cTn id="13"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9" name="Shape">
            <a:hlinkClick r:id="" action="ppaction://media"/>
          </p:cNvPr>
          <p:cNvPicPr>
            <a:picLocks noRot="1" noChangeAspect="1" noChangeArrowheads="1"/>
          </p:cNvPicPr>
          <p:nvPr>
            <a:videoFile r:link="rId1"/>
          </p:nvPr>
        </p:nvPicPr>
        <p:blipFill>
          <a:blip r:embed="rId4"/>
          <a:srcRect/>
          <a:stretch>
            <a:fillRect/>
          </a:stretch>
        </p:blipFill>
        <p:spPr bwMode="auto">
          <a:xfrm>
            <a:off x="8305800" y="6553200"/>
            <a:ext cx="304800" cy="304800"/>
          </a:xfrm>
          <a:prstGeom prst="rect">
            <a:avLst/>
          </a:prstGeom>
          <a:noFill/>
          <a:ln w="9525">
            <a:noFill/>
            <a:miter lim="800000"/>
            <a:headEnd/>
            <a:tailEnd/>
          </a:ln>
        </p:spPr>
      </p:pic>
      <p:pic>
        <p:nvPicPr>
          <p:cNvPr id="14338" name="Picture 2"/>
          <p:cNvPicPr>
            <a:picLocks noChangeAspect="1"/>
          </p:cNvPicPr>
          <p:nvPr/>
        </p:nvPicPr>
        <p:blipFill>
          <a:blip r:embed="rId5"/>
          <a:srcRect/>
          <a:stretch>
            <a:fillRect/>
          </a:stretch>
        </p:blipFill>
        <p:spPr bwMode="auto">
          <a:xfrm>
            <a:off x="0" y="-28575"/>
            <a:ext cx="9117013" cy="6886575"/>
          </a:xfrm>
          <a:prstGeom prst="rect">
            <a:avLst/>
          </a:prstGeom>
          <a:noFill/>
          <a:ln w="9525">
            <a:noFill/>
            <a:miter lim="800000"/>
            <a:headEnd/>
            <a:tailEnd/>
          </a:ln>
        </p:spPr>
      </p:pic>
      <p:sp>
        <p:nvSpPr>
          <p:cNvPr id="6148" name="WordArt 11"/>
          <p:cNvSpPr>
            <a:spLocks noChangeArrowheads="1" noChangeShapeType="1" noTextEdit="1"/>
          </p:cNvSpPr>
          <p:nvPr/>
        </p:nvSpPr>
        <p:spPr bwMode="auto">
          <a:xfrm>
            <a:off x="1470025" y="3048000"/>
            <a:ext cx="6243638" cy="1295400"/>
          </a:xfrm>
          <a:prstGeom prst="rect">
            <a:avLst/>
          </a:prstGeom>
        </p:spPr>
        <p:txBody>
          <a:bodyPr wrap="none" fromWordArt="1">
            <a:prstTxWarp prst="textWave1">
              <a:avLst>
                <a:gd name="adj1" fmla="val 13005"/>
                <a:gd name="adj2" fmla="val 0"/>
              </a:avLst>
            </a:prstTxWarp>
          </a:bodyPr>
          <a:lstStyle/>
          <a:p>
            <a:pPr algn="ctr"/>
            <a:r>
              <a:rPr lang="en-US" sz="3600" b="1" kern="10">
                <a:ln w="9525">
                  <a:noFill/>
                  <a:round/>
                  <a:headEnd/>
                  <a:tailEnd/>
                </a:ln>
                <a:solidFill>
                  <a:srgbClr val="FF0000"/>
                </a:solidFill>
                <a:effectLst>
                  <a:outerShdw dist="53882" dir="2700000" algn="ctr" rotWithShape="0">
                    <a:srgbClr val="C0C0C0">
                      <a:alpha val="79999"/>
                    </a:srgbClr>
                  </a:outerShdw>
                </a:effectLst>
                <a:latin typeface="Times New Roman"/>
                <a:cs typeface="Times New Roman"/>
              </a:rPr>
              <a:t>KIỂM TRA BÀI CŨ</a:t>
            </a:r>
          </a:p>
        </p:txBody>
      </p:sp>
    </p:spTree>
  </p:cSld>
  <p:clrMapOvr>
    <a:masterClrMapping/>
  </p:clrMapOvr>
  <p:transition spd="med">
    <p:wipe dir="d"/>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1000"/>
                                        <p:tgtEl>
                                          <p:spTgt spid="6148"/>
                                        </p:tgtEl>
                                      </p:cBhvr>
                                    </p:animEffect>
                                    <p:anim calcmode="lin" valueType="num">
                                      <p:cBhvr>
                                        <p:cTn id="8" dur="1000" fill="hold"/>
                                        <p:tgtEl>
                                          <p:spTgt spid="6148"/>
                                        </p:tgtEl>
                                        <p:attrNameLst>
                                          <p:attrName>ppt_x</p:attrName>
                                        </p:attrNameLst>
                                      </p:cBhvr>
                                      <p:tavLst>
                                        <p:tav tm="0">
                                          <p:val>
                                            <p:strVal val="#ppt_x"/>
                                          </p:val>
                                        </p:tav>
                                        <p:tav tm="100000">
                                          <p:val>
                                            <p:strVal val="#ppt_x"/>
                                          </p:val>
                                        </p:tav>
                                      </p:tavLst>
                                    </p:anim>
                                    <p:anim calcmode="lin" valueType="num">
                                      <p:cBhvr>
                                        <p:cTn id="9"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6159"/>
                </p:tgtEl>
              </p:cMediaNode>
            </p:video>
          </p:childTnLst>
        </p:cTn>
      </p:par>
    </p:tnLst>
    <p:bldLst>
      <p:bldP spid="61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8" descr="kien1003"/>
          <p:cNvPicPr>
            <a:picLocks noChangeAspect="1" noChangeArrowheads="1"/>
          </p:cNvPicPr>
          <p:nvPr/>
        </p:nvPicPr>
        <p:blipFill>
          <a:blip r:embed="rId2"/>
          <a:srcRect/>
          <a:stretch>
            <a:fillRect/>
          </a:stretch>
        </p:blipFill>
        <p:spPr bwMode="auto">
          <a:xfrm>
            <a:off x="1295400" y="-30163"/>
            <a:ext cx="1524000" cy="6035676"/>
          </a:xfrm>
          <a:prstGeom prst="rect">
            <a:avLst/>
          </a:prstGeom>
          <a:noFill/>
          <a:ln w="9525">
            <a:noFill/>
            <a:miter lim="800000"/>
            <a:headEnd/>
            <a:tailEnd/>
          </a:ln>
        </p:spPr>
      </p:pic>
      <p:sp>
        <p:nvSpPr>
          <p:cNvPr id="33794" name="Text Box 8"/>
          <p:cNvSpPr txBox="1">
            <a:spLocks noChangeArrowheads="1"/>
          </p:cNvSpPr>
          <p:nvPr/>
        </p:nvSpPr>
        <p:spPr bwMode="auto">
          <a:xfrm>
            <a:off x="4479925" y="5775325"/>
            <a:ext cx="4343400"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Nhiệt kế đo nhiệt độ không khí</a:t>
            </a:r>
          </a:p>
        </p:txBody>
      </p:sp>
      <p:sp>
        <p:nvSpPr>
          <p:cNvPr id="33795" name="Rectangle 5"/>
          <p:cNvSpPr>
            <a:spLocks noChangeArrowheads="1"/>
          </p:cNvSpPr>
          <p:nvPr/>
        </p:nvSpPr>
        <p:spPr bwMode="auto">
          <a:xfrm>
            <a:off x="427038" y="5776913"/>
            <a:ext cx="4114800" cy="457200"/>
          </a:xfrm>
          <a:prstGeom prst="rect">
            <a:avLst/>
          </a:prstGeom>
          <a:noFill/>
          <a:ln w="9525">
            <a:noFill/>
            <a:miter lim="800000"/>
            <a:headEnd/>
            <a:tailEnd/>
          </a:ln>
        </p:spPr>
        <p:txBody>
          <a:bodyPr>
            <a:spAutoFit/>
          </a:bodyPr>
          <a:lstStyle/>
          <a:p>
            <a:r>
              <a:rPr lang="en-US" sz="2400" b="1">
                <a:latin typeface="Times New Roman" pitchFamily="18" charset="0"/>
              </a:rPr>
              <a:t>Nhiệt kế đo nhiệt độ cơ thể</a:t>
            </a:r>
            <a:endParaRPr lang="en-US" sz="2400">
              <a:latin typeface="Calibri" pitchFamily="34" charset="0"/>
            </a:endParaRPr>
          </a:p>
        </p:txBody>
      </p:sp>
      <p:pic>
        <p:nvPicPr>
          <p:cNvPr id="33796" name="Picture 3" descr="kien1004"/>
          <p:cNvPicPr>
            <a:picLocks noChangeAspect="1" noChangeArrowheads="1"/>
          </p:cNvPicPr>
          <p:nvPr/>
        </p:nvPicPr>
        <p:blipFill>
          <a:blip r:embed="rId3"/>
          <a:srcRect/>
          <a:stretch>
            <a:fillRect/>
          </a:stretch>
        </p:blipFill>
        <p:spPr bwMode="auto">
          <a:xfrm>
            <a:off x="5257800" y="214313"/>
            <a:ext cx="2209800" cy="5546725"/>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676400" y="1371600"/>
            <a:ext cx="4800600" cy="1016000"/>
          </a:xfrm>
          <a:prstGeom prst="rect">
            <a:avLst/>
          </a:prstGeom>
          <a:noFill/>
          <a:ln w="9525">
            <a:noFill/>
            <a:miter lim="800000"/>
            <a:headEnd/>
            <a:tailEnd/>
          </a:ln>
        </p:spPr>
        <p:txBody>
          <a:bodyPr>
            <a:spAutoFit/>
          </a:bodyPr>
          <a:lstStyle/>
          <a:p>
            <a:pPr algn="ctr"/>
            <a:r>
              <a:rPr lang="en-US" sz="6000" b="1">
                <a:solidFill>
                  <a:srgbClr val="FF0000"/>
                </a:solidFill>
                <a:latin typeface="Times New Roman" pitchFamily="18" charset="0"/>
              </a:rPr>
              <a:t>Thí nghiệm:</a:t>
            </a:r>
            <a:r>
              <a:rPr lang="en-US" sz="6000" b="1">
                <a:latin typeface="Times New Roman" pitchFamily="18" charset="0"/>
              </a:rPr>
              <a:t> </a:t>
            </a:r>
            <a:endParaRPr lang="en-US" sz="60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0" y="4572000"/>
            <a:ext cx="8610600" cy="1570038"/>
          </a:xfrm>
          <a:prstGeom prst="rect">
            <a:avLst/>
          </a:prstGeom>
          <a:noFill/>
          <a:ln w="9525">
            <a:noFill/>
            <a:miter lim="800000"/>
            <a:headEnd/>
            <a:tailEnd/>
          </a:ln>
        </p:spPr>
        <p:txBody>
          <a:bodyPr>
            <a:spAutoFit/>
          </a:bodyPr>
          <a:lstStyle/>
          <a:p>
            <a:r>
              <a:rPr lang="fr-FR" sz="4800" b="1">
                <a:solidFill>
                  <a:srgbClr val="FF0000"/>
                </a:solidFill>
                <a:latin typeface="Times New Roman" pitchFamily="18" charset="0"/>
                <a:cs typeface="Times New Roman" pitchFamily="18" charset="0"/>
              </a:rPr>
              <a:t>Nhúng tay vào chậu A, D sau đó chuyển vào chậu B, C. </a:t>
            </a:r>
            <a:endParaRPr lang="en-US" sz="4800" b="1">
              <a:solidFill>
                <a:srgbClr val="FF0000"/>
              </a:solidFill>
              <a:latin typeface="Times New Roman" pitchFamily="18" charset="0"/>
              <a:cs typeface="Times New Roman" pitchFamily="18" charset="0"/>
            </a:endParaRPr>
          </a:p>
        </p:txBody>
      </p:sp>
      <p:sp>
        <p:nvSpPr>
          <p:cNvPr id="35842" name="Rectangle 2"/>
          <p:cNvSpPr>
            <a:spLocks noChangeArrowheads="1"/>
          </p:cNvSpPr>
          <p:nvPr/>
        </p:nvSpPr>
        <p:spPr bwMode="auto">
          <a:xfrm>
            <a:off x="152400" y="152400"/>
            <a:ext cx="8763000" cy="1446213"/>
          </a:xfrm>
          <a:prstGeom prst="rect">
            <a:avLst/>
          </a:prstGeom>
          <a:noFill/>
          <a:ln w="9525">
            <a:noFill/>
            <a:miter lim="800000"/>
            <a:headEnd/>
            <a:tailEnd/>
          </a:ln>
        </p:spPr>
        <p:txBody>
          <a:bodyPr>
            <a:spAutoFit/>
          </a:bodyPr>
          <a:lstStyle/>
          <a:p>
            <a:r>
              <a:rPr lang="fr-FR" sz="4400" b="1">
                <a:solidFill>
                  <a:srgbClr val="0000CC"/>
                </a:solidFill>
                <a:latin typeface="Times New Roman" pitchFamily="18" charset="0"/>
                <a:cs typeface="Times New Roman" pitchFamily="18" charset="0"/>
              </a:rPr>
              <a:t>1. Lấy 4 chiếc chậu và đổ một lượng nước sạch bằng nhau vào chậu. </a:t>
            </a:r>
            <a:endParaRPr lang="en-US" sz="4400">
              <a:solidFill>
                <a:srgbClr val="0000CC"/>
              </a:solidFill>
              <a:latin typeface="Times New Roman" pitchFamily="18" charset="0"/>
              <a:cs typeface="Times New Roman" pitchFamily="18" charset="0"/>
            </a:endParaRPr>
          </a:p>
        </p:txBody>
      </p:sp>
      <p:sp>
        <p:nvSpPr>
          <p:cNvPr id="4" name="Rectangle 3"/>
          <p:cNvSpPr>
            <a:spLocks noChangeArrowheads="1"/>
          </p:cNvSpPr>
          <p:nvPr/>
        </p:nvSpPr>
        <p:spPr bwMode="auto">
          <a:xfrm>
            <a:off x="304800" y="1905000"/>
            <a:ext cx="6611938" cy="708025"/>
          </a:xfrm>
          <a:prstGeom prst="rect">
            <a:avLst/>
          </a:prstGeom>
          <a:noFill/>
          <a:ln w="9525">
            <a:noFill/>
            <a:miter lim="800000"/>
            <a:headEnd/>
            <a:tailEnd/>
          </a:ln>
        </p:spPr>
        <p:txBody>
          <a:bodyPr wrap="none">
            <a:spAutoFit/>
          </a:bodyPr>
          <a:lstStyle/>
          <a:p>
            <a:r>
              <a:rPr lang="fr-FR" sz="4000" b="1">
                <a:latin typeface="Times New Roman" pitchFamily="18" charset="0"/>
                <a:cs typeface="Times New Roman" pitchFamily="18" charset="0"/>
              </a:rPr>
              <a:t>2. Đánh dấu chậu A, B, C, D. </a:t>
            </a:r>
            <a:endParaRPr lang="en-US" sz="4000">
              <a:latin typeface="Times New Roman" pitchFamily="18" charset="0"/>
              <a:cs typeface="Times New Roman" pitchFamily="18" charset="0"/>
            </a:endParaRPr>
          </a:p>
        </p:txBody>
      </p:sp>
      <p:sp>
        <p:nvSpPr>
          <p:cNvPr id="5" name="Rectangle 4"/>
          <p:cNvSpPr>
            <a:spLocks noChangeArrowheads="1"/>
          </p:cNvSpPr>
          <p:nvPr/>
        </p:nvSpPr>
        <p:spPr bwMode="auto">
          <a:xfrm>
            <a:off x="228600" y="2800350"/>
            <a:ext cx="8534400" cy="1446213"/>
          </a:xfrm>
          <a:prstGeom prst="rect">
            <a:avLst/>
          </a:prstGeom>
          <a:noFill/>
          <a:ln w="9525">
            <a:noFill/>
            <a:miter lim="800000"/>
            <a:headEnd/>
            <a:tailEnd/>
          </a:ln>
        </p:spPr>
        <p:txBody>
          <a:bodyPr>
            <a:spAutoFit/>
          </a:bodyPr>
          <a:lstStyle/>
          <a:p>
            <a:r>
              <a:rPr lang="fr-FR" sz="4400" b="1">
                <a:solidFill>
                  <a:srgbClr val="0000CC"/>
                </a:solidFill>
                <a:latin typeface="Times New Roman" pitchFamily="18" charset="0"/>
                <a:cs typeface="Times New Roman" pitchFamily="18" charset="0"/>
              </a:rPr>
              <a:t>3. Đổ thêm một ít nước sôi vào chậu A và cho đá vào chậu D. </a:t>
            </a:r>
            <a:endParaRPr lang="en-US" sz="440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52400" y="762000"/>
            <a:ext cx="8991600" cy="5908675"/>
          </a:xfrm>
          <a:prstGeom prst="rect">
            <a:avLst/>
          </a:prstGeom>
          <a:noFill/>
          <a:ln w="9525">
            <a:noFill/>
            <a:miter lim="800000"/>
            <a:headEnd/>
            <a:tailEnd/>
          </a:ln>
        </p:spPr>
        <p:txBody>
          <a:bodyPr>
            <a:spAutoFit/>
          </a:bodyPr>
          <a:lstStyle/>
          <a:p>
            <a:pPr>
              <a:spcBef>
                <a:spcPct val="50000"/>
              </a:spcBef>
            </a:pPr>
            <a:r>
              <a:rPr lang="en-US" sz="5400" b="1">
                <a:solidFill>
                  <a:srgbClr val="0000CC"/>
                </a:solidFill>
                <a:latin typeface=".VnTime" pitchFamily="34" charset="0"/>
              </a:rPr>
              <a:t>    </a:t>
            </a:r>
            <a:r>
              <a:rPr lang="en-US" sz="5400" b="1">
                <a:solidFill>
                  <a:srgbClr val="0000CC"/>
                </a:solidFill>
                <a:latin typeface="Times New Roman" pitchFamily="18" charset="0"/>
                <a:cs typeface="Times New Roman" pitchFamily="18" charset="0"/>
              </a:rPr>
              <a:t>Nước ở trong 4 ly ban  đầu như nhau</a:t>
            </a:r>
            <a:r>
              <a:rPr lang="en-US" sz="5400" b="1">
                <a:solidFill>
                  <a:srgbClr val="0000CC"/>
                </a:solidFill>
                <a:latin typeface=".VnTime" pitchFamily="34" charset="0"/>
              </a:rPr>
              <a:t>. </a:t>
            </a:r>
            <a:r>
              <a:rPr lang="en-US" sz="5400" b="1">
                <a:solidFill>
                  <a:srgbClr val="0000CC"/>
                </a:solidFill>
                <a:latin typeface="Times New Roman" pitchFamily="18" charset="0"/>
                <a:cs typeface="Times New Roman" pitchFamily="18" charset="0"/>
              </a:rPr>
              <a:t>Sau đó đổ thêm ít nước sôi vào ly A và cho đá vào ly D</a:t>
            </a:r>
            <a:r>
              <a:rPr lang="en-US" sz="5400" b="1">
                <a:solidFill>
                  <a:srgbClr val="0000CC"/>
                </a:solidFill>
                <a:latin typeface=".VnTime" pitchFamily="34" charset="0"/>
              </a:rPr>
              <a:t>. </a:t>
            </a:r>
            <a:r>
              <a:rPr lang="en-US" sz="5400" b="1">
                <a:solidFill>
                  <a:srgbClr val="0000CC"/>
                </a:solidFill>
                <a:latin typeface="Times New Roman" pitchFamily="18" charset="0"/>
                <a:cs typeface="Times New Roman" pitchFamily="18" charset="0"/>
              </a:rPr>
              <a:t>Nhúng hai tay vào 2 lý A, D, sau đó chuyển sang 2 ly  B, C. Các ngón tay có cảm giác như thế nào? </a:t>
            </a:r>
          </a:p>
        </p:txBody>
      </p:sp>
      <p:sp>
        <p:nvSpPr>
          <p:cNvPr id="36866" name="Rectangle 2"/>
          <p:cNvSpPr>
            <a:spLocks noChangeArrowheads="1"/>
          </p:cNvSpPr>
          <p:nvPr/>
        </p:nvSpPr>
        <p:spPr bwMode="auto">
          <a:xfrm>
            <a:off x="2303463" y="152400"/>
            <a:ext cx="3563937" cy="708025"/>
          </a:xfrm>
          <a:prstGeom prst="rect">
            <a:avLst/>
          </a:prstGeom>
          <a:noFill/>
          <a:ln w="9525">
            <a:noFill/>
            <a:miter lim="800000"/>
            <a:headEnd/>
            <a:tailEnd/>
          </a:ln>
        </p:spPr>
        <p:txBody>
          <a:bodyPr>
            <a:spAutoFit/>
          </a:bodyPr>
          <a:lstStyle/>
          <a:p>
            <a:pPr algn="ctr"/>
            <a:r>
              <a:rPr lang="en-US" sz="4000" b="1">
                <a:solidFill>
                  <a:srgbClr val="FF0000"/>
                </a:solidFill>
                <a:latin typeface="Times New Roman" pitchFamily="18" charset="0"/>
              </a:rPr>
              <a:t>Thí nghiệm</a:t>
            </a:r>
            <a:endParaRPr lang="en-US" sz="5400" b="1">
              <a:solidFill>
                <a:srgbClr val="FF0000"/>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9" descr="kien7"/>
          <p:cNvPicPr>
            <a:picLocks noChangeAspect="1" noChangeArrowheads="1"/>
          </p:cNvPicPr>
          <p:nvPr/>
        </p:nvPicPr>
        <p:blipFill>
          <a:blip r:embed="rId2"/>
          <a:srcRect/>
          <a:stretch>
            <a:fillRect/>
          </a:stretch>
        </p:blipFill>
        <p:spPr bwMode="auto">
          <a:xfrm>
            <a:off x="0" y="2987675"/>
            <a:ext cx="9144000" cy="3032125"/>
          </a:xfrm>
          <a:prstGeom prst="rect">
            <a:avLst/>
          </a:prstGeom>
          <a:noFill/>
          <a:ln w="9525">
            <a:noFill/>
            <a:miter lim="800000"/>
            <a:headEnd/>
            <a:tailEnd/>
          </a:ln>
        </p:spPr>
      </p:pic>
      <p:sp>
        <p:nvSpPr>
          <p:cNvPr id="37890" name="TextBox 2"/>
          <p:cNvSpPr txBox="1">
            <a:spLocks noChangeArrowheads="1"/>
          </p:cNvSpPr>
          <p:nvPr/>
        </p:nvSpPr>
        <p:spPr bwMode="auto">
          <a:xfrm>
            <a:off x="0" y="6267450"/>
            <a:ext cx="9067800" cy="584200"/>
          </a:xfrm>
          <a:prstGeom prst="rect">
            <a:avLst/>
          </a:prstGeom>
          <a:solidFill>
            <a:schemeClr val="bg1"/>
          </a:solidFill>
          <a:ln w="9525">
            <a:noFill/>
            <a:miter lim="800000"/>
            <a:headEnd/>
            <a:tailEnd/>
          </a:ln>
        </p:spPr>
        <p:txBody>
          <a:bodyPr>
            <a:spAutoFit/>
          </a:bodyPr>
          <a:lstStyle/>
          <a:p>
            <a:r>
              <a:rPr lang="en-US" sz="3200" b="1">
                <a:solidFill>
                  <a:srgbClr val="FF0000"/>
                </a:solidFill>
                <a:latin typeface="Times New Roman" pitchFamily="18" charset="0"/>
                <a:cs typeface="Times New Roman" pitchFamily="18" charset="0"/>
              </a:rPr>
              <a:t>           A                B                 C                D</a:t>
            </a:r>
          </a:p>
        </p:txBody>
      </p:sp>
      <p:sp>
        <p:nvSpPr>
          <p:cNvPr id="4" name="Rectangle 3"/>
          <p:cNvSpPr/>
          <p:nvPr/>
        </p:nvSpPr>
        <p:spPr>
          <a:xfrm>
            <a:off x="0" y="1143000"/>
            <a:ext cx="9067800" cy="2743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sp>
        <p:nvSpPr>
          <p:cNvPr id="5" name="Text Box 8"/>
          <p:cNvSpPr txBox="1">
            <a:spLocks noChangeArrowheads="1"/>
          </p:cNvSpPr>
          <p:nvPr/>
        </p:nvSpPr>
        <p:spPr bwMode="auto">
          <a:xfrm>
            <a:off x="0" y="2286000"/>
            <a:ext cx="8991600" cy="1446213"/>
          </a:xfrm>
          <a:prstGeom prst="rect">
            <a:avLst/>
          </a:prstGeom>
          <a:noFill/>
          <a:ln w="9525">
            <a:noFill/>
            <a:miter lim="800000"/>
            <a:headEnd/>
            <a:tailEnd/>
          </a:ln>
        </p:spPr>
        <p:txBody>
          <a:bodyPr>
            <a:spAutoFit/>
          </a:bodyPr>
          <a:lstStyle/>
          <a:p>
            <a:pPr>
              <a:spcBef>
                <a:spcPct val="50000"/>
              </a:spcBef>
            </a:pPr>
            <a:r>
              <a:rPr lang="en-US" sz="4400" b="1">
                <a:latin typeface="Times New Roman" pitchFamily="18" charset="0"/>
                <a:cs typeface="Times New Roman" pitchFamily="18" charset="0"/>
              </a:rPr>
              <a:t>Nhúng hai tay vào 2 ly A,D, sau đó chuyển sang 2 ly B, C</a:t>
            </a:r>
          </a:p>
        </p:txBody>
      </p:sp>
      <p:sp>
        <p:nvSpPr>
          <p:cNvPr id="37893" name="Rectangle 6"/>
          <p:cNvSpPr>
            <a:spLocks noChangeArrowheads="1"/>
          </p:cNvSpPr>
          <p:nvPr/>
        </p:nvSpPr>
        <p:spPr bwMode="auto">
          <a:xfrm>
            <a:off x="152400" y="0"/>
            <a:ext cx="8429625" cy="708025"/>
          </a:xfrm>
          <a:prstGeom prst="rect">
            <a:avLst/>
          </a:prstGeom>
          <a:noFill/>
          <a:ln w="9525">
            <a:noFill/>
            <a:miter lim="800000"/>
            <a:headEnd/>
            <a:tailEnd/>
          </a:ln>
        </p:spPr>
        <p:txBody>
          <a:bodyPr wrap="none">
            <a:spAutoFit/>
          </a:bodyPr>
          <a:lstStyle/>
          <a:p>
            <a:r>
              <a:rPr lang="en-US" sz="4000" b="1">
                <a:solidFill>
                  <a:srgbClr val="0000CC"/>
                </a:solidFill>
                <a:latin typeface="Times New Roman" pitchFamily="18" charset="0"/>
                <a:cs typeface="Times New Roman" pitchFamily="18" charset="0"/>
              </a:rPr>
              <a:t>Nước ở trong 4 ly ban đầu như nhau. </a:t>
            </a:r>
            <a:endParaRPr lang="en-US" sz="4000">
              <a:latin typeface="Times New Roman" pitchFamily="18" charset="0"/>
              <a:cs typeface="Times New Roman" pitchFamily="18" charset="0"/>
            </a:endParaRPr>
          </a:p>
        </p:txBody>
      </p:sp>
      <p:sp>
        <p:nvSpPr>
          <p:cNvPr id="8" name="Rectangle 7"/>
          <p:cNvSpPr>
            <a:spLocks noChangeArrowheads="1"/>
          </p:cNvSpPr>
          <p:nvPr/>
        </p:nvSpPr>
        <p:spPr bwMode="auto">
          <a:xfrm>
            <a:off x="228600" y="762000"/>
            <a:ext cx="7991475" cy="708025"/>
          </a:xfrm>
          <a:prstGeom prst="rect">
            <a:avLst/>
          </a:prstGeom>
          <a:noFill/>
          <a:ln w="9525">
            <a:noFill/>
            <a:miter lim="800000"/>
            <a:headEnd/>
            <a:tailEnd/>
          </a:ln>
        </p:spPr>
        <p:txBody>
          <a:bodyPr wrap="none">
            <a:spAutoFit/>
          </a:bodyPr>
          <a:lstStyle/>
          <a:p>
            <a:r>
              <a:rPr lang="en-US" sz="4000" b="1">
                <a:solidFill>
                  <a:srgbClr val="0000CC"/>
                </a:solidFill>
                <a:latin typeface="Times New Roman" pitchFamily="18" charset="0"/>
                <a:cs typeface="Times New Roman" pitchFamily="18" charset="0"/>
              </a:rPr>
              <a:t>Sau đó đổ thêm ít nước sôi vào lỳ A </a:t>
            </a:r>
            <a:endParaRPr lang="en-US" sz="4000">
              <a:latin typeface="Times New Roman" pitchFamily="18" charset="0"/>
              <a:cs typeface="Times New Roman" pitchFamily="18" charset="0"/>
            </a:endParaRPr>
          </a:p>
        </p:txBody>
      </p:sp>
      <p:sp>
        <p:nvSpPr>
          <p:cNvPr id="9" name="TextBox 8"/>
          <p:cNvSpPr txBox="1">
            <a:spLocks noChangeArrowheads="1"/>
          </p:cNvSpPr>
          <p:nvPr/>
        </p:nvSpPr>
        <p:spPr bwMode="auto">
          <a:xfrm>
            <a:off x="334963" y="5734050"/>
            <a:ext cx="1905000" cy="522288"/>
          </a:xfrm>
          <a:prstGeom prst="rect">
            <a:avLst/>
          </a:prstGeom>
          <a:solidFill>
            <a:schemeClr val="bg1"/>
          </a:solidFill>
          <a:ln w="9525">
            <a:noFill/>
            <a:miter lim="800000"/>
            <a:headEnd/>
            <a:tailEnd/>
          </a:ln>
        </p:spPr>
        <p:txBody>
          <a:bodyPr>
            <a:spAutoFit/>
          </a:bodyPr>
          <a:lstStyle/>
          <a:p>
            <a:pPr algn="ctr"/>
            <a:r>
              <a:rPr lang="en-US" sz="2800" b="1">
                <a:solidFill>
                  <a:srgbClr val="0000CC"/>
                </a:solidFill>
                <a:latin typeface="Times New Roman" pitchFamily="18" charset="0"/>
                <a:cs typeface="Times New Roman" pitchFamily="18" charset="0"/>
              </a:rPr>
              <a:t>Nước sôi</a:t>
            </a:r>
          </a:p>
        </p:txBody>
      </p:sp>
      <p:sp>
        <p:nvSpPr>
          <p:cNvPr id="10" name="Rectangle 9"/>
          <p:cNvSpPr>
            <a:spLocks noChangeArrowheads="1"/>
          </p:cNvSpPr>
          <p:nvPr/>
        </p:nvSpPr>
        <p:spPr bwMode="auto">
          <a:xfrm>
            <a:off x="228600" y="1524000"/>
            <a:ext cx="4800600" cy="708025"/>
          </a:xfrm>
          <a:prstGeom prst="rect">
            <a:avLst/>
          </a:prstGeom>
          <a:noFill/>
          <a:ln w="9525">
            <a:noFill/>
            <a:miter lim="800000"/>
            <a:headEnd/>
            <a:tailEnd/>
          </a:ln>
        </p:spPr>
        <p:txBody>
          <a:bodyPr>
            <a:spAutoFit/>
          </a:bodyPr>
          <a:lstStyle/>
          <a:p>
            <a:r>
              <a:rPr lang="en-US" sz="4000" b="1">
                <a:solidFill>
                  <a:srgbClr val="0000CC"/>
                </a:solidFill>
                <a:latin typeface="Times New Roman" pitchFamily="18" charset="0"/>
                <a:cs typeface="Times New Roman" pitchFamily="18" charset="0"/>
              </a:rPr>
              <a:t>và cho đá vào ly D. </a:t>
            </a:r>
            <a:endParaRPr lang="en-US" sz="4000">
              <a:latin typeface="Times New Roman" pitchFamily="18" charset="0"/>
              <a:cs typeface="Times New Roman" pitchFamily="18" charset="0"/>
            </a:endParaRPr>
          </a:p>
        </p:txBody>
      </p:sp>
      <p:sp>
        <p:nvSpPr>
          <p:cNvPr id="11" name="TextBox 10"/>
          <p:cNvSpPr txBox="1">
            <a:spLocks noChangeArrowheads="1"/>
          </p:cNvSpPr>
          <p:nvPr/>
        </p:nvSpPr>
        <p:spPr bwMode="auto">
          <a:xfrm>
            <a:off x="7467600" y="5630863"/>
            <a:ext cx="1006475" cy="522287"/>
          </a:xfrm>
          <a:prstGeom prst="rect">
            <a:avLst/>
          </a:prstGeom>
          <a:solidFill>
            <a:schemeClr val="bg1"/>
          </a:solidFill>
          <a:ln w="9525">
            <a:noFill/>
            <a:miter lim="800000"/>
            <a:headEnd/>
            <a:tailEnd/>
          </a:ln>
        </p:spPr>
        <p:txBody>
          <a:bodyPr>
            <a:spAutoFit/>
          </a:bodyPr>
          <a:lstStyle/>
          <a:p>
            <a:pPr algn="ctr"/>
            <a:r>
              <a:rPr lang="en-US" sz="2800" b="1">
                <a:solidFill>
                  <a:srgbClr val="0000CC"/>
                </a:solidFill>
                <a:latin typeface="Times New Roman" pitchFamily="18" charset="0"/>
                <a:cs typeface="Times New Roman" pitchFamily="18" charset="0"/>
              </a:rPr>
              <a:t>Đá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animBg="1"/>
      <p:bldP spid="10"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9" descr="kien7"/>
          <p:cNvPicPr>
            <a:picLocks noChangeAspect="1" noChangeArrowheads="1"/>
          </p:cNvPicPr>
          <p:nvPr/>
        </p:nvPicPr>
        <p:blipFill>
          <a:blip r:embed="rId2"/>
          <a:srcRect/>
          <a:stretch>
            <a:fillRect/>
          </a:stretch>
        </p:blipFill>
        <p:spPr bwMode="auto">
          <a:xfrm>
            <a:off x="0" y="2590800"/>
            <a:ext cx="9144000" cy="3429000"/>
          </a:xfrm>
          <a:prstGeom prst="rect">
            <a:avLst/>
          </a:prstGeom>
          <a:noFill/>
          <a:ln w="9525">
            <a:noFill/>
            <a:miter lim="800000"/>
            <a:headEnd/>
            <a:tailEnd/>
          </a:ln>
        </p:spPr>
      </p:pic>
      <p:sp>
        <p:nvSpPr>
          <p:cNvPr id="38914" name="TextBox 2"/>
          <p:cNvSpPr txBox="1">
            <a:spLocks noChangeArrowheads="1"/>
          </p:cNvSpPr>
          <p:nvPr/>
        </p:nvSpPr>
        <p:spPr bwMode="auto">
          <a:xfrm>
            <a:off x="-17463" y="5910263"/>
            <a:ext cx="9067801" cy="584200"/>
          </a:xfrm>
          <a:prstGeom prst="rect">
            <a:avLst/>
          </a:prstGeom>
          <a:solidFill>
            <a:schemeClr val="bg1"/>
          </a:solidFill>
          <a:ln w="9525">
            <a:noFill/>
            <a:miter lim="800000"/>
            <a:headEnd/>
            <a:tailEnd/>
          </a:ln>
        </p:spPr>
        <p:txBody>
          <a:bodyPr>
            <a:spAutoFit/>
          </a:bodyPr>
          <a:lstStyle/>
          <a:p>
            <a:r>
              <a:rPr lang="en-US" sz="3200" b="1">
                <a:solidFill>
                  <a:srgbClr val="FF0000"/>
                </a:solidFill>
                <a:latin typeface="Times New Roman" pitchFamily="18" charset="0"/>
                <a:cs typeface="Times New Roman" pitchFamily="18" charset="0"/>
              </a:rPr>
              <a:t>           A                B                 C                D</a:t>
            </a:r>
          </a:p>
        </p:txBody>
      </p:sp>
      <p:sp>
        <p:nvSpPr>
          <p:cNvPr id="4" name="Rectangle 3"/>
          <p:cNvSpPr/>
          <p:nvPr/>
        </p:nvSpPr>
        <p:spPr>
          <a:xfrm>
            <a:off x="76200" y="1143000"/>
            <a:ext cx="9067800" cy="2743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sp>
        <p:nvSpPr>
          <p:cNvPr id="38916" name="TextBox 5"/>
          <p:cNvSpPr txBox="1">
            <a:spLocks noChangeArrowheads="1"/>
          </p:cNvSpPr>
          <p:nvPr/>
        </p:nvSpPr>
        <p:spPr bwMode="auto">
          <a:xfrm>
            <a:off x="182563" y="5495925"/>
            <a:ext cx="2255837" cy="523875"/>
          </a:xfrm>
          <a:prstGeom prst="rect">
            <a:avLst/>
          </a:prstGeom>
          <a:solidFill>
            <a:schemeClr val="bg1"/>
          </a:solidFill>
          <a:ln w="9525">
            <a:noFill/>
            <a:miter lim="800000"/>
            <a:headEnd/>
            <a:tailEnd/>
          </a:ln>
        </p:spPr>
        <p:txBody>
          <a:bodyPr>
            <a:spAutoFit/>
          </a:bodyPr>
          <a:lstStyle/>
          <a:p>
            <a:pPr algn="ctr"/>
            <a:r>
              <a:rPr lang="en-US" sz="2800" b="1">
                <a:solidFill>
                  <a:srgbClr val="0000CC"/>
                </a:solidFill>
                <a:latin typeface="Times New Roman" pitchFamily="18" charset="0"/>
                <a:cs typeface="Times New Roman" pitchFamily="18" charset="0"/>
              </a:rPr>
              <a:t>Nước sôi</a:t>
            </a:r>
          </a:p>
        </p:txBody>
      </p:sp>
      <p:sp>
        <p:nvSpPr>
          <p:cNvPr id="38917" name="TextBox 6"/>
          <p:cNvSpPr txBox="1">
            <a:spLocks noChangeArrowheads="1"/>
          </p:cNvSpPr>
          <p:nvPr/>
        </p:nvSpPr>
        <p:spPr bwMode="auto">
          <a:xfrm>
            <a:off x="7391400" y="5495925"/>
            <a:ext cx="1006475" cy="523875"/>
          </a:xfrm>
          <a:prstGeom prst="rect">
            <a:avLst/>
          </a:prstGeom>
          <a:solidFill>
            <a:schemeClr val="bg1"/>
          </a:solidFill>
          <a:ln w="9525">
            <a:noFill/>
            <a:miter lim="800000"/>
            <a:headEnd/>
            <a:tailEnd/>
          </a:ln>
        </p:spPr>
        <p:txBody>
          <a:bodyPr>
            <a:spAutoFit/>
          </a:bodyPr>
          <a:lstStyle/>
          <a:p>
            <a:pPr algn="ctr"/>
            <a:r>
              <a:rPr lang="en-US" sz="2800" b="1">
                <a:solidFill>
                  <a:srgbClr val="0000CC"/>
                </a:solidFill>
                <a:latin typeface="Times New Roman" pitchFamily="18" charset="0"/>
                <a:cs typeface="Times New Roman" pitchFamily="18" charset="0"/>
              </a:rPr>
              <a:t>Đá</a:t>
            </a:r>
          </a:p>
        </p:txBody>
      </p:sp>
      <p:sp>
        <p:nvSpPr>
          <p:cNvPr id="38918" name="Rectangle 8"/>
          <p:cNvSpPr>
            <a:spLocks noChangeArrowheads="1"/>
          </p:cNvSpPr>
          <p:nvPr/>
        </p:nvSpPr>
        <p:spPr bwMode="auto">
          <a:xfrm>
            <a:off x="152400" y="554038"/>
            <a:ext cx="8991600" cy="2308225"/>
          </a:xfrm>
          <a:prstGeom prst="rect">
            <a:avLst/>
          </a:prstGeom>
          <a:noFill/>
          <a:ln w="9525">
            <a:noFill/>
            <a:miter lim="800000"/>
            <a:headEnd/>
            <a:tailEnd/>
          </a:ln>
        </p:spPr>
        <p:txBody>
          <a:bodyPr anchor="ctr">
            <a:spAutoFit/>
          </a:bodyPr>
          <a:lstStyle/>
          <a:p>
            <a:pPr algn="just"/>
            <a:r>
              <a:rPr lang="vi-VN" sz="4800" b="1">
                <a:latin typeface="Times New Roman" pitchFamily="18" charset="0"/>
                <a:cs typeface="Times New Roman" pitchFamily="18" charset="0"/>
              </a:rPr>
              <a:t>Tay em cảm giác n</a:t>
            </a:r>
            <a:r>
              <a:rPr lang="fr-FR" sz="4800" b="1">
                <a:latin typeface="Times New Roman" pitchFamily="18" charset="0"/>
                <a:cs typeface="Times New Roman" pitchFamily="18" charset="0"/>
              </a:rPr>
              <a:t>hư thế nào</a:t>
            </a:r>
            <a:r>
              <a:rPr lang="vi-VN" sz="4800" b="1">
                <a:latin typeface="Times New Roman" pitchFamily="18" charset="0"/>
                <a:cs typeface="Times New Roman" pitchFamily="18" charset="0"/>
              </a:rPr>
              <a:t>?</a:t>
            </a:r>
            <a:endParaRPr lang="en-US" sz="2800" b="1">
              <a:latin typeface="Times New Roman" pitchFamily="18" charset="0"/>
              <a:cs typeface="Times New Roman" pitchFamily="18" charset="0"/>
            </a:endParaRPr>
          </a:p>
          <a:p>
            <a:pPr algn="just" eaLnBrk="0" hangingPunct="0"/>
            <a:r>
              <a:rPr lang="vi-VN" sz="4800" b="1">
                <a:latin typeface="Times New Roman" pitchFamily="18" charset="0"/>
                <a:cs typeface="Times New Roman" pitchFamily="18" charset="0"/>
              </a:rPr>
              <a:t>Hãy giải thích vì sao có hiện tượng đó?</a:t>
            </a:r>
            <a:endParaRPr lang="vi-VN" sz="60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228600" y="620713"/>
            <a:ext cx="8580438" cy="3786187"/>
          </a:xfrm>
          <a:prstGeom prst="rect">
            <a:avLst/>
          </a:prstGeom>
          <a:noFill/>
          <a:ln w="9525">
            <a:noFill/>
            <a:miter lim="800000"/>
            <a:headEnd/>
            <a:tailEnd/>
          </a:ln>
        </p:spPr>
        <p:txBody>
          <a:bodyPr anchor="ctr">
            <a:spAutoFit/>
          </a:bodyPr>
          <a:lstStyle/>
          <a:p>
            <a:pPr algn="ctr"/>
            <a:r>
              <a:rPr lang="vi-VN" sz="6000" b="1">
                <a:solidFill>
                  <a:srgbClr val="0000CC"/>
                </a:solidFill>
                <a:latin typeface="Times New Roman" pitchFamily="18" charset="0"/>
                <a:cs typeface="Times New Roman" pitchFamily="18" charset="0"/>
              </a:rPr>
              <a:t>- Tay em cảm giác n</a:t>
            </a:r>
            <a:r>
              <a:rPr lang="fr-FR" sz="6000" b="1">
                <a:solidFill>
                  <a:srgbClr val="0000CC"/>
                </a:solidFill>
                <a:latin typeface="Times New Roman" pitchFamily="18" charset="0"/>
                <a:cs typeface="Times New Roman" pitchFamily="18" charset="0"/>
              </a:rPr>
              <a:t>hư thế nào</a:t>
            </a:r>
            <a:r>
              <a:rPr lang="vi-VN" sz="6000" b="1">
                <a:solidFill>
                  <a:srgbClr val="0000CC"/>
                </a:solidFill>
                <a:latin typeface="Times New Roman" pitchFamily="18" charset="0"/>
                <a:cs typeface="Times New Roman" pitchFamily="18" charset="0"/>
              </a:rPr>
              <a:t>?</a:t>
            </a:r>
            <a:endParaRPr lang="en-US" sz="3600" b="1">
              <a:solidFill>
                <a:srgbClr val="0000CC"/>
              </a:solidFill>
              <a:latin typeface="Times New Roman" pitchFamily="18" charset="0"/>
              <a:cs typeface="Times New Roman" pitchFamily="18" charset="0"/>
            </a:endParaRPr>
          </a:p>
          <a:p>
            <a:pPr algn="ctr" eaLnBrk="0" hangingPunct="0"/>
            <a:r>
              <a:rPr lang="vi-VN" sz="6000" b="1">
                <a:solidFill>
                  <a:srgbClr val="0000CC"/>
                </a:solidFill>
                <a:latin typeface="Times New Roman" pitchFamily="18" charset="0"/>
                <a:cs typeface="Times New Roman" pitchFamily="18" charset="0"/>
              </a:rPr>
              <a:t>- Hãy giải thích vì sao có hiện tượng đó?</a:t>
            </a:r>
            <a:endParaRPr lang="vi-VN" sz="7200" b="1">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6556375"/>
          </a:xfrm>
          <a:prstGeom prst="rect">
            <a:avLst/>
          </a:prstGeom>
        </p:spPr>
        <p:txBody>
          <a:bodyPr>
            <a:spAutoFit/>
          </a:bodyPr>
          <a:lstStyle/>
          <a:p>
            <a:pPr>
              <a:defRPr/>
            </a:pPr>
            <a:r>
              <a:rPr lang="vi-VN" sz="6000" b="1" dirty="0">
                <a:latin typeface="+mj-lt"/>
              </a:rPr>
              <a:t>Nói chung cảm giác của tay có thể giúp ta nhận biết đúng về sự nóng hơn, lạnh hơn. Để xác định chính xác nhiệt độ của vật, người ta sử dụng nhiệt kế.</a:t>
            </a:r>
            <a:endParaRPr lang="en-US" sz="6000" b="1" dirty="0">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152400" y="1066800"/>
            <a:ext cx="8991600" cy="5170488"/>
          </a:xfrm>
          <a:prstGeom prst="rect">
            <a:avLst/>
          </a:prstGeom>
          <a:noFill/>
          <a:ln w="9525">
            <a:noFill/>
            <a:miter lim="800000"/>
            <a:headEnd/>
            <a:tailEnd/>
          </a:ln>
        </p:spPr>
        <p:txBody>
          <a:bodyPr>
            <a:spAutoFit/>
          </a:bodyPr>
          <a:lstStyle/>
          <a:p>
            <a:pPr>
              <a:spcBef>
                <a:spcPct val="50000"/>
              </a:spcBef>
            </a:pPr>
            <a:r>
              <a:rPr lang="en-US" sz="5500" b="1">
                <a:latin typeface="Times New Roman" pitchFamily="18" charset="0"/>
                <a:cs typeface="Times New Roman" pitchFamily="18" charset="0"/>
              </a:rPr>
              <a:t>Để đo nhiệt độ của vật, người ta sử dụng nhiệt kế. Có nhiều loại nhiệt kế khác nhau: Nhiệt kế đo nhiệt độ cơ thể (hình 2a); nhiệt kế đo nhiệt độ không khí ( hình 2b)...</a:t>
            </a:r>
          </a:p>
        </p:txBody>
      </p:sp>
      <p:sp>
        <p:nvSpPr>
          <p:cNvPr id="41986" name="Rectangle 1"/>
          <p:cNvSpPr>
            <a:spLocks noChangeArrowheads="1"/>
          </p:cNvSpPr>
          <p:nvPr/>
        </p:nvSpPr>
        <p:spPr bwMode="auto">
          <a:xfrm>
            <a:off x="2362200" y="0"/>
            <a:ext cx="3276600" cy="1016000"/>
          </a:xfrm>
          <a:prstGeom prst="rect">
            <a:avLst/>
          </a:prstGeom>
          <a:noFill/>
          <a:ln w="9525">
            <a:noFill/>
            <a:miter lim="800000"/>
            <a:headEnd/>
            <a:tailEnd/>
          </a:ln>
        </p:spPr>
        <p:txBody>
          <a:bodyPr>
            <a:spAutoFit/>
          </a:bodyPr>
          <a:lstStyle/>
          <a:p>
            <a:pPr algn="ctr"/>
            <a:r>
              <a:rPr lang="en-US" sz="6000" b="1">
                <a:solidFill>
                  <a:srgbClr val="FF0000"/>
                </a:solidFill>
                <a:latin typeface="Times New Roman" pitchFamily="18" charset="0"/>
                <a:cs typeface="Times New Roman" pitchFamily="18" charset="0"/>
              </a:rPr>
              <a:t>Ghi nhớ</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8"/>
          <p:cNvSpPr txBox="1">
            <a:spLocks noChangeArrowheads="1"/>
          </p:cNvSpPr>
          <p:nvPr/>
        </p:nvSpPr>
        <p:spPr bwMode="auto">
          <a:xfrm>
            <a:off x="609600" y="838200"/>
            <a:ext cx="8153400" cy="923925"/>
          </a:xfrm>
          <a:prstGeom prst="rect">
            <a:avLst/>
          </a:prstGeom>
          <a:noFill/>
          <a:ln w="9525">
            <a:noFill/>
            <a:miter lim="800000"/>
            <a:headEnd/>
            <a:tailEnd/>
          </a:ln>
        </p:spPr>
        <p:txBody>
          <a:bodyPr>
            <a:spAutoFit/>
          </a:bodyPr>
          <a:lstStyle/>
          <a:p>
            <a:r>
              <a:rPr lang="en-US" sz="5400" b="1">
                <a:solidFill>
                  <a:srgbClr val="FF0000"/>
                </a:solidFill>
                <a:latin typeface="Times New Roman" pitchFamily="18" charset="0"/>
                <a:cs typeface="Times New Roman" pitchFamily="18" charset="0"/>
              </a:rPr>
              <a:t>3. Thực hành đo nhiệt độ.</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362200"/>
            <a:ext cx="8991600" cy="1066800"/>
          </a:xfrm>
          <a:prstGeom prst="rect">
            <a:avLst/>
          </a:prstGeom>
          <a:noFill/>
          <a:ln w="9525">
            <a:noFill/>
            <a:miter lim="800000"/>
            <a:headEnd/>
            <a:tailEnd/>
          </a:ln>
        </p:spPr>
        <p:txBody>
          <a:bodyPr>
            <a:spAutoFit/>
          </a:bodyPr>
          <a:lstStyle/>
          <a:p>
            <a:pPr algn="ctr"/>
            <a:r>
              <a:rPr lang="en-US" sz="3200" b="1">
                <a:latin typeface="Times New Roman" pitchFamily="18" charset="0"/>
                <a:cs typeface="Times New Roman" pitchFamily="18" charset="0"/>
              </a:rPr>
              <a:t>2.</a:t>
            </a:r>
            <a:r>
              <a:rPr lang="vi-VN" sz="3200" b="1">
                <a:latin typeface="Times New Roman" pitchFamily="18" charset="0"/>
                <a:cs typeface="Times New Roman" pitchFamily="18" charset="0"/>
              </a:rPr>
              <a:t> Để tránh tác hại do ánh sáng quá mạnh gây ra, ta nên và không nên làm gì?</a:t>
            </a:r>
            <a:endParaRPr lang="en-US" sz="3200">
              <a:latin typeface="Times New Roman" pitchFamily="18" charset="0"/>
              <a:cs typeface="Times New Roman" pitchFamily="18" charset="0"/>
            </a:endParaRPr>
          </a:p>
        </p:txBody>
      </p:sp>
      <p:sp>
        <p:nvSpPr>
          <p:cNvPr id="3" name="Title 2"/>
          <p:cNvSpPr txBox="1">
            <a:spLocks/>
          </p:cNvSpPr>
          <p:nvPr/>
        </p:nvSpPr>
        <p:spPr>
          <a:xfrm>
            <a:off x="0" y="304800"/>
            <a:ext cx="8915400" cy="1143000"/>
          </a:xfrm>
          <a:prstGeom prst="rect">
            <a:avLst/>
          </a:prstGeom>
        </p:spPr>
        <p:txBody>
          <a:bodyPr/>
          <a:lstStyle/>
          <a:p>
            <a:pPr algn="ctr"/>
            <a:r>
              <a:rPr lang="en-US" sz="3200" b="1">
                <a:latin typeface="Times New Roman" pitchFamily="18" charset="0"/>
                <a:cs typeface="Times New Roman" pitchFamily="18" charset="0"/>
              </a:rPr>
              <a:t>1. Nêu các trường hợp về ánh sáng quá mạnh cần tránh không để chiếu thẳng vào mắt?</a:t>
            </a:r>
          </a:p>
        </p:txBody>
      </p:sp>
      <p:sp>
        <p:nvSpPr>
          <p:cNvPr id="4" name="Title 2"/>
          <p:cNvSpPr txBox="1">
            <a:spLocks/>
          </p:cNvSpPr>
          <p:nvPr/>
        </p:nvSpPr>
        <p:spPr>
          <a:xfrm>
            <a:off x="0" y="4572000"/>
            <a:ext cx="8686800" cy="1676400"/>
          </a:xfrm>
          <a:prstGeom prst="rect">
            <a:avLst/>
          </a:prstGeom>
        </p:spPr>
        <p:txBody>
          <a:bodyPr/>
          <a:lstStyle/>
          <a:p>
            <a:pPr algn="ctr"/>
            <a:r>
              <a:rPr lang="en-US" sz="3200" b="1">
                <a:latin typeface="Times New Roman" pitchFamily="18" charset="0"/>
                <a:cs typeface="Times New Roman" pitchFamily="18" charset="0"/>
              </a:rPr>
              <a:t>3. Chúng ta nên làm gì để tránh không gây hại cho mắt?</a:t>
            </a:r>
            <a:r>
              <a:rPr lang="en-US" sz="4000" b="1">
                <a:solidFill>
                  <a:srgbClr val="0000CC"/>
                </a:solidFill>
                <a:latin typeface="Times New Roman" pitchFamily="18" charset="0"/>
                <a:cs typeface="Times New Roman" pitchFamily="18" charset="0"/>
              </a:rPr>
              <a:t/>
            </a:r>
            <a:br>
              <a:rPr lang="en-US" sz="4000" b="1">
                <a:solidFill>
                  <a:srgbClr val="0000CC"/>
                </a:solidFill>
                <a:latin typeface="Times New Roman" pitchFamily="18" charset="0"/>
                <a:cs typeface="Times New Roman" pitchFamily="18" charset="0"/>
              </a:rPr>
            </a:br>
            <a:endParaRPr lang="en-US" sz="4000" b="1">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5" descr="kien1005"/>
          <p:cNvPicPr>
            <a:picLocks noChangeAspect="1" noChangeArrowheads="1"/>
          </p:cNvPicPr>
          <p:nvPr/>
        </p:nvPicPr>
        <p:blipFill>
          <a:blip r:embed="rId2"/>
          <a:srcRect/>
          <a:stretch>
            <a:fillRect/>
          </a:stretch>
        </p:blipFill>
        <p:spPr bwMode="auto">
          <a:xfrm>
            <a:off x="304800" y="152400"/>
            <a:ext cx="8229600" cy="6705600"/>
          </a:xfrm>
          <a:prstGeom prst="rect">
            <a:avLst/>
          </a:prstGeom>
          <a:noFill/>
          <a:ln w="9525">
            <a:noFill/>
            <a:miter lim="800000"/>
            <a:headEnd/>
            <a:tailEnd/>
          </a:ln>
        </p:spPr>
      </p:pic>
      <p:sp>
        <p:nvSpPr>
          <p:cNvPr id="44034" name="TextBox 4"/>
          <p:cNvSpPr txBox="1">
            <a:spLocks noChangeArrowheads="1"/>
          </p:cNvSpPr>
          <p:nvPr/>
        </p:nvSpPr>
        <p:spPr bwMode="auto">
          <a:xfrm>
            <a:off x="288925" y="146050"/>
            <a:ext cx="4495800" cy="923925"/>
          </a:xfrm>
          <a:prstGeom prst="rect">
            <a:avLst/>
          </a:prstGeom>
          <a:solidFill>
            <a:schemeClr val="bg1"/>
          </a:solidFill>
          <a:ln w="9525">
            <a:noFill/>
            <a:miter lim="800000"/>
            <a:headEnd/>
            <a:tailEnd/>
          </a:ln>
        </p:spPr>
        <p:txBody>
          <a:bodyPr>
            <a:spAutoFit/>
          </a:bodyPr>
          <a:lstStyle/>
          <a:p>
            <a:r>
              <a:rPr lang="en-US" sz="5400" b="1">
                <a:solidFill>
                  <a:srgbClr val="FF0000"/>
                </a:solidFill>
                <a:latin typeface="Times New Roman" pitchFamily="18" charset="0"/>
                <a:cs typeface="Times New Roman" pitchFamily="18" charset="0"/>
              </a:rPr>
              <a:t>Tranh vẽ gì?</a:t>
            </a:r>
          </a:p>
        </p:txBody>
      </p:sp>
      <p:pic>
        <p:nvPicPr>
          <p:cNvPr id="44035" name="Picture 7" descr="kien1005"/>
          <p:cNvPicPr>
            <a:picLocks noChangeAspect="1" noChangeArrowheads="1"/>
          </p:cNvPicPr>
          <p:nvPr/>
        </p:nvPicPr>
        <p:blipFill>
          <a:blip r:embed="rId2"/>
          <a:srcRect l="52873" b="58537"/>
          <a:stretch>
            <a:fillRect/>
          </a:stretch>
        </p:blipFill>
        <p:spPr bwMode="auto">
          <a:xfrm>
            <a:off x="4727575" y="152400"/>
            <a:ext cx="4403725"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7" descr="kien1005"/>
          <p:cNvPicPr>
            <a:picLocks noChangeAspect="1" noChangeArrowheads="1"/>
          </p:cNvPicPr>
          <p:nvPr/>
        </p:nvPicPr>
        <p:blipFill>
          <a:blip r:embed="rId2"/>
          <a:srcRect l="52873" b="58537"/>
          <a:stretch>
            <a:fillRect/>
          </a:stretch>
        </p:blipFill>
        <p:spPr bwMode="auto">
          <a:xfrm>
            <a:off x="1143000" y="0"/>
            <a:ext cx="6705600" cy="6019800"/>
          </a:xfrm>
          <a:prstGeom prst="rect">
            <a:avLst/>
          </a:prstGeom>
          <a:noFill/>
          <a:ln w="9525">
            <a:noFill/>
            <a:miter lim="800000"/>
            <a:headEnd/>
            <a:tailEnd/>
          </a:ln>
        </p:spPr>
      </p:pic>
      <p:sp>
        <p:nvSpPr>
          <p:cNvPr id="45058" name="Rectangle 2"/>
          <p:cNvSpPr>
            <a:spLocks noChangeArrowheads="1"/>
          </p:cNvSpPr>
          <p:nvPr/>
        </p:nvSpPr>
        <p:spPr bwMode="auto">
          <a:xfrm>
            <a:off x="0" y="6149975"/>
            <a:ext cx="8763000" cy="708025"/>
          </a:xfrm>
          <a:prstGeom prst="rect">
            <a:avLst/>
          </a:prstGeom>
          <a:noFill/>
          <a:ln w="9525">
            <a:noFill/>
            <a:miter lim="800000"/>
            <a:headEnd/>
            <a:tailEnd/>
          </a:ln>
        </p:spPr>
        <p:txBody>
          <a:bodyPr>
            <a:spAutoFit/>
          </a:bodyPr>
          <a:lstStyle/>
          <a:p>
            <a:pPr algn="ctr"/>
            <a:r>
              <a:rPr lang="en-US" sz="4000" b="1">
                <a:solidFill>
                  <a:srgbClr val="0000CC"/>
                </a:solidFill>
                <a:latin typeface="Times New Roman" pitchFamily="18" charset="0"/>
                <a:cs typeface="Times New Roman" pitchFamily="18" charset="0"/>
              </a:rPr>
              <a:t>Nhiệt kế trong hình chỉ bao nhiêu độ?</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7" descr="kien1005"/>
          <p:cNvPicPr>
            <a:picLocks noChangeAspect="1" noChangeArrowheads="1"/>
          </p:cNvPicPr>
          <p:nvPr/>
        </p:nvPicPr>
        <p:blipFill>
          <a:blip r:embed="rId2"/>
          <a:srcRect l="52873" b="58537"/>
          <a:stretch>
            <a:fillRect/>
          </a:stretch>
        </p:blipFill>
        <p:spPr bwMode="auto">
          <a:xfrm>
            <a:off x="1371600" y="0"/>
            <a:ext cx="6172200" cy="5867400"/>
          </a:xfrm>
          <a:prstGeom prst="rect">
            <a:avLst/>
          </a:prstGeom>
          <a:noFill/>
          <a:ln w="9525">
            <a:noFill/>
            <a:miter lim="800000"/>
            <a:headEnd/>
            <a:tailEnd/>
          </a:ln>
        </p:spPr>
      </p:pic>
      <p:sp>
        <p:nvSpPr>
          <p:cNvPr id="46082" name="Rectangle 3"/>
          <p:cNvSpPr>
            <a:spLocks noChangeArrowheads="1"/>
          </p:cNvSpPr>
          <p:nvPr/>
        </p:nvSpPr>
        <p:spPr bwMode="auto">
          <a:xfrm>
            <a:off x="3276600" y="5934075"/>
            <a:ext cx="1781175" cy="923925"/>
          </a:xfrm>
          <a:prstGeom prst="rect">
            <a:avLst/>
          </a:prstGeom>
          <a:noFill/>
          <a:ln w="9525">
            <a:noFill/>
            <a:miter lim="800000"/>
            <a:headEnd/>
            <a:tailEnd/>
          </a:ln>
        </p:spPr>
        <p:txBody>
          <a:bodyPr wrap="none">
            <a:spAutoFit/>
          </a:bodyPr>
          <a:lstStyle/>
          <a:p>
            <a:pPr algn="ctr"/>
            <a:r>
              <a:rPr lang="en-US" sz="5400" b="1">
                <a:solidFill>
                  <a:srgbClr val="FF0000"/>
                </a:solidFill>
                <a:latin typeface=".VnTime" pitchFamily="34" charset="0"/>
              </a:rPr>
              <a:t>30 C</a:t>
            </a:r>
            <a:r>
              <a:rPr lang="en-US" sz="5400" b="1" baseline="30000">
                <a:solidFill>
                  <a:srgbClr val="FF0000"/>
                </a:solidFill>
                <a:latin typeface=".VnTime" pitchFamily="34" charset="0"/>
              </a:rPr>
              <a:t>0</a:t>
            </a:r>
            <a:endParaRPr lang="en-US" sz="5400" b="1">
              <a:solidFill>
                <a:srgbClr val="FF0000"/>
              </a:solidFill>
              <a:latin typeface=".VnTime"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3"/>
          <p:cNvGrpSpPr>
            <a:grpSpLocks/>
          </p:cNvGrpSpPr>
          <p:nvPr/>
        </p:nvGrpSpPr>
        <p:grpSpPr bwMode="auto">
          <a:xfrm>
            <a:off x="395288" y="0"/>
            <a:ext cx="8534400" cy="6659563"/>
            <a:chOff x="389" y="82"/>
            <a:chExt cx="5284" cy="4269"/>
          </a:xfrm>
        </p:grpSpPr>
        <p:pic>
          <p:nvPicPr>
            <p:cNvPr id="47106" name="Picture 6" descr="kien7001"/>
            <p:cNvPicPr>
              <a:picLocks noChangeAspect="1" noChangeArrowheads="1"/>
            </p:cNvPicPr>
            <p:nvPr/>
          </p:nvPicPr>
          <p:blipFill>
            <a:blip r:embed="rId2"/>
            <a:srcRect/>
            <a:stretch>
              <a:fillRect/>
            </a:stretch>
          </p:blipFill>
          <p:spPr bwMode="auto">
            <a:xfrm>
              <a:off x="389" y="82"/>
              <a:ext cx="5284" cy="3423"/>
            </a:xfrm>
            <a:prstGeom prst="rect">
              <a:avLst/>
            </a:prstGeom>
            <a:noFill/>
            <a:ln w="9525">
              <a:noFill/>
              <a:miter lim="800000"/>
              <a:headEnd/>
              <a:tailEnd/>
            </a:ln>
          </p:spPr>
        </p:pic>
        <p:sp>
          <p:nvSpPr>
            <p:cNvPr id="47107" name="Hộp_Văn_Bản 6"/>
            <p:cNvSpPr txBox="1">
              <a:spLocks noChangeArrowheads="1"/>
            </p:cNvSpPr>
            <p:nvPr/>
          </p:nvSpPr>
          <p:spPr bwMode="auto">
            <a:xfrm>
              <a:off x="663" y="3502"/>
              <a:ext cx="1699" cy="849"/>
            </a:xfrm>
            <a:prstGeom prst="rect">
              <a:avLst/>
            </a:prstGeom>
            <a:solidFill>
              <a:schemeClr val="bg1"/>
            </a:solidFill>
            <a:ln w="9525">
              <a:noFill/>
              <a:miter lim="800000"/>
              <a:headEnd/>
              <a:tailEnd/>
            </a:ln>
          </p:spPr>
          <p:txBody>
            <a:bodyPr>
              <a:spAutoFit/>
            </a:bodyPr>
            <a:lstStyle/>
            <a:p>
              <a:r>
                <a:rPr lang="en-US" sz="4000" b="1">
                  <a:solidFill>
                    <a:srgbClr val="FF0000"/>
                  </a:solidFill>
                  <a:latin typeface="Times New Roman" pitchFamily="18" charset="0"/>
                  <a:cs typeface="Times New Roman" pitchFamily="18" charset="0"/>
                </a:rPr>
                <a:t>Nước đá đang tan</a:t>
              </a:r>
              <a:endParaRPr lang="vi-VN" sz="4000" b="1">
                <a:solidFill>
                  <a:srgbClr val="FF0000"/>
                </a:solidFill>
                <a:latin typeface="Times New Roman" pitchFamily="18" charset="0"/>
                <a:cs typeface="Times New Roman" pitchFamily="18" charset="0"/>
              </a:endParaRPr>
            </a:p>
          </p:txBody>
        </p:sp>
        <p:sp>
          <p:nvSpPr>
            <p:cNvPr id="47108" name="Hộp_Văn_Bản 8"/>
            <p:cNvSpPr txBox="1">
              <a:spLocks noChangeArrowheads="1"/>
            </p:cNvSpPr>
            <p:nvPr/>
          </p:nvSpPr>
          <p:spPr bwMode="auto">
            <a:xfrm>
              <a:off x="3588" y="3453"/>
              <a:ext cx="1604" cy="849"/>
            </a:xfrm>
            <a:prstGeom prst="rect">
              <a:avLst/>
            </a:prstGeom>
            <a:solidFill>
              <a:schemeClr val="bg1"/>
            </a:solidFill>
            <a:ln w="9525">
              <a:noFill/>
              <a:miter lim="800000"/>
              <a:headEnd/>
              <a:tailEnd/>
            </a:ln>
          </p:spPr>
          <p:txBody>
            <a:bodyPr>
              <a:spAutoFit/>
            </a:bodyPr>
            <a:lstStyle/>
            <a:p>
              <a:pPr algn="ctr"/>
              <a:r>
                <a:rPr lang="en-US" sz="4000" b="1">
                  <a:solidFill>
                    <a:srgbClr val="FF0000"/>
                  </a:solidFill>
                  <a:latin typeface="Times New Roman" pitchFamily="18" charset="0"/>
                  <a:cs typeface="Times New Roman" pitchFamily="18" charset="0"/>
                </a:rPr>
                <a:t>Nước đang sôi</a:t>
              </a:r>
              <a:endParaRPr lang="vi-VN" sz="4000" b="1">
                <a:solidFill>
                  <a:srgbClr val="FF0000"/>
                </a:solidFill>
                <a:latin typeface="Times New Roman" pitchFamily="18" charset="0"/>
                <a:cs typeface="Times New Roman" pitchFamily="18" charset="0"/>
              </a:endParaRPr>
            </a:p>
          </p:txBody>
        </p:sp>
      </p:grpSp>
    </p:spTree>
  </p:cSld>
  <p:clrMapOvr>
    <a:masterClrMapping/>
  </p:clrMapOvr>
  <p:transition>
    <p:checke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Group 3"/>
          <p:cNvGrpSpPr>
            <a:grpSpLocks/>
          </p:cNvGrpSpPr>
          <p:nvPr/>
        </p:nvGrpSpPr>
        <p:grpSpPr bwMode="auto">
          <a:xfrm>
            <a:off x="852488" y="2286000"/>
            <a:ext cx="6462712" cy="4325938"/>
            <a:chOff x="672" y="1182"/>
            <a:chExt cx="4275" cy="3139"/>
          </a:xfrm>
        </p:grpSpPr>
        <p:pic>
          <p:nvPicPr>
            <p:cNvPr id="48132" name="Picture 6" descr="kien7001"/>
            <p:cNvPicPr>
              <a:picLocks noChangeAspect="1" noChangeArrowheads="1"/>
            </p:cNvPicPr>
            <p:nvPr/>
          </p:nvPicPr>
          <p:blipFill>
            <a:blip r:embed="rId2"/>
            <a:srcRect/>
            <a:stretch>
              <a:fillRect/>
            </a:stretch>
          </p:blipFill>
          <p:spPr bwMode="auto">
            <a:xfrm>
              <a:off x="672" y="1182"/>
              <a:ext cx="4275" cy="2770"/>
            </a:xfrm>
            <a:prstGeom prst="rect">
              <a:avLst/>
            </a:prstGeom>
            <a:noFill/>
            <a:ln w="9525">
              <a:noFill/>
              <a:miter lim="800000"/>
              <a:headEnd/>
              <a:tailEnd/>
            </a:ln>
          </p:spPr>
        </p:pic>
        <p:sp>
          <p:nvSpPr>
            <p:cNvPr id="48133" name="Hộp_Văn_Bản 6"/>
            <p:cNvSpPr txBox="1">
              <a:spLocks noChangeArrowheads="1"/>
            </p:cNvSpPr>
            <p:nvPr/>
          </p:nvSpPr>
          <p:spPr bwMode="auto">
            <a:xfrm>
              <a:off x="672" y="3986"/>
              <a:ext cx="2029" cy="335"/>
            </a:xfrm>
            <a:prstGeom prst="rect">
              <a:avLst/>
            </a:prstGeom>
            <a:solidFill>
              <a:schemeClr val="bg1"/>
            </a:solidFill>
            <a:ln w="9525">
              <a:noFill/>
              <a:miter lim="800000"/>
              <a:headEnd/>
              <a:tailEnd/>
            </a:ln>
          </p:spPr>
          <p:txBody>
            <a:bodyPr>
              <a:spAutoFit/>
            </a:bodyPr>
            <a:lstStyle/>
            <a:p>
              <a:r>
                <a:rPr lang="en-US" sz="2800" b="1">
                  <a:solidFill>
                    <a:srgbClr val="FF0000"/>
                  </a:solidFill>
                  <a:latin typeface="Times New Roman" pitchFamily="18" charset="0"/>
                  <a:cs typeface="Times New Roman" pitchFamily="18" charset="0"/>
                </a:rPr>
                <a:t>Nước đá đang tan</a:t>
              </a:r>
              <a:endParaRPr lang="vi-VN" sz="2800" b="1">
                <a:solidFill>
                  <a:srgbClr val="FF0000"/>
                </a:solidFill>
                <a:latin typeface="Times New Roman" pitchFamily="18" charset="0"/>
                <a:cs typeface="Times New Roman" pitchFamily="18" charset="0"/>
              </a:endParaRPr>
            </a:p>
          </p:txBody>
        </p:sp>
        <p:sp>
          <p:nvSpPr>
            <p:cNvPr id="48134" name="Hộp_Văn_Bản 8"/>
            <p:cNvSpPr txBox="1">
              <a:spLocks noChangeArrowheads="1"/>
            </p:cNvSpPr>
            <p:nvPr/>
          </p:nvSpPr>
          <p:spPr bwMode="auto">
            <a:xfrm>
              <a:off x="3069" y="3975"/>
              <a:ext cx="1604" cy="335"/>
            </a:xfrm>
            <a:prstGeom prst="rect">
              <a:avLst/>
            </a:prstGeom>
            <a:solidFill>
              <a:schemeClr val="bg1"/>
            </a:solidFill>
            <a:ln w="9525">
              <a:noFill/>
              <a:miter lim="800000"/>
              <a:headEnd/>
              <a:tailEnd/>
            </a:ln>
          </p:spPr>
          <p:txBody>
            <a:bodyPr>
              <a:spAutoFit/>
            </a:bodyPr>
            <a:lstStyle/>
            <a:p>
              <a:pPr algn="ctr"/>
              <a:r>
                <a:rPr lang="en-US" sz="2800" b="1">
                  <a:solidFill>
                    <a:srgbClr val="FF0000"/>
                  </a:solidFill>
                  <a:latin typeface="Times New Roman" pitchFamily="18" charset="0"/>
                  <a:cs typeface="Times New Roman" pitchFamily="18" charset="0"/>
                </a:rPr>
                <a:t>Nước đang sôi</a:t>
              </a:r>
              <a:endParaRPr lang="vi-VN" sz="2800" b="1">
                <a:solidFill>
                  <a:srgbClr val="FF0000"/>
                </a:solidFill>
                <a:latin typeface="Times New Roman" pitchFamily="18" charset="0"/>
                <a:cs typeface="Times New Roman" pitchFamily="18" charset="0"/>
              </a:endParaRPr>
            </a:p>
          </p:txBody>
        </p:sp>
      </p:grpSp>
      <p:sp>
        <p:nvSpPr>
          <p:cNvPr id="6" name="Text Box 10"/>
          <p:cNvSpPr txBox="1">
            <a:spLocks noChangeArrowheads="1"/>
          </p:cNvSpPr>
          <p:nvPr/>
        </p:nvSpPr>
        <p:spPr bwMode="auto">
          <a:xfrm>
            <a:off x="152400" y="152400"/>
            <a:ext cx="8534400" cy="1446213"/>
          </a:xfrm>
          <a:prstGeom prst="rect">
            <a:avLst/>
          </a:prstGeom>
          <a:noFill/>
          <a:ln w="9525">
            <a:noFill/>
            <a:miter lim="800000"/>
            <a:headEnd/>
            <a:tailEnd/>
          </a:ln>
          <a:effectLst/>
        </p:spPr>
        <p:txBody>
          <a:bodyPr>
            <a:spAutoFit/>
          </a:bodyPr>
          <a:lstStyle/>
          <a:p>
            <a:pPr fontAlgn="auto">
              <a:spcBef>
                <a:spcPct val="50000"/>
              </a:spcBef>
              <a:spcAft>
                <a:spcPts val="0"/>
              </a:spcAft>
              <a:defRPr/>
            </a:pPr>
            <a:r>
              <a:rPr lang="vi-VN" sz="4400" b="1" dirty="0">
                <a:solidFill>
                  <a:srgbClr val="FF0000"/>
                </a:solidFill>
                <a:latin typeface="+mj-lt"/>
                <a:cs typeface="+mn-cs"/>
              </a:rPr>
              <a:t>Nhiệt độ của hơi nước đang sôi là bao nhiêu ?</a:t>
            </a:r>
          </a:p>
        </p:txBody>
      </p:sp>
      <p:sp>
        <p:nvSpPr>
          <p:cNvPr id="8" name="Text Box 10"/>
          <p:cNvSpPr txBox="1">
            <a:spLocks noChangeArrowheads="1"/>
          </p:cNvSpPr>
          <p:nvPr/>
        </p:nvSpPr>
        <p:spPr bwMode="auto">
          <a:xfrm>
            <a:off x="122238" y="279400"/>
            <a:ext cx="8534400" cy="1754188"/>
          </a:xfrm>
          <a:prstGeom prst="rect">
            <a:avLst/>
          </a:prstGeom>
          <a:solidFill>
            <a:schemeClr val="bg1"/>
          </a:solidFill>
          <a:ln w="9525">
            <a:noFill/>
            <a:miter lim="800000"/>
            <a:headEnd/>
            <a:tailEnd/>
          </a:ln>
          <a:effectLst/>
        </p:spPr>
        <p:txBody>
          <a:bodyPr>
            <a:spAutoFit/>
          </a:bodyPr>
          <a:lstStyle/>
          <a:p>
            <a:pPr fontAlgn="auto">
              <a:spcBef>
                <a:spcPct val="50000"/>
              </a:spcBef>
              <a:spcAft>
                <a:spcPts val="0"/>
              </a:spcAft>
              <a:defRPr/>
            </a:pPr>
            <a:r>
              <a:rPr lang="vi-VN" sz="5400" b="1" dirty="0">
                <a:solidFill>
                  <a:srgbClr val="FF0000"/>
                </a:solidFill>
                <a:latin typeface="+mj-lt"/>
                <a:cs typeface="+mn-cs"/>
              </a:rPr>
              <a:t>Nhiệt độ của hơi nước đang sôi là </a:t>
            </a:r>
            <a:r>
              <a:rPr lang="en-US" sz="5400" b="1" dirty="0">
                <a:solidFill>
                  <a:srgbClr val="FF0000"/>
                </a:solidFill>
                <a:latin typeface="+mj-lt"/>
                <a:cs typeface="+mn-cs"/>
              </a:rPr>
              <a:t>100 </a:t>
            </a:r>
            <a:r>
              <a:rPr lang="en-US" sz="5400" baseline="30000" dirty="0" err="1">
                <a:solidFill>
                  <a:srgbClr val="FF0000"/>
                </a:solidFill>
                <a:latin typeface="Times New Roman" pitchFamily="18" charset="0"/>
                <a:cs typeface="Times New Roman" pitchFamily="18" charset="0"/>
              </a:rPr>
              <a:t>o</a:t>
            </a:r>
            <a:r>
              <a:rPr lang="en-US" sz="5400" dirty="0" err="1">
                <a:solidFill>
                  <a:srgbClr val="FF0000"/>
                </a:solidFill>
                <a:latin typeface="Times New Roman" pitchFamily="18" charset="0"/>
                <a:cs typeface="Times New Roman" pitchFamily="18" charset="0"/>
              </a:rPr>
              <a:t>C</a:t>
            </a:r>
            <a:r>
              <a:rPr lang="en-US" sz="5400" b="1" dirty="0">
                <a:solidFill>
                  <a:srgbClr val="FF0000"/>
                </a:solidFill>
                <a:latin typeface="+mj-lt"/>
                <a:cs typeface="+mn-cs"/>
              </a:rPr>
              <a:t> </a:t>
            </a:r>
            <a:endParaRPr lang="vi-VN" sz="5400" b="1" dirty="0">
              <a:solidFill>
                <a:srgbClr val="FF0000"/>
              </a:solidFill>
              <a:latin typeface="+mj-lt"/>
              <a:cs typeface="+mn-cs"/>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3" name="Group 3"/>
          <p:cNvGrpSpPr>
            <a:grpSpLocks/>
          </p:cNvGrpSpPr>
          <p:nvPr/>
        </p:nvGrpSpPr>
        <p:grpSpPr bwMode="auto">
          <a:xfrm>
            <a:off x="852488" y="2286000"/>
            <a:ext cx="6462712" cy="4325938"/>
            <a:chOff x="672" y="1182"/>
            <a:chExt cx="4275" cy="3139"/>
          </a:xfrm>
        </p:grpSpPr>
        <p:pic>
          <p:nvPicPr>
            <p:cNvPr id="49157" name="Picture 6" descr="kien7001"/>
            <p:cNvPicPr>
              <a:picLocks noChangeAspect="1" noChangeArrowheads="1"/>
            </p:cNvPicPr>
            <p:nvPr/>
          </p:nvPicPr>
          <p:blipFill>
            <a:blip r:embed="rId2"/>
            <a:srcRect/>
            <a:stretch>
              <a:fillRect/>
            </a:stretch>
          </p:blipFill>
          <p:spPr bwMode="auto">
            <a:xfrm>
              <a:off x="672" y="1182"/>
              <a:ext cx="4275" cy="2770"/>
            </a:xfrm>
            <a:prstGeom prst="rect">
              <a:avLst/>
            </a:prstGeom>
            <a:noFill/>
            <a:ln w="9525">
              <a:noFill/>
              <a:miter lim="800000"/>
              <a:headEnd/>
              <a:tailEnd/>
            </a:ln>
          </p:spPr>
        </p:pic>
        <p:sp>
          <p:nvSpPr>
            <p:cNvPr id="49158" name="Hộp_Văn_Bản 6"/>
            <p:cNvSpPr txBox="1">
              <a:spLocks noChangeArrowheads="1"/>
            </p:cNvSpPr>
            <p:nvPr/>
          </p:nvSpPr>
          <p:spPr bwMode="auto">
            <a:xfrm>
              <a:off x="672" y="3986"/>
              <a:ext cx="2029" cy="335"/>
            </a:xfrm>
            <a:prstGeom prst="rect">
              <a:avLst/>
            </a:prstGeom>
            <a:solidFill>
              <a:schemeClr val="bg1"/>
            </a:solidFill>
            <a:ln w="9525">
              <a:noFill/>
              <a:miter lim="800000"/>
              <a:headEnd/>
              <a:tailEnd/>
            </a:ln>
          </p:spPr>
          <p:txBody>
            <a:bodyPr>
              <a:spAutoFit/>
            </a:bodyPr>
            <a:lstStyle/>
            <a:p>
              <a:r>
                <a:rPr lang="en-US" sz="2800" b="1">
                  <a:solidFill>
                    <a:srgbClr val="FF0000"/>
                  </a:solidFill>
                  <a:latin typeface="Times New Roman" pitchFamily="18" charset="0"/>
                  <a:cs typeface="Times New Roman" pitchFamily="18" charset="0"/>
                </a:rPr>
                <a:t>Nước đá đang tan</a:t>
              </a:r>
              <a:endParaRPr lang="vi-VN" sz="2800" b="1">
                <a:solidFill>
                  <a:srgbClr val="FF0000"/>
                </a:solidFill>
                <a:latin typeface="Times New Roman" pitchFamily="18" charset="0"/>
                <a:cs typeface="Times New Roman" pitchFamily="18" charset="0"/>
              </a:endParaRPr>
            </a:p>
          </p:txBody>
        </p:sp>
        <p:sp>
          <p:nvSpPr>
            <p:cNvPr id="49159" name="Hộp_Văn_Bản 8"/>
            <p:cNvSpPr txBox="1">
              <a:spLocks noChangeArrowheads="1"/>
            </p:cNvSpPr>
            <p:nvPr/>
          </p:nvSpPr>
          <p:spPr bwMode="auto">
            <a:xfrm>
              <a:off x="3069" y="3975"/>
              <a:ext cx="1604" cy="335"/>
            </a:xfrm>
            <a:prstGeom prst="rect">
              <a:avLst/>
            </a:prstGeom>
            <a:solidFill>
              <a:schemeClr val="bg1"/>
            </a:solidFill>
            <a:ln w="9525">
              <a:noFill/>
              <a:miter lim="800000"/>
              <a:headEnd/>
              <a:tailEnd/>
            </a:ln>
          </p:spPr>
          <p:txBody>
            <a:bodyPr>
              <a:spAutoFit/>
            </a:bodyPr>
            <a:lstStyle/>
            <a:p>
              <a:pPr algn="ctr"/>
              <a:r>
                <a:rPr lang="en-US" sz="2800" b="1">
                  <a:solidFill>
                    <a:srgbClr val="FF0000"/>
                  </a:solidFill>
                  <a:latin typeface="Times New Roman" pitchFamily="18" charset="0"/>
                  <a:cs typeface="Times New Roman" pitchFamily="18" charset="0"/>
                </a:rPr>
                <a:t>Nước đang sôi</a:t>
              </a:r>
              <a:endParaRPr lang="vi-VN" sz="2800" b="1">
                <a:solidFill>
                  <a:srgbClr val="FF0000"/>
                </a:solidFill>
                <a:latin typeface="Times New Roman" pitchFamily="18" charset="0"/>
                <a:cs typeface="Times New Roman" pitchFamily="18" charset="0"/>
              </a:endParaRPr>
            </a:p>
          </p:txBody>
        </p:sp>
      </p:grpSp>
      <p:sp>
        <p:nvSpPr>
          <p:cNvPr id="49154" name="Rectangle 8"/>
          <p:cNvSpPr>
            <a:spLocks noChangeArrowheads="1"/>
          </p:cNvSpPr>
          <p:nvPr/>
        </p:nvSpPr>
        <p:spPr bwMode="auto">
          <a:xfrm>
            <a:off x="95250" y="244475"/>
            <a:ext cx="8763000" cy="1938338"/>
          </a:xfrm>
          <a:prstGeom prst="rect">
            <a:avLst/>
          </a:prstGeom>
          <a:noFill/>
          <a:ln w="9525">
            <a:noFill/>
            <a:miter lim="800000"/>
            <a:headEnd/>
            <a:tailEnd/>
          </a:ln>
        </p:spPr>
        <p:txBody>
          <a:bodyPr>
            <a:spAutoFit/>
          </a:bodyPr>
          <a:lstStyle/>
          <a:p>
            <a:pPr>
              <a:spcBef>
                <a:spcPct val="50000"/>
              </a:spcBef>
            </a:pPr>
            <a:r>
              <a:rPr lang="vi-VN" sz="6000" b="1">
                <a:solidFill>
                  <a:srgbClr val="FF0000"/>
                </a:solidFill>
                <a:latin typeface="Times New Roman" pitchFamily="18" charset="0"/>
                <a:cs typeface="Times New Roman" pitchFamily="18" charset="0"/>
              </a:rPr>
              <a:t>Nhiệt độ của nước đá đang tan là bao nhiêu ?</a:t>
            </a:r>
            <a:endParaRPr lang="en-US" sz="6000" b="1">
              <a:solidFill>
                <a:srgbClr val="FF0000"/>
              </a:solidFill>
              <a:latin typeface="Times New Roman" pitchFamily="18" charset="0"/>
              <a:cs typeface="Times New Roman" pitchFamily="18" charset="0"/>
            </a:endParaRPr>
          </a:p>
        </p:txBody>
      </p:sp>
      <p:sp>
        <p:nvSpPr>
          <p:cNvPr id="49155" name="Rectangle 9"/>
          <p:cNvSpPr>
            <a:spLocks noChangeArrowheads="1"/>
          </p:cNvSpPr>
          <p:nvPr/>
        </p:nvSpPr>
        <p:spPr bwMode="auto">
          <a:xfrm>
            <a:off x="231775" y="244475"/>
            <a:ext cx="8763000" cy="1938338"/>
          </a:xfrm>
          <a:prstGeom prst="rect">
            <a:avLst/>
          </a:prstGeom>
          <a:solidFill>
            <a:schemeClr val="bg1"/>
          </a:solidFill>
          <a:ln w="9525">
            <a:noFill/>
            <a:miter lim="800000"/>
            <a:headEnd/>
            <a:tailEnd/>
          </a:ln>
        </p:spPr>
        <p:txBody>
          <a:bodyPr>
            <a:spAutoFit/>
          </a:bodyPr>
          <a:lstStyle/>
          <a:p>
            <a:pPr>
              <a:spcBef>
                <a:spcPct val="50000"/>
              </a:spcBef>
            </a:pPr>
            <a:r>
              <a:rPr lang="vi-VN" sz="6000" b="1">
                <a:solidFill>
                  <a:srgbClr val="0000CC"/>
                </a:solidFill>
                <a:latin typeface="Times New Roman" pitchFamily="18" charset="0"/>
                <a:cs typeface="Times New Roman" pitchFamily="18" charset="0"/>
              </a:rPr>
              <a:t>Nhiệt độ của nước đá đang tan là bao nhiêu ?</a:t>
            </a:r>
            <a:endParaRPr lang="en-US" sz="6000" b="1">
              <a:solidFill>
                <a:srgbClr val="0000CC"/>
              </a:solidFill>
              <a:latin typeface="Times New Roman" pitchFamily="18" charset="0"/>
              <a:cs typeface="Times New Roman" pitchFamily="18" charset="0"/>
            </a:endParaRPr>
          </a:p>
        </p:txBody>
      </p:sp>
      <p:sp>
        <p:nvSpPr>
          <p:cNvPr id="11" name="Rectangle 10"/>
          <p:cNvSpPr>
            <a:spLocks noChangeArrowheads="1"/>
          </p:cNvSpPr>
          <p:nvPr/>
        </p:nvSpPr>
        <p:spPr bwMode="auto">
          <a:xfrm>
            <a:off x="231775" y="244475"/>
            <a:ext cx="8763000" cy="1938338"/>
          </a:xfrm>
          <a:prstGeom prst="rect">
            <a:avLst/>
          </a:prstGeom>
          <a:solidFill>
            <a:schemeClr val="bg1"/>
          </a:solidFill>
          <a:ln w="9525">
            <a:noFill/>
            <a:miter lim="800000"/>
            <a:headEnd/>
            <a:tailEnd/>
          </a:ln>
        </p:spPr>
        <p:txBody>
          <a:bodyPr>
            <a:spAutoFit/>
          </a:bodyPr>
          <a:lstStyle/>
          <a:p>
            <a:pPr>
              <a:spcBef>
                <a:spcPct val="50000"/>
              </a:spcBef>
            </a:pPr>
            <a:r>
              <a:rPr lang="vi-VN" sz="6000" b="1">
                <a:solidFill>
                  <a:srgbClr val="FF0000"/>
                </a:solidFill>
                <a:latin typeface="Times New Roman" pitchFamily="18" charset="0"/>
                <a:cs typeface="Times New Roman" pitchFamily="18" charset="0"/>
              </a:rPr>
              <a:t>Nhiệt độ của nước đá đang tan là</a:t>
            </a:r>
            <a:r>
              <a:rPr lang="en-US" sz="6000" b="1">
                <a:solidFill>
                  <a:srgbClr val="FF0000"/>
                </a:solidFill>
                <a:latin typeface="Times New Roman" pitchFamily="18" charset="0"/>
                <a:cs typeface="Times New Roman" pitchFamily="18" charset="0"/>
              </a:rPr>
              <a:t> </a:t>
            </a:r>
            <a:r>
              <a:rPr lang="fr-LU" sz="6000" b="1">
                <a:solidFill>
                  <a:srgbClr val="0000CC"/>
                </a:solidFill>
                <a:latin typeface="VNI-Palatin" pitchFamily="2" charset="0"/>
              </a:rPr>
              <a:t>0</a:t>
            </a:r>
            <a:r>
              <a:rPr lang="fr-LU" sz="6000" b="1" baseline="30000">
                <a:solidFill>
                  <a:srgbClr val="0000CC"/>
                </a:solidFill>
                <a:latin typeface="VNI-Palatin" pitchFamily="2" charset="0"/>
              </a:rPr>
              <a:t>o</a:t>
            </a:r>
            <a:r>
              <a:rPr lang="fr-LU" sz="6000" b="1">
                <a:solidFill>
                  <a:srgbClr val="0000CC"/>
                </a:solidFill>
                <a:latin typeface="VNI-Palatin" pitchFamily="2" charset="0"/>
              </a:rPr>
              <a:t>C.</a:t>
            </a:r>
            <a:r>
              <a:rPr lang="vi-VN" sz="6000" b="1">
                <a:solidFill>
                  <a:srgbClr val="FF0000"/>
                </a:solidFill>
                <a:latin typeface="Times New Roman" pitchFamily="18" charset="0"/>
                <a:cs typeface="Times New Roman" pitchFamily="18" charset="0"/>
              </a:rPr>
              <a:t> </a:t>
            </a:r>
            <a:endParaRPr lang="en-US" sz="6000" b="1">
              <a:solidFill>
                <a:srgbClr val="FF0000"/>
              </a:solidFill>
              <a:latin typeface="Times New Roman" pitchFamily="18" charset="0"/>
              <a:cs typeface="Times New Roman" pitchFamily="18" charset="0"/>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7" name="Group 3"/>
          <p:cNvGrpSpPr>
            <a:grpSpLocks/>
          </p:cNvGrpSpPr>
          <p:nvPr/>
        </p:nvGrpSpPr>
        <p:grpSpPr bwMode="auto">
          <a:xfrm>
            <a:off x="852488" y="2286000"/>
            <a:ext cx="6462712" cy="4325938"/>
            <a:chOff x="672" y="1182"/>
            <a:chExt cx="4275" cy="3139"/>
          </a:xfrm>
        </p:grpSpPr>
        <p:pic>
          <p:nvPicPr>
            <p:cNvPr id="50180" name="Picture 6" descr="kien7001"/>
            <p:cNvPicPr>
              <a:picLocks noChangeAspect="1" noChangeArrowheads="1"/>
            </p:cNvPicPr>
            <p:nvPr/>
          </p:nvPicPr>
          <p:blipFill>
            <a:blip r:embed="rId2"/>
            <a:srcRect/>
            <a:stretch>
              <a:fillRect/>
            </a:stretch>
          </p:blipFill>
          <p:spPr bwMode="auto">
            <a:xfrm>
              <a:off x="672" y="1182"/>
              <a:ext cx="4275" cy="2770"/>
            </a:xfrm>
            <a:prstGeom prst="rect">
              <a:avLst/>
            </a:prstGeom>
            <a:noFill/>
            <a:ln w="9525">
              <a:noFill/>
              <a:miter lim="800000"/>
              <a:headEnd/>
              <a:tailEnd/>
            </a:ln>
          </p:spPr>
        </p:pic>
        <p:sp>
          <p:nvSpPr>
            <p:cNvPr id="50181" name="Hộp_Văn_Bản 6"/>
            <p:cNvSpPr txBox="1">
              <a:spLocks noChangeArrowheads="1"/>
            </p:cNvSpPr>
            <p:nvPr/>
          </p:nvSpPr>
          <p:spPr bwMode="auto">
            <a:xfrm>
              <a:off x="672" y="3986"/>
              <a:ext cx="2029" cy="335"/>
            </a:xfrm>
            <a:prstGeom prst="rect">
              <a:avLst/>
            </a:prstGeom>
            <a:solidFill>
              <a:schemeClr val="bg1"/>
            </a:solidFill>
            <a:ln w="9525">
              <a:noFill/>
              <a:miter lim="800000"/>
              <a:headEnd/>
              <a:tailEnd/>
            </a:ln>
          </p:spPr>
          <p:txBody>
            <a:bodyPr>
              <a:spAutoFit/>
            </a:bodyPr>
            <a:lstStyle/>
            <a:p>
              <a:r>
                <a:rPr lang="en-US" sz="2800" b="1">
                  <a:solidFill>
                    <a:srgbClr val="FF0000"/>
                  </a:solidFill>
                  <a:latin typeface="Times New Roman" pitchFamily="18" charset="0"/>
                  <a:cs typeface="Times New Roman" pitchFamily="18" charset="0"/>
                </a:rPr>
                <a:t>Nước đá đang tan</a:t>
              </a:r>
              <a:endParaRPr lang="vi-VN" sz="2800" b="1">
                <a:solidFill>
                  <a:srgbClr val="FF0000"/>
                </a:solidFill>
                <a:latin typeface="Times New Roman" pitchFamily="18" charset="0"/>
                <a:cs typeface="Times New Roman" pitchFamily="18" charset="0"/>
              </a:endParaRPr>
            </a:p>
          </p:txBody>
        </p:sp>
        <p:sp>
          <p:nvSpPr>
            <p:cNvPr id="50182" name="Hộp_Văn_Bản 8"/>
            <p:cNvSpPr txBox="1">
              <a:spLocks noChangeArrowheads="1"/>
            </p:cNvSpPr>
            <p:nvPr/>
          </p:nvSpPr>
          <p:spPr bwMode="auto">
            <a:xfrm>
              <a:off x="3069" y="3975"/>
              <a:ext cx="1604" cy="335"/>
            </a:xfrm>
            <a:prstGeom prst="rect">
              <a:avLst/>
            </a:prstGeom>
            <a:solidFill>
              <a:schemeClr val="bg1"/>
            </a:solidFill>
            <a:ln w="9525">
              <a:noFill/>
              <a:miter lim="800000"/>
              <a:headEnd/>
              <a:tailEnd/>
            </a:ln>
          </p:spPr>
          <p:txBody>
            <a:bodyPr>
              <a:spAutoFit/>
            </a:bodyPr>
            <a:lstStyle/>
            <a:p>
              <a:pPr algn="ctr"/>
              <a:r>
                <a:rPr lang="en-US" sz="2800" b="1">
                  <a:solidFill>
                    <a:srgbClr val="FF0000"/>
                  </a:solidFill>
                  <a:latin typeface="Times New Roman" pitchFamily="18" charset="0"/>
                  <a:cs typeface="Times New Roman" pitchFamily="18" charset="0"/>
                </a:rPr>
                <a:t>Nước đang sôi</a:t>
              </a:r>
              <a:endParaRPr lang="vi-VN" sz="2800" b="1">
                <a:solidFill>
                  <a:srgbClr val="FF0000"/>
                </a:solidFill>
                <a:latin typeface="Times New Roman" pitchFamily="18" charset="0"/>
                <a:cs typeface="Times New Roman" pitchFamily="18" charset="0"/>
              </a:endParaRPr>
            </a:p>
          </p:txBody>
        </p:sp>
      </p:grpSp>
      <p:sp>
        <p:nvSpPr>
          <p:cNvPr id="8" name="Text Box 10"/>
          <p:cNvSpPr txBox="1">
            <a:spLocks noChangeArrowheads="1"/>
          </p:cNvSpPr>
          <p:nvPr/>
        </p:nvSpPr>
        <p:spPr bwMode="auto">
          <a:xfrm>
            <a:off x="209550" y="457200"/>
            <a:ext cx="8534400" cy="646113"/>
          </a:xfrm>
          <a:prstGeom prst="rect">
            <a:avLst/>
          </a:prstGeom>
          <a:solidFill>
            <a:schemeClr val="bg1"/>
          </a:solidFill>
          <a:ln w="9525">
            <a:noFill/>
            <a:miter lim="800000"/>
            <a:headEnd/>
            <a:tailEnd/>
          </a:ln>
          <a:effectLst/>
        </p:spPr>
        <p:txBody>
          <a:bodyPr>
            <a:spAutoFit/>
          </a:bodyPr>
          <a:lstStyle/>
          <a:p>
            <a:pPr fontAlgn="auto">
              <a:spcBef>
                <a:spcPct val="50000"/>
              </a:spcBef>
              <a:spcAft>
                <a:spcPts val="0"/>
              </a:spcAft>
              <a:defRPr/>
            </a:pPr>
            <a:r>
              <a:rPr lang="vi-VN" sz="3600" b="1" dirty="0">
                <a:solidFill>
                  <a:srgbClr val="FF0000"/>
                </a:solidFill>
                <a:latin typeface="+mj-lt"/>
                <a:cs typeface="+mn-cs"/>
              </a:rPr>
              <a:t>Nhiệt độ của hơi nước đang sôi là </a:t>
            </a:r>
            <a:r>
              <a:rPr lang="en-US" sz="3600" b="1" dirty="0">
                <a:solidFill>
                  <a:srgbClr val="FF0000"/>
                </a:solidFill>
                <a:latin typeface="+mj-lt"/>
                <a:cs typeface="+mn-cs"/>
              </a:rPr>
              <a:t>100 </a:t>
            </a:r>
            <a:r>
              <a:rPr lang="en-US" sz="3600" b="1" baseline="30000" dirty="0" err="1">
                <a:solidFill>
                  <a:srgbClr val="FF0000"/>
                </a:solidFill>
                <a:latin typeface="Times New Roman" pitchFamily="18" charset="0"/>
                <a:cs typeface="Times New Roman" pitchFamily="18" charset="0"/>
              </a:rPr>
              <a:t>o</a:t>
            </a:r>
            <a:r>
              <a:rPr lang="en-US" sz="3600" b="1" dirty="0" err="1">
                <a:solidFill>
                  <a:srgbClr val="FF0000"/>
                </a:solidFill>
                <a:latin typeface="Times New Roman" pitchFamily="18" charset="0"/>
                <a:cs typeface="Times New Roman" pitchFamily="18" charset="0"/>
              </a:rPr>
              <a:t>C</a:t>
            </a:r>
            <a:r>
              <a:rPr lang="en-US" sz="3600" b="1" dirty="0">
                <a:solidFill>
                  <a:srgbClr val="FF0000"/>
                </a:solidFill>
                <a:latin typeface="+mj-lt"/>
                <a:cs typeface="+mn-cs"/>
              </a:rPr>
              <a:t> </a:t>
            </a:r>
            <a:endParaRPr lang="vi-VN" sz="3600" b="1" dirty="0">
              <a:solidFill>
                <a:srgbClr val="FF0000"/>
              </a:solidFill>
              <a:latin typeface="+mj-lt"/>
              <a:cs typeface="+mn-cs"/>
            </a:endParaRPr>
          </a:p>
        </p:txBody>
      </p:sp>
      <p:sp>
        <p:nvSpPr>
          <p:cNvPr id="9" name="Rectangle 8"/>
          <p:cNvSpPr>
            <a:spLocks noChangeArrowheads="1"/>
          </p:cNvSpPr>
          <p:nvPr/>
        </p:nvSpPr>
        <p:spPr bwMode="auto">
          <a:xfrm>
            <a:off x="381000" y="1155700"/>
            <a:ext cx="8763000" cy="708025"/>
          </a:xfrm>
          <a:prstGeom prst="rect">
            <a:avLst/>
          </a:prstGeom>
          <a:solidFill>
            <a:schemeClr val="bg1"/>
          </a:solidFill>
          <a:ln w="9525">
            <a:noFill/>
            <a:miter lim="800000"/>
            <a:headEnd/>
            <a:tailEnd/>
          </a:ln>
        </p:spPr>
        <p:txBody>
          <a:bodyPr>
            <a:spAutoFit/>
          </a:bodyPr>
          <a:lstStyle/>
          <a:p>
            <a:pPr>
              <a:spcBef>
                <a:spcPct val="50000"/>
              </a:spcBef>
            </a:pPr>
            <a:r>
              <a:rPr lang="vi-VN" sz="4000" b="1">
                <a:solidFill>
                  <a:srgbClr val="FF0000"/>
                </a:solidFill>
                <a:latin typeface="Times New Roman" pitchFamily="18" charset="0"/>
                <a:cs typeface="Times New Roman" pitchFamily="18" charset="0"/>
              </a:rPr>
              <a:t>Nhiệt độ của nước đá đang tan là</a:t>
            </a:r>
            <a:r>
              <a:rPr lang="en-US" sz="4000" b="1">
                <a:solidFill>
                  <a:srgbClr val="FF0000"/>
                </a:solidFill>
                <a:latin typeface="Times New Roman" pitchFamily="18" charset="0"/>
                <a:cs typeface="Times New Roman" pitchFamily="18" charset="0"/>
              </a:rPr>
              <a:t> </a:t>
            </a:r>
            <a:r>
              <a:rPr lang="fr-LU" sz="4000" b="1">
                <a:solidFill>
                  <a:srgbClr val="0000CC"/>
                </a:solidFill>
                <a:latin typeface="VNI-Palatin" pitchFamily="2" charset="0"/>
              </a:rPr>
              <a:t>0</a:t>
            </a:r>
            <a:r>
              <a:rPr lang="fr-LU" sz="4000" b="1" baseline="30000">
                <a:solidFill>
                  <a:srgbClr val="0000CC"/>
                </a:solidFill>
                <a:latin typeface="VNI-Palatin" pitchFamily="2" charset="0"/>
              </a:rPr>
              <a:t>o</a:t>
            </a:r>
            <a:r>
              <a:rPr lang="fr-LU" sz="4000" b="1">
                <a:solidFill>
                  <a:srgbClr val="0000CC"/>
                </a:solidFill>
                <a:latin typeface="VNI-Palatin" pitchFamily="2" charset="0"/>
              </a:rPr>
              <a:t>C.</a:t>
            </a:r>
            <a:r>
              <a:rPr lang="vi-VN" sz="4000" b="1">
                <a:solidFill>
                  <a:srgbClr val="FF0000"/>
                </a:solidFill>
                <a:latin typeface="Times New Roman" pitchFamily="18" charset="0"/>
                <a:cs typeface="Times New Roman" pitchFamily="18" charset="0"/>
              </a:rPr>
              <a:t> </a:t>
            </a:r>
            <a:endParaRPr lang="en-US" sz="4000" b="1">
              <a:solidFill>
                <a:srgbClr val="FF0000"/>
              </a:solidFill>
              <a:latin typeface="Times New Roman" pitchFamily="18" charset="0"/>
              <a:cs typeface="Times New Roman" pitchFamily="18" charset="0"/>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_Văn_Bản 4"/>
          <p:cNvSpPr txBox="1">
            <a:spLocks noChangeArrowheads="1"/>
          </p:cNvSpPr>
          <p:nvPr/>
        </p:nvSpPr>
        <p:spPr bwMode="auto">
          <a:xfrm>
            <a:off x="212725" y="304800"/>
            <a:ext cx="8610600" cy="4062413"/>
          </a:xfrm>
          <a:prstGeom prst="rect">
            <a:avLst/>
          </a:prstGeom>
          <a:noFill/>
          <a:ln w="9525">
            <a:noFill/>
            <a:miter lim="800000"/>
            <a:headEnd/>
            <a:tailEnd/>
          </a:ln>
        </p:spPr>
        <p:txBody>
          <a:bodyPr>
            <a:spAutoFit/>
          </a:bodyPr>
          <a:lstStyle/>
          <a:p>
            <a:r>
              <a:rPr lang="en-US" sz="4800" b="1" i="1">
                <a:latin typeface="Times New Roman" pitchFamily="18" charset="0"/>
                <a:cs typeface="Times New Roman" pitchFamily="18" charset="0"/>
              </a:rPr>
              <a:t>         </a:t>
            </a:r>
            <a:r>
              <a:rPr lang="en-US" sz="4800" b="1">
                <a:latin typeface="Times New Roman" pitchFamily="18" charset="0"/>
                <a:cs typeface="Times New Roman" pitchFamily="18" charset="0"/>
              </a:rPr>
              <a:t>Đo nhiệt độ cơ thể</a:t>
            </a:r>
          </a:p>
          <a:p>
            <a:endParaRPr lang="vi-VN" sz="1100">
              <a:latin typeface="Times New Roman" pitchFamily="18" charset="0"/>
              <a:cs typeface="Times New Roman" pitchFamily="18" charset="0"/>
            </a:endParaRPr>
          </a:p>
          <a:p>
            <a:r>
              <a:rPr lang="en-US" sz="4800" b="1">
                <a:latin typeface="Times New Roman" pitchFamily="18" charset="0"/>
                <a:cs typeface="Times New Roman" pitchFamily="18" charset="0"/>
              </a:rPr>
              <a:t>        Đo nhiệt độ của nước</a:t>
            </a:r>
          </a:p>
          <a:p>
            <a:endParaRPr lang="en-US" sz="1100" b="1">
              <a:latin typeface="Times New Roman" pitchFamily="18" charset="0"/>
              <a:cs typeface="Times New Roman" pitchFamily="18" charset="0"/>
            </a:endParaRPr>
          </a:p>
          <a:p>
            <a:pPr algn="ctr"/>
            <a:r>
              <a:rPr lang="en-US" sz="4800" b="1">
                <a:latin typeface="Times New Roman" pitchFamily="18" charset="0"/>
                <a:cs typeface="Times New Roman" pitchFamily="18" charset="0"/>
              </a:rPr>
              <a:t>Đo nhiệt độ 3 ly nước: Nước đá, nước nóng và nước lạnh.</a:t>
            </a:r>
          </a:p>
          <a:p>
            <a:r>
              <a:rPr lang="en-US" sz="4400" b="1">
                <a:latin typeface="Times New Roman" pitchFamily="18" charset="0"/>
                <a:cs typeface="Times New Roman" pitchFamily="18" charset="0"/>
              </a:rPr>
              <a:t> </a:t>
            </a:r>
            <a:endParaRPr lang="vi-VN" sz="4400" b="1">
              <a:latin typeface="Times New Roman" pitchFamily="18" charset="0"/>
              <a:cs typeface="Times New Roman" pitchFamily="18" charset="0"/>
            </a:endParaRPr>
          </a:p>
        </p:txBody>
      </p:sp>
      <p:sp>
        <p:nvSpPr>
          <p:cNvPr id="12" name="7-Point Star 11"/>
          <p:cNvSpPr/>
          <p:nvPr/>
        </p:nvSpPr>
        <p:spPr>
          <a:xfrm>
            <a:off x="2590800" y="4999038"/>
            <a:ext cx="3429000" cy="1600200"/>
          </a:xfrm>
          <a:prstGeom prst="star7">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3200" b="1" dirty="0">
                <a:solidFill>
                  <a:srgbClr val="FF0000"/>
                </a:solidFill>
                <a:effectLst>
                  <a:outerShdw blurRad="38100" dist="38100" dir="2700000" algn="tl">
                    <a:srgbClr val="000000"/>
                  </a:outerShdw>
                </a:effectLst>
                <a:latin typeface="Times New Roman" pitchFamily="18" charset="0"/>
                <a:cs typeface="Times New Roman" pitchFamily="18" charset="0"/>
              </a:rPr>
              <a:t>5 </a:t>
            </a:r>
            <a:r>
              <a:rPr lang="en-US" sz="3200" b="1" dirty="0" err="1">
                <a:solidFill>
                  <a:srgbClr val="FF0000"/>
                </a:solidFill>
                <a:effectLst>
                  <a:outerShdw blurRad="38100" dist="38100" dir="2700000" algn="tl">
                    <a:srgbClr val="000000"/>
                  </a:outerShdw>
                </a:effectLst>
                <a:latin typeface="Times New Roman" pitchFamily="18" charset="0"/>
                <a:cs typeface="Times New Roman" pitchFamily="18" charset="0"/>
              </a:rPr>
              <a:t>phút</a:t>
            </a:r>
            <a:endParaRPr lang="en-US" sz="3200" b="1" dirty="0">
              <a:solidFill>
                <a:srgbClr val="FF0000"/>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250" autoRev="1" fill="hold">
                                          <p:stCondLst>
                                            <p:cond delay="0"/>
                                          </p:stCondLst>
                                        </p:cTn>
                                        <p:tgtEl>
                                          <p:spTgt spid="12"/>
                                        </p:tgtEl>
                                        <p:attrNameLst>
                                          <p:attrName>ppt_w</p:attrName>
                                        </p:attrNameLst>
                                      </p:cBhvr>
                                    </p:anim>
                                    <p:anim by="(#ppt_w*0.50)" calcmode="lin" valueType="num">
                                      <p:cBhvr>
                                        <p:cTn id="8" dur="250" decel="50000" autoRev="1" fill="hold">
                                          <p:stCondLst>
                                            <p:cond delay="0"/>
                                          </p:stCondLst>
                                        </p:cTn>
                                        <p:tgtEl>
                                          <p:spTgt spid="12"/>
                                        </p:tgtEl>
                                        <p:attrNameLst>
                                          <p:attrName>ppt_x</p:attrName>
                                        </p:attrNameLst>
                                      </p:cBhvr>
                                    </p:anim>
                                    <p:anim from="(-#ppt_h/2)" to="(#ppt_y)" calcmode="lin" valueType="num">
                                      <p:cBhvr>
                                        <p:cTn id="9" dur="500" fill="hold">
                                          <p:stCondLst>
                                            <p:cond delay="0"/>
                                          </p:stCondLst>
                                        </p:cTn>
                                        <p:tgtEl>
                                          <p:spTgt spid="12"/>
                                        </p:tgtEl>
                                        <p:attrNameLst>
                                          <p:attrName>ppt_y</p:attrName>
                                        </p:attrNameLst>
                                      </p:cBhvr>
                                    </p:anim>
                                    <p:animRot by="21600000">
                                      <p:cBhvr>
                                        <p:cTn id="10" dur="500" fill="hold">
                                          <p:stCondLst>
                                            <p:cond delay="0"/>
                                          </p:stCondLst>
                                        </p:cTn>
                                        <p:tgtEl>
                                          <p:spTgt spid="1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228600" y="1295400"/>
            <a:ext cx="8915400" cy="1016000"/>
          </a:xfrm>
          <a:prstGeom prst="rect">
            <a:avLst/>
          </a:prstGeom>
          <a:noFill/>
          <a:ln w="9525">
            <a:noFill/>
            <a:miter lim="800000"/>
            <a:headEnd/>
            <a:tailEnd/>
          </a:ln>
        </p:spPr>
        <p:txBody>
          <a:bodyPr>
            <a:spAutoFit/>
          </a:bodyPr>
          <a:lstStyle/>
          <a:p>
            <a:r>
              <a:rPr lang="en-US" sz="6000" b="1">
                <a:solidFill>
                  <a:srgbClr val="FF0000"/>
                </a:solidFill>
                <a:latin typeface="Times New Roman" pitchFamily="18" charset="0"/>
                <a:cs typeface="Times New Roman" pitchFamily="18" charset="0"/>
              </a:rPr>
              <a:t>* Cách đo nhiệt độ cơ thể:</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_Văn_Bản 4"/>
          <p:cNvSpPr txBox="1">
            <a:spLocks noChangeArrowheads="1"/>
          </p:cNvSpPr>
          <p:nvPr/>
        </p:nvSpPr>
        <p:spPr bwMode="auto">
          <a:xfrm>
            <a:off x="15875" y="152400"/>
            <a:ext cx="8899525" cy="6494463"/>
          </a:xfrm>
          <a:prstGeom prst="rect">
            <a:avLst/>
          </a:prstGeom>
          <a:noFill/>
          <a:ln w="9525">
            <a:noFill/>
            <a:miter lim="800000"/>
            <a:headEnd/>
            <a:tailEnd/>
          </a:ln>
        </p:spPr>
        <p:txBody>
          <a:bodyPr>
            <a:spAutoFit/>
          </a:bodyPr>
          <a:lstStyle/>
          <a:p>
            <a:r>
              <a:rPr lang="en-US" sz="4800" b="1" u="sng">
                <a:latin typeface="Times New Roman" pitchFamily="18" charset="0"/>
                <a:cs typeface="Times New Roman" pitchFamily="18" charset="0"/>
              </a:rPr>
              <a:t>B1:</a:t>
            </a:r>
            <a:r>
              <a:rPr lang="en-US" sz="4800" b="1">
                <a:latin typeface="Times New Roman" pitchFamily="18" charset="0"/>
                <a:cs typeface="Times New Roman" pitchFamily="18" charset="0"/>
              </a:rPr>
              <a:t> Vẩy cho thủy ngân tụt hết xuống bầu trước khi đo.</a:t>
            </a:r>
            <a:endParaRPr lang="en-US" sz="2800" b="1" u="sng">
              <a:latin typeface="Times New Roman" pitchFamily="18" charset="0"/>
              <a:cs typeface="Times New Roman" pitchFamily="18" charset="0"/>
            </a:endParaRPr>
          </a:p>
          <a:p>
            <a:r>
              <a:rPr lang="en-US" sz="4800" b="1" u="sng">
                <a:latin typeface="Times New Roman" pitchFamily="18" charset="0"/>
                <a:cs typeface="Times New Roman" pitchFamily="18" charset="0"/>
              </a:rPr>
              <a:t>B2:</a:t>
            </a:r>
            <a:r>
              <a:rPr lang="en-US" sz="4800" b="1">
                <a:latin typeface="Times New Roman" pitchFamily="18" charset="0"/>
                <a:cs typeface="Times New Roman" pitchFamily="18" charset="0"/>
              </a:rPr>
              <a:t> Đặt bầu nhiệt kế vào nách và kẹp tay lại để giữ nhiệt kế.</a:t>
            </a:r>
            <a:endParaRPr lang="en-US" sz="2800" b="1" u="sng">
              <a:latin typeface="Times New Roman" pitchFamily="18" charset="0"/>
              <a:cs typeface="Times New Roman" pitchFamily="18" charset="0"/>
            </a:endParaRPr>
          </a:p>
          <a:p>
            <a:r>
              <a:rPr lang="en-US" sz="4800" b="1" u="sng">
                <a:latin typeface="Times New Roman" pitchFamily="18" charset="0"/>
                <a:cs typeface="Times New Roman" pitchFamily="18" charset="0"/>
              </a:rPr>
              <a:t>B 3:</a:t>
            </a:r>
            <a:r>
              <a:rPr lang="en-US" sz="4800" b="1">
                <a:latin typeface="Times New Roman" pitchFamily="18" charset="0"/>
                <a:cs typeface="Times New Roman" pitchFamily="18" charset="0"/>
              </a:rPr>
              <a:t> Bấm giờ. Sau 3 phút lấy ra, ghi kết quả ra giấy.</a:t>
            </a:r>
            <a:endParaRPr lang="en-US" sz="4000" b="1" i="1">
              <a:latin typeface="Times New Roman" pitchFamily="18" charset="0"/>
              <a:cs typeface="Times New Roman" pitchFamily="18" charset="0"/>
            </a:endParaRPr>
          </a:p>
          <a:p>
            <a:pPr>
              <a:buFont typeface="Arial" charset="0"/>
              <a:buChar char="•"/>
            </a:pPr>
            <a:r>
              <a:rPr lang="en-US" sz="4400" b="1" i="1">
                <a:solidFill>
                  <a:srgbClr val="FF0000"/>
                </a:solidFill>
                <a:latin typeface="Times New Roman" pitchFamily="18" charset="0"/>
                <a:cs typeface="Times New Roman" pitchFamily="18" charset="0"/>
              </a:rPr>
              <a:t> L</a:t>
            </a:r>
            <a:r>
              <a:rPr lang="vi-VN" sz="4400" b="1" i="1">
                <a:solidFill>
                  <a:srgbClr val="FF0000"/>
                </a:solidFill>
                <a:latin typeface="Times New Roman" pitchFamily="18" charset="0"/>
                <a:cs typeface="Times New Roman" pitchFamily="18" charset="0"/>
              </a:rPr>
              <a:t>ư</a:t>
            </a:r>
            <a:r>
              <a:rPr lang="en-US" sz="4400" b="1" i="1">
                <a:solidFill>
                  <a:srgbClr val="FF0000"/>
                </a:solidFill>
                <a:latin typeface="Times New Roman" pitchFamily="18" charset="0"/>
                <a:cs typeface="Times New Roman" pitchFamily="18" charset="0"/>
              </a:rPr>
              <a:t>u </a:t>
            </a:r>
            <a:r>
              <a:rPr lang="vi-VN" sz="4400" b="1" i="1">
                <a:solidFill>
                  <a:srgbClr val="FF0000"/>
                </a:solidFill>
                <a:latin typeface="Times New Roman" pitchFamily="18" charset="0"/>
                <a:cs typeface="Times New Roman" pitchFamily="18" charset="0"/>
              </a:rPr>
              <a:t>ý</a:t>
            </a:r>
            <a:r>
              <a:rPr lang="en-US" sz="4400" b="1" i="1">
                <a:solidFill>
                  <a:srgbClr val="FF0000"/>
                </a:solidFill>
                <a:latin typeface="Times New Roman" pitchFamily="18" charset="0"/>
                <a:cs typeface="Times New Roman" pitchFamily="18" charset="0"/>
              </a:rPr>
              <a:t>: </a:t>
            </a:r>
            <a:r>
              <a:rPr lang="en-US" sz="4800" b="1" i="1">
                <a:solidFill>
                  <a:srgbClr val="FF0000"/>
                </a:solidFill>
                <a:latin typeface="Times New Roman" pitchFamily="18" charset="0"/>
                <a:cs typeface="Times New Roman" pitchFamily="18" charset="0"/>
              </a:rPr>
              <a:t>Khi </a:t>
            </a:r>
            <a:r>
              <a:rPr lang="vi-VN" sz="4800" b="1" i="1">
                <a:solidFill>
                  <a:srgbClr val="FF0000"/>
                </a:solidFill>
                <a:latin typeface="Times New Roman" pitchFamily="18" charset="0"/>
                <a:cs typeface="Times New Roman" pitchFamily="18" charset="0"/>
              </a:rPr>
              <a:t>đọc</a:t>
            </a:r>
            <a:r>
              <a:rPr lang="en-US" sz="4800" b="1" i="1">
                <a:solidFill>
                  <a:srgbClr val="FF0000"/>
                </a:solidFill>
                <a:latin typeface="Times New Roman" pitchFamily="18" charset="0"/>
                <a:cs typeface="Times New Roman" pitchFamily="18" charset="0"/>
              </a:rPr>
              <a:t> nhiệt độ c</a:t>
            </a:r>
            <a:r>
              <a:rPr lang="vi-VN" sz="4000" b="1" i="1">
                <a:solidFill>
                  <a:srgbClr val="FF0000"/>
                </a:solidFill>
                <a:latin typeface="Times New Roman" pitchFamily="18" charset="0"/>
                <a:cs typeface="Times New Roman" pitchFamily="18" charset="0"/>
              </a:rPr>
              <a:t>ần</a:t>
            </a:r>
            <a:r>
              <a:rPr lang="en-US" sz="4000" b="1" i="1">
                <a:solidFill>
                  <a:srgbClr val="FF0000"/>
                </a:solidFill>
                <a:latin typeface="Times New Roman" pitchFamily="18" charset="0"/>
                <a:cs typeface="Times New Roman" pitchFamily="18" charset="0"/>
              </a:rPr>
              <a:t> nh</a:t>
            </a:r>
            <a:r>
              <a:rPr lang="vi-VN" sz="4000" b="1" i="1">
                <a:solidFill>
                  <a:srgbClr val="FF0000"/>
                </a:solidFill>
                <a:latin typeface="Times New Roman" pitchFamily="18" charset="0"/>
                <a:cs typeface="Times New Roman" pitchFamily="18" charset="0"/>
              </a:rPr>
              <a:t>ìn</a:t>
            </a:r>
            <a:r>
              <a:rPr lang="en-US" sz="4000" b="1" i="1">
                <a:solidFill>
                  <a:srgbClr val="FF0000"/>
                </a:solidFill>
                <a:latin typeface="Times New Roman" pitchFamily="18" charset="0"/>
                <a:cs typeface="Times New Roman" pitchFamily="18" charset="0"/>
              </a:rPr>
              <a:t> m</a:t>
            </a:r>
            <a:r>
              <a:rPr lang="vi-VN" sz="4000" b="1" i="1">
                <a:solidFill>
                  <a:srgbClr val="FF0000"/>
                </a:solidFill>
                <a:latin typeface="Times New Roman" pitchFamily="18" charset="0"/>
                <a:cs typeface="Times New Roman" pitchFamily="18" charset="0"/>
              </a:rPr>
              <a:t>ức</a:t>
            </a:r>
            <a:r>
              <a:rPr lang="en-US" sz="4000" b="1" i="1">
                <a:solidFill>
                  <a:srgbClr val="FF0000"/>
                </a:solidFill>
                <a:latin typeface="Times New Roman" pitchFamily="18" charset="0"/>
                <a:cs typeface="Times New Roman" pitchFamily="18" charset="0"/>
              </a:rPr>
              <a:t> ch</a:t>
            </a:r>
            <a:r>
              <a:rPr lang="vi-VN" sz="4000" b="1" i="1">
                <a:solidFill>
                  <a:srgbClr val="FF0000"/>
                </a:solidFill>
                <a:latin typeface="Times New Roman" pitchFamily="18" charset="0"/>
                <a:cs typeface="Times New Roman" pitchFamily="18" charset="0"/>
              </a:rPr>
              <a:t>ất</a:t>
            </a:r>
            <a:r>
              <a:rPr lang="en-US" sz="4000" b="1" i="1">
                <a:solidFill>
                  <a:srgbClr val="FF0000"/>
                </a:solidFill>
                <a:latin typeface="Times New Roman" pitchFamily="18" charset="0"/>
                <a:cs typeface="Times New Roman" pitchFamily="18" charset="0"/>
              </a:rPr>
              <a:t> l</a:t>
            </a:r>
            <a:r>
              <a:rPr lang="vi-VN" sz="4000" b="1" i="1">
                <a:solidFill>
                  <a:srgbClr val="FF0000"/>
                </a:solidFill>
                <a:latin typeface="Times New Roman" pitchFamily="18" charset="0"/>
                <a:cs typeface="Times New Roman" pitchFamily="18" charset="0"/>
              </a:rPr>
              <a:t>ỏng</a:t>
            </a:r>
            <a:r>
              <a:rPr lang="en-US" sz="4000" b="1" i="1">
                <a:solidFill>
                  <a:srgbClr val="FF0000"/>
                </a:solidFill>
                <a:latin typeface="Times New Roman" pitchFamily="18" charset="0"/>
                <a:cs typeface="Times New Roman" pitchFamily="18" charset="0"/>
              </a:rPr>
              <a:t> trong ống theo ph</a:t>
            </a:r>
            <a:r>
              <a:rPr lang="vi-VN" sz="4000" b="1" i="1">
                <a:solidFill>
                  <a:srgbClr val="FF0000"/>
                </a:solidFill>
                <a:latin typeface="Times New Roman" pitchFamily="18" charset="0"/>
                <a:cs typeface="Times New Roman" pitchFamily="18" charset="0"/>
              </a:rPr>
              <a:t>ươ</a:t>
            </a:r>
            <a:r>
              <a:rPr lang="en-US" sz="4000" b="1" i="1">
                <a:solidFill>
                  <a:srgbClr val="FF0000"/>
                </a:solidFill>
                <a:latin typeface="Times New Roman" pitchFamily="18" charset="0"/>
                <a:cs typeface="Times New Roman" pitchFamily="18" charset="0"/>
              </a:rPr>
              <a:t>ng vu</a:t>
            </a:r>
            <a:r>
              <a:rPr lang="vi-VN" sz="4000" b="1" i="1">
                <a:solidFill>
                  <a:srgbClr val="FF0000"/>
                </a:solidFill>
                <a:latin typeface="Times New Roman" pitchFamily="18" charset="0"/>
                <a:cs typeface="Times New Roman" pitchFamily="18" charset="0"/>
              </a:rPr>
              <a:t>ô</a:t>
            </a:r>
            <a:r>
              <a:rPr lang="en-US" sz="4000" b="1" i="1">
                <a:solidFill>
                  <a:srgbClr val="FF0000"/>
                </a:solidFill>
                <a:latin typeface="Times New Roman" pitchFamily="18" charset="0"/>
                <a:cs typeface="Times New Roman" pitchFamily="18" charset="0"/>
              </a:rPr>
              <a:t>ng g</a:t>
            </a:r>
            <a:r>
              <a:rPr lang="vi-VN" sz="4000" b="1" i="1">
                <a:solidFill>
                  <a:srgbClr val="FF0000"/>
                </a:solidFill>
                <a:latin typeface="Times New Roman" pitchFamily="18" charset="0"/>
                <a:cs typeface="Times New Roman" pitchFamily="18" charset="0"/>
              </a:rPr>
              <a:t>óc</a:t>
            </a:r>
            <a:r>
              <a:rPr lang="en-US" sz="4000" b="1" i="1">
                <a:solidFill>
                  <a:srgbClr val="FF0000"/>
                </a:solidFill>
                <a:latin typeface="Times New Roman" pitchFamily="18" charset="0"/>
                <a:cs typeface="Times New Roman" pitchFamily="18" charset="0"/>
              </a:rPr>
              <a:t> v</a:t>
            </a:r>
            <a:r>
              <a:rPr lang="vi-VN" sz="4000" b="1" i="1">
                <a:solidFill>
                  <a:srgbClr val="FF0000"/>
                </a:solidFill>
                <a:latin typeface="Times New Roman" pitchFamily="18" charset="0"/>
                <a:cs typeface="Times New Roman" pitchFamily="18" charset="0"/>
              </a:rPr>
              <a:t>ới</a:t>
            </a:r>
            <a:r>
              <a:rPr lang="en-US" sz="4000" b="1" i="1">
                <a:solidFill>
                  <a:srgbClr val="FF0000"/>
                </a:solidFill>
                <a:latin typeface="Times New Roman" pitchFamily="18" charset="0"/>
                <a:cs typeface="Times New Roman" pitchFamily="18" charset="0"/>
              </a:rPr>
              <a:t> </a:t>
            </a:r>
            <a:r>
              <a:rPr lang="vi-VN" sz="4000" b="1" i="1">
                <a:solidFill>
                  <a:srgbClr val="FF0000"/>
                </a:solidFill>
                <a:latin typeface="Times New Roman" pitchFamily="18" charset="0"/>
                <a:cs typeface="Times New Roman" pitchFamily="18" charset="0"/>
              </a:rPr>
              <a:t>ống</a:t>
            </a:r>
            <a:r>
              <a:rPr lang="en-US" sz="4000" b="1" i="1">
                <a:solidFill>
                  <a:srgbClr val="FF0000"/>
                </a:solidFill>
                <a:latin typeface="Times New Roman" pitchFamily="18" charset="0"/>
                <a:cs typeface="Times New Roman" pitchFamily="18" charset="0"/>
              </a:rPr>
              <a:t> nhi</a:t>
            </a:r>
            <a:r>
              <a:rPr lang="vi-VN" sz="4000" b="1" i="1">
                <a:solidFill>
                  <a:srgbClr val="FF0000"/>
                </a:solidFill>
                <a:latin typeface="Times New Roman" pitchFamily="18" charset="0"/>
                <a:cs typeface="Times New Roman" pitchFamily="18" charset="0"/>
              </a:rPr>
              <a:t>ệt</a:t>
            </a:r>
            <a:r>
              <a:rPr lang="en-US" sz="4000" b="1" i="1">
                <a:solidFill>
                  <a:srgbClr val="FF0000"/>
                </a:solidFill>
                <a:latin typeface="Times New Roman" pitchFamily="18" charset="0"/>
                <a:cs typeface="Times New Roman" pitchFamily="18" charset="0"/>
              </a:rPr>
              <a:t> k</a:t>
            </a:r>
            <a:r>
              <a:rPr lang="vi-VN" sz="4000" b="1" i="1">
                <a:solidFill>
                  <a:srgbClr val="FF0000"/>
                </a:solidFill>
                <a:latin typeface="Times New Roman" pitchFamily="18" charset="0"/>
                <a:cs typeface="Times New Roman" pitchFamily="18" charset="0"/>
              </a:rPr>
              <a:t>ế</a:t>
            </a:r>
            <a:r>
              <a:rPr lang="en-US" sz="4000" b="1" i="1">
                <a:solidFill>
                  <a:srgbClr val="FF0000"/>
                </a:solidFill>
                <a:latin typeface="Times New Roman" pitchFamily="18" charset="0"/>
                <a:cs typeface="Times New Roman" pitchFamily="18" charset="0"/>
              </a:rPr>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5" descr="33"/>
          <p:cNvPicPr>
            <a:picLocks noChangeAspect="1" noChangeArrowheads="1" noCrop="1"/>
          </p:cNvPicPr>
          <p:nvPr/>
        </p:nvPicPr>
        <p:blipFill>
          <a:blip r:embed="rId2"/>
          <a:srcRect/>
          <a:stretch>
            <a:fillRect/>
          </a:stretch>
        </p:blipFill>
        <p:spPr bwMode="auto">
          <a:xfrm>
            <a:off x="0" y="5638800"/>
            <a:ext cx="915988" cy="1219200"/>
          </a:xfrm>
          <a:prstGeom prst="rect">
            <a:avLst/>
          </a:prstGeom>
          <a:noFill/>
          <a:ln w="9525">
            <a:noFill/>
            <a:miter lim="800000"/>
            <a:headEnd/>
            <a:tailEnd/>
          </a:ln>
        </p:spPr>
      </p:pic>
      <p:pic>
        <p:nvPicPr>
          <p:cNvPr id="16386" name="Picture 20" descr="33"/>
          <p:cNvPicPr>
            <a:picLocks noChangeAspect="1" noChangeArrowheads="1" noCrop="1"/>
          </p:cNvPicPr>
          <p:nvPr/>
        </p:nvPicPr>
        <p:blipFill>
          <a:blip r:embed="rId2"/>
          <a:srcRect/>
          <a:stretch>
            <a:fillRect/>
          </a:stretch>
        </p:blipFill>
        <p:spPr bwMode="auto">
          <a:xfrm>
            <a:off x="8228013" y="5638800"/>
            <a:ext cx="915987" cy="1219200"/>
          </a:xfrm>
          <a:prstGeom prst="rect">
            <a:avLst/>
          </a:prstGeom>
          <a:noFill/>
          <a:ln w="9525">
            <a:noFill/>
            <a:miter lim="800000"/>
            <a:headEnd/>
            <a:tailEnd/>
          </a:ln>
        </p:spPr>
      </p:pic>
      <p:pic>
        <p:nvPicPr>
          <p:cNvPr id="16387" name="Picture 14" descr="Firewrk8"/>
          <p:cNvPicPr>
            <a:picLocks noChangeAspect="1" noChangeArrowheads="1"/>
          </p:cNvPicPr>
          <p:nvPr/>
        </p:nvPicPr>
        <p:blipFill>
          <a:blip r:embed="rId3">
            <a:lum bright="6000" contrast="30000"/>
          </a:blip>
          <a:srcRect/>
          <a:stretch>
            <a:fillRect/>
          </a:stretch>
        </p:blipFill>
        <p:spPr bwMode="auto">
          <a:xfrm>
            <a:off x="5181600" y="4992688"/>
            <a:ext cx="2819400" cy="1865312"/>
          </a:xfrm>
          <a:prstGeom prst="rect">
            <a:avLst/>
          </a:prstGeom>
          <a:noFill/>
          <a:ln w="9525">
            <a:noFill/>
            <a:miter lim="800000"/>
            <a:headEnd/>
            <a:tailEnd/>
          </a:ln>
        </p:spPr>
      </p:pic>
      <p:sp>
        <p:nvSpPr>
          <p:cNvPr id="16388" name="WordArt 8"/>
          <p:cNvSpPr>
            <a:spLocks noChangeArrowheads="1" noChangeShapeType="1" noTextEdit="1"/>
          </p:cNvSpPr>
          <p:nvPr/>
        </p:nvSpPr>
        <p:spPr bwMode="auto">
          <a:xfrm>
            <a:off x="2057400" y="762000"/>
            <a:ext cx="5105400" cy="1600200"/>
          </a:xfrm>
          <a:prstGeom prst="rect">
            <a:avLst/>
          </a:prstGeom>
        </p:spPr>
        <p:txBody>
          <a:bodyPr wrap="none" fromWordArt="1">
            <a:prstTxWarp prst="textPlain">
              <a:avLst>
                <a:gd name="adj" fmla="val 50000"/>
              </a:avLst>
            </a:prstTxWarp>
          </a:bodyPr>
          <a:lstStyle/>
          <a:p>
            <a:r>
              <a:rPr lang="en-US" b="1" kern="1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KHOA HỌC</a:t>
            </a:r>
          </a:p>
        </p:txBody>
      </p:sp>
      <p:pic>
        <p:nvPicPr>
          <p:cNvPr id="16389" name="Picture 12" descr="Firewrk8"/>
          <p:cNvPicPr>
            <a:picLocks noChangeAspect="1" noChangeArrowheads="1"/>
          </p:cNvPicPr>
          <p:nvPr/>
        </p:nvPicPr>
        <p:blipFill>
          <a:blip r:embed="rId3">
            <a:lum bright="6000" contrast="30000"/>
          </a:blip>
          <a:srcRect/>
          <a:stretch>
            <a:fillRect/>
          </a:stretch>
        </p:blipFill>
        <p:spPr bwMode="auto">
          <a:xfrm>
            <a:off x="0" y="0"/>
            <a:ext cx="1676400" cy="1828800"/>
          </a:xfrm>
          <a:prstGeom prst="rect">
            <a:avLst/>
          </a:prstGeom>
          <a:noFill/>
          <a:ln w="9525">
            <a:noFill/>
            <a:miter lim="800000"/>
            <a:headEnd/>
            <a:tailEnd/>
          </a:ln>
        </p:spPr>
      </p:pic>
      <p:sp>
        <p:nvSpPr>
          <p:cNvPr id="16390" name="WordArt 11"/>
          <p:cNvSpPr>
            <a:spLocks noChangeArrowheads="1" noChangeShapeType="1" noTextEdit="1"/>
          </p:cNvSpPr>
          <p:nvPr/>
        </p:nvSpPr>
        <p:spPr bwMode="auto">
          <a:xfrm>
            <a:off x="228600" y="2743200"/>
            <a:ext cx="8534400" cy="1676400"/>
          </a:xfrm>
          <a:prstGeom prst="rect">
            <a:avLst/>
          </a:prstGeom>
        </p:spPr>
        <p:txBody>
          <a:bodyPr wrap="none" fromWordArt="1">
            <a:prstTxWarp prst="textPlain">
              <a:avLst>
                <a:gd name="adj" fmla="val 50000"/>
              </a:avLst>
            </a:prstTxWarp>
          </a:bodyPr>
          <a:lstStyle/>
          <a:p>
            <a:r>
              <a:rPr lang="vi-VN"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50: Nóng, lạnh và nhiệt độ</a:t>
            </a:r>
            <a:endParaRPr lang="en-US"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16391" name="Picture 14" descr="Firewrk8"/>
          <p:cNvPicPr>
            <a:picLocks noChangeAspect="1" noChangeArrowheads="1"/>
          </p:cNvPicPr>
          <p:nvPr/>
        </p:nvPicPr>
        <p:blipFill>
          <a:blip r:embed="rId3">
            <a:lum bright="6000" contrast="30000"/>
          </a:blip>
          <a:srcRect/>
          <a:stretch>
            <a:fillRect/>
          </a:stretch>
        </p:blipFill>
        <p:spPr bwMode="auto">
          <a:xfrm>
            <a:off x="7315200" y="0"/>
            <a:ext cx="1828800" cy="1905000"/>
          </a:xfrm>
          <a:prstGeom prst="rect">
            <a:avLst/>
          </a:prstGeom>
          <a:noFill/>
          <a:ln w="9525">
            <a:noFill/>
            <a:miter lim="800000"/>
            <a:headEnd/>
            <a:tailEnd/>
          </a:ln>
        </p:spPr>
      </p:pic>
      <p:pic>
        <p:nvPicPr>
          <p:cNvPr id="16392" name="Picture 14" descr="Firewrk8"/>
          <p:cNvPicPr>
            <a:picLocks noChangeAspect="1" noChangeArrowheads="1"/>
          </p:cNvPicPr>
          <p:nvPr/>
        </p:nvPicPr>
        <p:blipFill>
          <a:blip r:embed="rId3">
            <a:lum bright="6000" contrast="30000"/>
          </a:blip>
          <a:srcRect/>
          <a:stretch>
            <a:fillRect/>
          </a:stretch>
        </p:blipFill>
        <p:spPr bwMode="auto">
          <a:xfrm>
            <a:off x="1219200" y="4953000"/>
            <a:ext cx="2819400" cy="1905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Point Star 11"/>
          <p:cNvSpPr>
            <a:spLocks noChangeArrowheads="1"/>
          </p:cNvSpPr>
          <p:nvPr/>
        </p:nvSpPr>
        <p:spPr bwMode="auto">
          <a:xfrm>
            <a:off x="381000" y="1143000"/>
            <a:ext cx="7543800" cy="3657600"/>
          </a:xfrm>
          <a:custGeom>
            <a:avLst/>
            <a:gdLst>
              <a:gd name="T0" fmla="*/ 3501347 w 3886200"/>
              <a:gd name="T1" fmla="*/ 316941 h 1600200"/>
              <a:gd name="T2" fmla="*/ 3886210 w 3886200"/>
              <a:gd name="T3" fmla="*/ 1029099 h 1600200"/>
              <a:gd name="T4" fmla="*/ 2807856 w 3886200"/>
              <a:gd name="T5" fmla="*/ 1600208 h 1600200"/>
              <a:gd name="T6" fmla="*/ 1078344 w 3886200"/>
              <a:gd name="T7" fmla="*/ 1600208 h 1600200"/>
              <a:gd name="T8" fmla="*/ -10 w 3886200"/>
              <a:gd name="T9" fmla="*/ 1029099 h 1600200"/>
              <a:gd name="T10" fmla="*/ 384853 w 3886200"/>
              <a:gd name="T11" fmla="*/ 316941 h 1600200"/>
              <a:gd name="T12" fmla="*/ 1943100 w 3886200"/>
              <a:gd name="T13" fmla="*/ 0 h 1600200"/>
              <a:gd name="T14" fmla="*/ 0 60000 65536"/>
              <a:gd name="T15" fmla="*/ 0 60000 65536"/>
              <a:gd name="T16" fmla="*/ 5898240 60000 65536"/>
              <a:gd name="T17" fmla="*/ 5898240 60000 65536"/>
              <a:gd name="T18" fmla="*/ 11796480 60000 65536"/>
              <a:gd name="T19" fmla="*/ 11796480 60000 65536"/>
              <a:gd name="T20" fmla="*/ 17694720 60000 65536"/>
              <a:gd name="T21" fmla="*/ 864762 w 3886200"/>
              <a:gd name="T22" fmla="*/ 316941 h 1600200"/>
              <a:gd name="T23" fmla="*/ 3021438 w 3886200"/>
              <a:gd name="T24" fmla="*/ 1204988 h 1600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86200" h="1600200">
                <a:moveTo>
                  <a:pt x="-10" y="1029099"/>
                </a:moveTo>
                <a:lnTo>
                  <a:pt x="598429" y="712160"/>
                </a:lnTo>
                <a:lnTo>
                  <a:pt x="384853" y="316941"/>
                </a:lnTo>
                <a:lnTo>
                  <a:pt x="1344671" y="316941"/>
                </a:lnTo>
                <a:lnTo>
                  <a:pt x="1943100" y="0"/>
                </a:lnTo>
                <a:lnTo>
                  <a:pt x="2541529" y="316941"/>
                </a:lnTo>
                <a:lnTo>
                  <a:pt x="3501347" y="316941"/>
                </a:lnTo>
                <a:lnTo>
                  <a:pt x="3287771" y="712160"/>
                </a:lnTo>
                <a:lnTo>
                  <a:pt x="3886210" y="1029099"/>
                </a:lnTo>
                <a:lnTo>
                  <a:pt x="3021438" y="1204988"/>
                </a:lnTo>
                <a:lnTo>
                  <a:pt x="2807856" y="1600208"/>
                </a:lnTo>
                <a:lnTo>
                  <a:pt x="1943100" y="1424317"/>
                </a:lnTo>
                <a:lnTo>
                  <a:pt x="1078344" y="1600208"/>
                </a:lnTo>
                <a:lnTo>
                  <a:pt x="864762" y="1204988"/>
                </a:lnTo>
                <a:close/>
              </a:path>
            </a:pathLst>
          </a:custGeom>
          <a:solidFill>
            <a:srgbClr val="FFCC99"/>
          </a:solidFill>
          <a:ln w="9525" algn="ctr">
            <a:solidFill>
              <a:srgbClr val="BE4B48"/>
            </a:solidFill>
            <a:miter lim="800000"/>
            <a:headEnd/>
            <a:tailEnd/>
          </a:ln>
          <a:effectLst>
            <a:outerShdw dist="20000" dir="5400000" rotWithShape="0">
              <a:srgbClr val="000000">
                <a:alpha val="37999"/>
              </a:srgbClr>
            </a:outerShdw>
          </a:effectLst>
        </p:spPr>
        <p:txBody>
          <a:bodyPr anchor="ctr"/>
          <a:lstStyle/>
          <a:p>
            <a:pPr algn="ctr">
              <a:defRPr/>
            </a:pPr>
            <a:r>
              <a:rPr lang="en-US" sz="4400" b="1" dirty="0" err="1">
                <a:solidFill>
                  <a:schemeClr val="hlink"/>
                </a:solidFill>
                <a:effectLst>
                  <a:outerShdw blurRad="38100" dist="38100" dir="2700000" algn="tl">
                    <a:srgbClr val="000000"/>
                  </a:outerShdw>
                </a:effectLst>
                <a:latin typeface="Times New Roman" pitchFamily="18" charset="0"/>
                <a:cs typeface="Times New Roman" pitchFamily="18" charset="0"/>
              </a:rPr>
              <a:t>Trình</a:t>
            </a:r>
            <a:r>
              <a:rPr lang="en-US" sz="4400" b="1" dirty="0">
                <a:solidFill>
                  <a:schemeClr val="hlink"/>
                </a:solidFill>
                <a:effectLst>
                  <a:outerShdw blurRad="38100" dist="38100" dir="2700000" algn="tl">
                    <a:srgbClr val="000000"/>
                  </a:outerShdw>
                </a:effectLst>
                <a:latin typeface="Times New Roman" pitchFamily="18" charset="0"/>
                <a:cs typeface="Times New Roman" pitchFamily="18" charset="0"/>
              </a:rPr>
              <a:t> </a:t>
            </a:r>
            <a:r>
              <a:rPr lang="en-US" sz="4400" b="1" dirty="0" err="1">
                <a:solidFill>
                  <a:schemeClr val="hlink"/>
                </a:solidFill>
                <a:effectLst>
                  <a:outerShdw blurRad="38100" dist="38100" dir="2700000" algn="tl">
                    <a:srgbClr val="000000"/>
                  </a:outerShdw>
                </a:effectLst>
                <a:latin typeface="Times New Roman" pitchFamily="18" charset="0"/>
                <a:cs typeface="Times New Roman" pitchFamily="18" charset="0"/>
              </a:rPr>
              <a:t>bày</a:t>
            </a:r>
            <a:r>
              <a:rPr lang="en-US" sz="4400" b="1" dirty="0">
                <a:solidFill>
                  <a:schemeClr val="hlink"/>
                </a:solidFill>
                <a:effectLst>
                  <a:outerShdw blurRad="38100" dist="38100" dir="2700000" algn="tl">
                    <a:srgbClr val="000000"/>
                  </a:outerShdw>
                </a:effectLst>
                <a:latin typeface="Times New Roman" pitchFamily="18" charset="0"/>
                <a:cs typeface="Times New Roman" pitchFamily="18" charset="0"/>
              </a:rPr>
              <a:t> </a:t>
            </a:r>
            <a:r>
              <a:rPr lang="en-US" sz="4400" b="1" dirty="0" err="1">
                <a:solidFill>
                  <a:schemeClr val="hlink"/>
                </a:solidFill>
                <a:effectLst>
                  <a:outerShdw blurRad="38100" dist="38100" dir="2700000" algn="tl">
                    <a:srgbClr val="000000"/>
                  </a:outerShdw>
                </a:effectLst>
                <a:latin typeface="Times New Roman" pitchFamily="18" charset="0"/>
                <a:cs typeface="Times New Roman" pitchFamily="18" charset="0"/>
              </a:rPr>
              <a:t>kết</a:t>
            </a:r>
            <a:r>
              <a:rPr lang="en-US" sz="4400" b="1" dirty="0">
                <a:solidFill>
                  <a:schemeClr val="hlink"/>
                </a:solidFill>
                <a:effectLst>
                  <a:outerShdw blurRad="38100" dist="38100" dir="2700000" algn="tl">
                    <a:srgbClr val="000000"/>
                  </a:outerShdw>
                </a:effectLst>
                <a:latin typeface="Times New Roman" pitchFamily="18" charset="0"/>
                <a:cs typeface="Times New Roman" pitchFamily="18" charset="0"/>
              </a:rPr>
              <a:t> </a:t>
            </a:r>
            <a:r>
              <a:rPr lang="en-US" sz="4400" b="1" dirty="0" err="1">
                <a:solidFill>
                  <a:schemeClr val="hlink"/>
                </a:solidFill>
                <a:effectLst>
                  <a:outerShdw blurRad="38100" dist="38100" dir="2700000" algn="tl">
                    <a:srgbClr val="000000"/>
                  </a:outerShdw>
                </a:effectLst>
                <a:latin typeface="Times New Roman" pitchFamily="18" charset="0"/>
                <a:cs typeface="Times New Roman" pitchFamily="18" charset="0"/>
              </a:rPr>
              <a:t>quả</a:t>
            </a:r>
            <a:r>
              <a:rPr lang="en-US" sz="4400" b="1" dirty="0">
                <a:solidFill>
                  <a:schemeClr val="hlink"/>
                </a:solidFill>
                <a:effectLst>
                  <a:outerShdw blurRad="38100" dist="38100" dir="2700000" algn="tl">
                    <a:srgbClr val="000000"/>
                  </a:outerShdw>
                </a:effectLst>
                <a:latin typeface="Times New Roman" pitchFamily="18" charset="0"/>
                <a:cs typeface="Times New Roman" pitchFamily="18" charset="0"/>
              </a:rPr>
              <a:t> </a:t>
            </a:r>
            <a:r>
              <a:rPr lang="en-US" sz="4400" b="1" dirty="0" err="1">
                <a:solidFill>
                  <a:schemeClr val="hlink"/>
                </a:solidFill>
                <a:effectLst>
                  <a:outerShdw blurRad="38100" dist="38100" dir="2700000" algn="tl">
                    <a:srgbClr val="000000"/>
                  </a:outerShdw>
                </a:effectLst>
                <a:latin typeface="Times New Roman" pitchFamily="18" charset="0"/>
                <a:cs typeface="Times New Roman" pitchFamily="18" charset="0"/>
              </a:rPr>
              <a:t>của</a:t>
            </a:r>
            <a:r>
              <a:rPr lang="en-US" sz="4400" b="1" dirty="0">
                <a:solidFill>
                  <a:schemeClr val="hlink"/>
                </a:solidFill>
                <a:effectLst>
                  <a:outerShdw blurRad="38100" dist="38100" dir="2700000" algn="tl">
                    <a:srgbClr val="000000"/>
                  </a:outerShdw>
                </a:effectLst>
                <a:latin typeface="Times New Roman" pitchFamily="18" charset="0"/>
                <a:cs typeface="Times New Roman" pitchFamily="18" charset="0"/>
              </a:rPr>
              <a:t> </a:t>
            </a:r>
            <a:r>
              <a:rPr lang="en-US" sz="4400" b="1" dirty="0" err="1">
                <a:solidFill>
                  <a:schemeClr val="hlink"/>
                </a:solidFill>
                <a:effectLst>
                  <a:outerShdw blurRad="38100" dist="38100" dir="2700000" algn="tl">
                    <a:srgbClr val="000000"/>
                  </a:outerShdw>
                </a:effectLst>
                <a:latin typeface="Times New Roman" pitchFamily="18" charset="0"/>
                <a:cs typeface="Times New Roman" pitchFamily="18" charset="0"/>
              </a:rPr>
              <a:t>nhóm</a:t>
            </a:r>
            <a:endParaRPr lang="en-US" sz="4400" b="1" dirty="0">
              <a:solidFill>
                <a:schemeClr val="hlink"/>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3"/>
          <p:cNvSpPr txBox="1">
            <a:spLocks noChangeArrowheads="1"/>
          </p:cNvSpPr>
          <p:nvPr/>
        </p:nvSpPr>
        <p:spPr bwMode="auto">
          <a:xfrm>
            <a:off x="0" y="1219200"/>
            <a:ext cx="9144000" cy="4154488"/>
          </a:xfrm>
          <a:prstGeom prst="rect">
            <a:avLst/>
          </a:prstGeom>
          <a:noFill/>
          <a:ln w="9525">
            <a:noFill/>
            <a:miter lim="800000"/>
            <a:headEnd/>
            <a:tailEnd/>
          </a:ln>
        </p:spPr>
        <p:txBody>
          <a:bodyPr>
            <a:spAutoFit/>
          </a:bodyPr>
          <a:lstStyle/>
          <a:p>
            <a:pPr algn="just">
              <a:spcBef>
                <a:spcPct val="50000"/>
              </a:spcBef>
            </a:pPr>
            <a:r>
              <a:rPr lang="fr-LU" sz="4800" b="1">
                <a:solidFill>
                  <a:srgbClr val="0000CC"/>
                </a:solidFill>
                <a:latin typeface="Times New Roman" pitchFamily="18" charset="0"/>
                <a:cs typeface="Times New Roman" pitchFamily="18" charset="0"/>
              </a:rPr>
              <a:t>Nhiệt  độ nước sôi:</a:t>
            </a:r>
          </a:p>
          <a:p>
            <a:pPr algn="just">
              <a:spcBef>
                <a:spcPct val="50000"/>
              </a:spcBef>
            </a:pPr>
            <a:r>
              <a:rPr lang="fr-LU" sz="4800" b="1">
                <a:solidFill>
                  <a:srgbClr val="0000CC"/>
                </a:solidFill>
                <a:latin typeface="Times New Roman" pitchFamily="18" charset="0"/>
                <a:cs typeface="Times New Roman" pitchFamily="18" charset="0"/>
              </a:rPr>
              <a:t>Nhiệt độ nước đá đang tan:</a:t>
            </a:r>
          </a:p>
          <a:p>
            <a:pPr algn="just">
              <a:spcBef>
                <a:spcPct val="50000"/>
              </a:spcBef>
            </a:pPr>
            <a:endParaRPr lang="fr-LU" sz="4800" b="1">
              <a:solidFill>
                <a:srgbClr val="0000CC"/>
              </a:solidFill>
              <a:latin typeface="Times New Roman" pitchFamily="18" charset="0"/>
              <a:cs typeface="Times New Roman" pitchFamily="18" charset="0"/>
            </a:endParaRPr>
          </a:p>
          <a:p>
            <a:pPr algn="just">
              <a:spcBef>
                <a:spcPct val="50000"/>
              </a:spcBef>
            </a:pPr>
            <a:r>
              <a:rPr lang="fr-LU" sz="4800" b="1">
                <a:solidFill>
                  <a:srgbClr val="0000CC"/>
                </a:solidFill>
                <a:latin typeface="Times New Roman" pitchFamily="18" charset="0"/>
                <a:cs typeface="Times New Roman" pitchFamily="18" charset="0"/>
              </a:rPr>
              <a:t>Nhiệt độ cơ thể:</a:t>
            </a:r>
          </a:p>
        </p:txBody>
      </p:sp>
      <p:sp>
        <p:nvSpPr>
          <p:cNvPr id="46084" name="Text Box 4"/>
          <p:cNvSpPr txBox="1">
            <a:spLocks noChangeArrowheads="1"/>
          </p:cNvSpPr>
          <p:nvPr/>
        </p:nvSpPr>
        <p:spPr bwMode="auto">
          <a:xfrm>
            <a:off x="5562600" y="1295400"/>
            <a:ext cx="2438400" cy="769938"/>
          </a:xfrm>
          <a:prstGeom prst="rect">
            <a:avLst/>
          </a:prstGeom>
          <a:solidFill>
            <a:schemeClr val="bg1"/>
          </a:solidFill>
          <a:ln w="9525">
            <a:noFill/>
            <a:miter lim="800000"/>
            <a:headEnd/>
            <a:tailEnd/>
          </a:ln>
        </p:spPr>
        <p:txBody>
          <a:bodyPr>
            <a:spAutoFit/>
          </a:bodyPr>
          <a:lstStyle/>
          <a:p>
            <a:pPr>
              <a:spcBef>
                <a:spcPct val="50000"/>
              </a:spcBef>
            </a:pPr>
            <a:r>
              <a:rPr lang="fr-LU" sz="4400" b="1">
                <a:solidFill>
                  <a:srgbClr val="FF0000"/>
                </a:solidFill>
                <a:latin typeface="Times New Roman" pitchFamily="18" charset="0"/>
                <a:cs typeface="Times New Roman" pitchFamily="18" charset="0"/>
              </a:rPr>
              <a:t>100</a:t>
            </a:r>
            <a:r>
              <a:rPr lang="fr-LU" sz="4400" b="1" baseline="30000">
                <a:solidFill>
                  <a:srgbClr val="FF0000"/>
                </a:solidFill>
                <a:latin typeface="Times New Roman" pitchFamily="18" charset="0"/>
                <a:cs typeface="Times New Roman" pitchFamily="18" charset="0"/>
              </a:rPr>
              <a:t>o</a:t>
            </a:r>
            <a:r>
              <a:rPr lang="fr-LU" sz="4400" b="1">
                <a:solidFill>
                  <a:srgbClr val="FF0000"/>
                </a:solidFill>
                <a:latin typeface="Times New Roman" pitchFamily="18" charset="0"/>
                <a:cs typeface="Times New Roman" pitchFamily="18" charset="0"/>
              </a:rPr>
              <a:t>C</a:t>
            </a:r>
          </a:p>
        </p:txBody>
      </p:sp>
      <p:sp>
        <p:nvSpPr>
          <p:cNvPr id="46085" name="Text Box 5"/>
          <p:cNvSpPr txBox="1">
            <a:spLocks noChangeArrowheads="1"/>
          </p:cNvSpPr>
          <p:nvPr/>
        </p:nvSpPr>
        <p:spPr bwMode="auto">
          <a:xfrm>
            <a:off x="7162800" y="2362200"/>
            <a:ext cx="1828800" cy="830263"/>
          </a:xfrm>
          <a:prstGeom prst="rect">
            <a:avLst/>
          </a:prstGeom>
          <a:solidFill>
            <a:schemeClr val="bg1"/>
          </a:solidFill>
          <a:ln w="9525">
            <a:noFill/>
            <a:miter lim="800000"/>
            <a:headEnd/>
            <a:tailEnd/>
          </a:ln>
        </p:spPr>
        <p:txBody>
          <a:bodyPr>
            <a:spAutoFit/>
          </a:bodyPr>
          <a:lstStyle/>
          <a:p>
            <a:pPr algn="ctr">
              <a:spcBef>
                <a:spcPct val="50000"/>
              </a:spcBef>
            </a:pPr>
            <a:r>
              <a:rPr lang="fr-LU" sz="4800" b="1">
                <a:solidFill>
                  <a:srgbClr val="FF0000"/>
                </a:solidFill>
                <a:latin typeface="Times New Roman" pitchFamily="18" charset="0"/>
                <a:cs typeface="Times New Roman" pitchFamily="18" charset="0"/>
              </a:rPr>
              <a:t>0</a:t>
            </a:r>
            <a:r>
              <a:rPr lang="fr-LU" sz="4800" b="1" baseline="30000">
                <a:solidFill>
                  <a:srgbClr val="FF0000"/>
                </a:solidFill>
                <a:latin typeface="Times New Roman" pitchFamily="18" charset="0"/>
                <a:cs typeface="Times New Roman" pitchFamily="18" charset="0"/>
              </a:rPr>
              <a:t>o</a:t>
            </a:r>
            <a:r>
              <a:rPr lang="fr-LU" sz="4800" b="1">
                <a:solidFill>
                  <a:srgbClr val="FF0000"/>
                </a:solidFill>
                <a:latin typeface="Times New Roman" pitchFamily="18" charset="0"/>
                <a:cs typeface="Times New Roman" pitchFamily="18" charset="0"/>
              </a:rPr>
              <a:t>C</a:t>
            </a:r>
          </a:p>
        </p:txBody>
      </p:sp>
      <p:sp>
        <p:nvSpPr>
          <p:cNvPr id="46086" name="Text Box 6"/>
          <p:cNvSpPr txBox="1">
            <a:spLocks noChangeArrowheads="1"/>
          </p:cNvSpPr>
          <p:nvPr/>
        </p:nvSpPr>
        <p:spPr bwMode="auto">
          <a:xfrm>
            <a:off x="4495800" y="4495800"/>
            <a:ext cx="2286000" cy="830263"/>
          </a:xfrm>
          <a:prstGeom prst="rect">
            <a:avLst/>
          </a:prstGeom>
          <a:solidFill>
            <a:schemeClr val="bg1"/>
          </a:solidFill>
          <a:ln w="9525">
            <a:noFill/>
            <a:miter lim="800000"/>
            <a:headEnd/>
            <a:tailEnd/>
          </a:ln>
        </p:spPr>
        <p:txBody>
          <a:bodyPr>
            <a:spAutoFit/>
          </a:bodyPr>
          <a:lstStyle/>
          <a:p>
            <a:pPr algn="ctr">
              <a:spcBef>
                <a:spcPct val="50000"/>
              </a:spcBef>
            </a:pPr>
            <a:r>
              <a:rPr lang="fr-LU" sz="4800" b="1">
                <a:solidFill>
                  <a:srgbClr val="FF0000"/>
                </a:solidFill>
                <a:latin typeface="Times New Roman" pitchFamily="18" charset="0"/>
                <a:cs typeface="Times New Roman" pitchFamily="18" charset="0"/>
              </a:rPr>
              <a:t>37</a:t>
            </a:r>
            <a:r>
              <a:rPr lang="fr-LU" sz="4800" b="1" baseline="30000">
                <a:solidFill>
                  <a:srgbClr val="FF0000"/>
                </a:solidFill>
                <a:latin typeface="Times New Roman" pitchFamily="18" charset="0"/>
                <a:cs typeface="Times New Roman" pitchFamily="18" charset="0"/>
              </a:rPr>
              <a:t>o</a:t>
            </a:r>
            <a:r>
              <a:rPr lang="fr-LU" sz="4800" b="1">
                <a:solidFill>
                  <a:srgbClr val="FF0000"/>
                </a:solidFill>
                <a:latin typeface="Times New Roman" pitchFamily="18" charset="0"/>
                <a:cs typeface="Times New Roman" pitchFamily="18" charset="0"/>
              </a:rPr>
              <a:t>C</a:t>
            </a:r>
          </a:p>
        </p:txBody>
      </p:sp>
      <p:sp>
        <p:nvSpPr>
          <p:cNvPr id="55301" name="Rectangle 1"/>
          <p:cNvSpPr>
            <a:spLocks noChangeArrowheads="1"/>
          </p:cNvSpPr>
          <p:nvPr/>
        </p:nvSpPr>
        <p:spPr bwMode="auto">
          <a:xfrm>
            <a:off x="2582863" y="-23813"/>
            <a:ext cx="2227262" cy="708026"/>
          </a:xfrm>
          <a:prstGeom prst="rect">
            <a:avLst/>
          </a:prstGeom>
          <a:noFill/>
          <a:ln w="9525">
            <a:noFill/>
            <a:miter lim="800000"/>
            <a:headEnd/>
            <a:tailEnd/>
          </a:ln>
        </p:spPr>
        <p:txBody>
          <a:bodyPr wrap="none">
            <a:spAutoFit/>
          </a:bodyPr>
          <a:lstStyle/>
          <a:p>
            <a:pPr algn="ctr"/>
            <a:r>
              <a:rPr lang="en-US" sz="4000" b="1">
                <a:solidFill>
                  <a:srgbClr val="FF0000"/>
                </a:solidFill>
                <a:latin typeface="Times New Roman" pitchFamily="18" charset="0"/>
                <a:cs typeface="Times New Roman" pitchFamily="18" charset="0"/>
              </a:rPr>
              <a:t>Kết luận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p:cTn id="7" dur="500" fill="hold"/>
                                        <p:tgtEl>
                                          <p:spTgt spid="46084"/>
                                        </p:tgtEl>
                                        <p:attrNameLst>
                                          <p:attrName>ppt_w</p:attrName>
                                        </p:attrNameLst>
                                      </p:cBhvr>
                                      <p:tavLst>
                                        <p:tav tm="0">
                                          <p:val>
                                            <p:fltVal val="0"/>
                                          </p:val>
                                        </p:tav>
                                        <p:tav tm="100000">
                                          <p:val>
                                            <p:strVal val="#ppt_w"/>
                                          </p:val>
                                        </p:tav>
                                      </p:tavLst>
                                    </p:anim>
                                    <p:anim calcmode="lin" valueType="num">
                                      <p:cBhvr>
                                        <p:cTn id="8" dur="500" fill="hold"/>
                                        <p:tgtEl>
                                          <p:spTgt spid="4608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6085"/>
                                        </p:tgtEl>
                                        <p:attrNameLst>
                                          <p:attrName>style.visibility</p:attrName>
                                        </p:attrNameLst>
                                      </p:cBhvr>
                                      <p:to>
                                        <p:strVal val="visible"/>
                                      </p:to>
                                    </p:set>
                                    <p:anim calcmode="lin" valueType="num">
                                      <p:cBhvr>
                                        <p:cTn id="13" dur="500" fill="hold"/>
                                        <p:tgtEl>
                                          <p:spTgt spid="46085"/>
                                        </p:tgtEl>
                                        <p:attrNameLst>
                                          <p:attrName>ppt_w</p:attrName>
                                        </p:attrNameLst>
                                      </p:cBhvr>
                                      <p:tavLst>
                                        <p:tav tm="0">
                                          <p:val>
                                            <p:fltVal val="0"/>
                                          </p:val>
                                        </p:tav>
                                        <p:tav tm="100000">
                                          <p:val>
                                            <p:strVal val="#ppt_w"/>
                                          </p:val>
                                        </p:tav>
                                      </p:tavLst>
                                    </p:anim>
                                    <p:anim calcmode="lin" valueType="num">
                                      <p:cBhvr>
                                        <p:cTn id="14" dur="500" fill="hold"/>
                                        <p:tgtEl>
                                          <p:spTgt spid="4608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6086"/>
                                        </p:tgtEl>
                                        <p:attrNameLst>
                                          <p:attrName>style.visibility</p:attrName>
                                        </p:attrNameLst>
                                      </p:cBhvr>
                                      <p:to>
                                        <p:strVal val="visible"/>
                                      </p:to>
                                    </p:set>
                                    <p:anim calcmode="lin" valueType="num">
                                      <p:cBhvr>
                                        <p:cTn id="19" dur="500" fill="hold"/>
                                        <p:tgtEl>
                                          <p:spTgt spid="46086"/>
                                        </p:tgtEl>
                                        <p:attrNameLst>
                                          <p:attrName>ppt_w</p:attrName>
                                        </p:attrNameLst>
                                      </p:cBhvr>
                                      <p:tavLst>
                                        <p:tav tm="0">
                                          <p:val>
                                            <p:fltVal val="0"/>
                                          </p:val>
                                        </p:tav>
                                        <p:tav tm="100000">
                                          <p:val>
                                            <p:strVal val="#ppt_w"/>
                                          </p:val>
                                        </p:tav>
                                      </p:tavLst>
                                    </p:anim>
                                    <p:anim calcmode="lin" valueType="num">
                                      <p:cBhvr>
                                        <p:cTn id="20" dur="500" fill="hold"/>
                                        <p:tgtEl>
                                          <p:spTgt spid="460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nimBg="1"/>
      <p:bldP spid="46085" grpId="0" animBg="1"/>
      <p:bldP spid="4608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3"/>
          <p:cNvSpPr txBox="1">
            <a:spLocks noChangeArrowheads="1"/>
          </p:cNvSpPr>
          <p:nvPr/>
        </p:nvSpPr>
        <p:spPr bwMode="auto">
          <a:xfrm>
            <a:off x="198438" y="703263"/>
            <a:ext cx="8686800" cy="3016250"/>
          </a:xfrm>
          <a:prstGeom prst="rect">
            <a:avLst/>
          </a:prstGeom>
          <a:noFill/>
          <a:ln w="9525">
            <a:noFill/>
            <a:miter lim="800000"/>
            <a:headEnd/>
            <a:tailEnd/>
          </a:ln>
        </p:spPr>
        <p:txBody>
          <a:bodyPr>
            <a:spAutoFit/>
          </a:bodyPr>
          <a:lstStyle/>
          <a:p>
            <a:r>
              <a:rPr lang="vi-VN" sz="3200" b="1">
                <a:latin typeface="Times New Roman" pitchFamily="18" charset="0"/>
                <a:cs typeface="Times New Roman" pitchFamily="18" charset="0"/>
              </a:rPr>
              <a:t>- </a:t>
            </a:r>
            <a:r>
              <a:rPr lang="fr-LU" sz="3200" b="1">
                <a:latin typeface="Times New Roman" pitchFamily="18" charset="0"/>
                <a:cs typeface="Times New Roman" pitchFamily="18" charset="0"/>
              </a:rPr>
              <a:t>Nhiệt độ của hơi nước đang sôi là100độ C, của nước đá đang tan là 0độ C.</a:t>
            </a:r>
          </a:p>
          <a:p>
            <a:r>
              <a:rPr lang="vi-VN" sz="3200" b="1">
                <a:latin typeface="Times New Roman" pitchFamily="18" charset="0"/>
                <a:cs typeface="Times New Roman" pitchFamily="18" charset="0"/>
              </a:rPr>
              <a:t>- </a:t>
            </a:r>
            <a:r>
              <a:rPr lang="fr-LU" sz="3200" b="1">
                <a:latin typeface="Times New Roman" pitchFamily="18" charset="0"/>
                <a:cs typeface="Times New Roman" pitchFamily="18" charset="0"/>
              </a:rPr>
              <a:t>Nhiệt độ cơ thể  của  người khỏe mạnh vào khoảng 37độ C. Khi nhiệt độ cơ thể cao hơn hoặc thấp hơn mức đó là dấu hiệu cơ thể bị bệnh cần phải đi khám và chữa bệnh.</a:t>
            </a:r>
            <a:endParaRPr lang="en-US" sz="3200" b="1">
              <a:latin typeface="Times New Roman" pitchFamily="18" charset="0"/>
              <a:cs typeface="Times New Roman" pitchFamily="18" charset="0"/>
            </a:endParaRPr>
          </a:p>
        </p:txBody>
      </p:sp>
      <p:sp>
        <p:nvSpPr>
          <p:cNvPr id="56322" name="Text Box 4"/>
          <p:cNvSpPr txBox="1">
            <a:spLocks noChangeArrowheads="1"/>
          </p:cNvSpPr>
          <p:nvPr/>
        </p:nvSpPr>
        <p:spPr bwMode="auto">
          <a:xfrm>
            <a:off x="3200400" y="31750"/>
            <a:ext cx="2819400" cy="641350"/>
          </a:xfrm>
          <a:prstGeom prst="rect">
            <a:avLst/>
          </a:prstGeom>
          <a:noFill/>
          <a:ln w="9525">
            <a:noFill/>
            <a:miter lim="800000"/>
            <a:headEnd/>
            <a:tailEnd/>
          </a:ln>
        </p:spPr>
        <p:txBody>
          <a:bodyPr>
            <a:spAutoFit/>
          </a:bodyPr>
          <a:lstStyle/>
          <a:p>
            <a:pPr>
              <a:spcBef>
                <a:spcPct val="50000"/>
              </a:spcBef>
            </a:pPr>
            <a:r>
              <a:rPr lang="en-US" sz="3600" b="1">
                <a:solidFill>
                  <a:srgbClr val="FF0000"/>
                </a:solidFill>
                <a:latin typeface="Times New Roman" pitchFamily="18" charset="0"/>
              </a:rPr>
              <a:t>KẾT LUẬN: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12713" y="1143000"/>
            <a:ext cx="9031287" cy="923925"/>
          </a:xfrm>
          <a:prstGeom prst="rect">
            <a:avLst/>
          </a:prstGeom>
          <a:noFill/>
          <a:ln w="9525">
            <a:noFill/>
            <a:miter lim="800000"/>
            <a:headEnd/>
            <a:tailEnd/>
          </a:ln>
        </p:spPr>
        <p:txBody>
          <a:bodyPr wrap="none">
            <a:spAutoFit/>
          </a:bodyPr>
          <a:lstStyle/>
          <a:p>
            <a:r>
              <a:rPr lang="en-US" sz="5400" b="1">
                <a:solidFill>
                  <a:srgbClr val="FF0000"/>
                </a:solidFill>
                <a:latin typeface="Times New Roman" pitchFamily="18" charset="0"/>
                <a:cs typeface="Times New Roman" pitchFamily="18" charset="0"/>
              </a:rPr>
              <a:t>1.</a:t>
            </a:r>
            <a:r>
              <a:rPr lang="vi-VN" sz="5400" b="1">
                <a:solidFill>
                  <a:srgbClr val="FF0000"/>
                </a:solidFill>
                <a:latin typeface="Times New Roman" pitchFamily="18" charset="0"/>
                <a:cs typeface="Times New Roman" pitchFamily="18" charset="0"/>
              </a:rPr>
              <a:t> Tìm hiểu về sự truyền nhiệt</a:t>
            </a:r>
            <a:endParaRPr lang="en-US" sz="5400">
              <a:solidFill>
                <a:srgbClr val="FF0000"/>
              </a:solidFill>
              <a:latin typeface="Times New Roman" pitchFamily="18" charset="0"/>
              <a:cs typeface="Times New Roman" pitchFamily="18" charset="0"/>
            </a:endParaRPr>
          </a:p>
        </p:txBody>
      </p:sp>
      <p:sp>
        <p:nvSpPr>
          <p:cNvPr id="17411" name="Rectangle 4"/>
          <p:cNvSpPr>
            <a:spLocks noChangeArrowheads="1"/>
          </p:cNvSpPr>
          <p:nvPr/>
        </p:nvSpPr>
        <p:spPr bwMode="auto">
          <a:xfrm>
            <a:off x="457200" y="2590800"/>
            <a:ext cx="8534400" cy="2559050"/>
          </a:xfrm>
          <a:prstGeom prst="rect">
            <a:avLst/>
          </a:prstGeom>
          <a:noFill/>
          <a:ln w="9525">
            <a:noFill/>
            <a:miter lim="800000"/>
            <a:headEnd/>
            <a:tailEnd/>
          </a:ln>
        </p:spPr>
        <p:txBody>
          <a:bodyPr>
            <a:spAutoFit/>
          </a:bodyPr>
          <a:lstStyle/>
          <a:p>
            <a:pPr algn="ctr"/>
            <a:r>
              <a:rPr lang="en-US" sz="5400" b="1">
                <a:solidFill>
                  <a:schemeClr val="hlink"/>
                </a:solidFill>
                <a:latin typeface="Times New Roman" pitchFamily="18" charset="0"/>
                <a:cs typeface="Times New Roman" pitchFamily="18" charset="0"/>
              </a:rPr>
              <a:t>   Em hãy kể tên một số vật nóng và vật lạnh thường gặp hằng ngày?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17409"/>
                                        </p:tgtEl>
                                      </p:cBhvr>
                                    </p:animEffect>
                                    <p:set>
                                      <p:cBhvr>
                                        <p:cTn id="7" dur="1" fill="hold">
                                          <p:stCondLst>
                                            <p:cond delay="499"/>
                                          </p:stCondLst>
                                        </p:cTn>
                                        <p:tgtEl>
                                          <p:spTgt spid="1740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box(in)">
                                      <p:cBhvr>
                                        <p:cTn id="12"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p:bldP spid="174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5"/>
          <p:cNvSpPr txBox="1">
            <a:spLocks noChangeArrowheads="1"/>
          </p:cNvSpPr>
          <p:nvPr/>
        </p:nvSpPr>
        <p:spPr bwMode="auto">
          <a:xfrm>
            <a:off x="533400" y="152400"/>
            <a:ext cx="8153400" cy="584200"/>
          </a:xfrm>
          <a:prstGeom prst="rect">
            <a:avLst/>
          </a:prstGeom>
          <a:noFill/>
          <a:ln w="9525">
            <a:noFill/>
            <a:miter lim="800000"/>
            <a:headEnd/>
            <a:tailEnd/>
          </a:ln>
        </p:spPr>
        <p:txBody>
          <a:bodyPr>
            <a:spAutoFit/>
          </a:bodyPr>
          <a:lstStyle/>
          <a:p>
            <a:r>
              <a:rPr lang="en-US" sz="3200" b="1">
                <a:solidFill>
                  <a:srgbClr val="0000CC"/>
                </a:solidFill>
                <a:latin typeface="Times New Roman" pitchFamily="18" charset="0"/>
                <a:cs typeface="Times New Roman" pitchFamily="18" charset="0"/>
              </a:rPr>
              <a:t>Một số vật nóng và vật lạnh thường gặp:</a:t>
            </a:r>
          </a:p>
        </p:txBody>
      </p:sp>
      <p:sp>
        <p:nvSpPr>
          <p:cNvPr id="5" name="Rectangle 16"/>
          <p:cNvSpPr>
            <a:spLocks noChangeArrowheads="1"/>
          </p:cNvSpPr>
          <p:nvPr/>
        </p:nvSpPr>
        <p:spPr bwMode="auto">
          <a:xfrm>
            <a:off x="914400" y="838200"/>
            <a:ext cx="1790700" cy="584200"/>
          </a:xfrm>
          <a:prstGeom prst="rect">
            <a:avLst/>
          </a:prstGeom>
          <a:noFill/>
          <a:ln w="9525">
            <a:noFill/>
            <a:miter lim="800000"/>
            <a:headEnd/>
            <a:tailEnd/>
          </a:ln>
        </p:spPr>
        <p:txBody>
          <a:bodyPr wrap="none">
            <a:spAutoFit/>
          </a:bodyPr>
          <a:lstStyle/>
          <a:p>
            <a:r>
              <a:rPr lang="en-US" sz="3200" b="1">
                <a:solidFill>
                  <a:srgbClr val="FF0000"/>
                </a:solidFill>
                <a:latin typeface="Times New Roman" pitchFamily="18" charset="0"/>
                <a:cs typeface="Times New Roman" pitchFamily="18" charset="0"/>
              </a:rPr>
              <a:t>Vật nóng</a:t>
            </a:r>
          </a:p>
        </p:txBody>
      </p:sp>
      <p:sp>
        <p:nvSpPr>
          <p:cNvPr id="6" name="Text Box 7"/>
          <p:cNvSpPr txBox="1">
            <a:spLocks noChangeArrowheads="1"/>
          </p:cNvSpPr>
          <p:nvPr/>
        </p:nvSpPr>
        <p:spPr bwMode="auto">
          <a:xfrm>
            <a:off x="5715000" y="914400"/>
            <a:ext cx="1905000" cy="584200"/>
          </a:xfrm>
          <a:prstGeom prst="rect">
            <a:avLst/>
          </a:prstGeom>
          <a:noFill/>
          <a:ln w="9525">
            <a:noFill/>
            <a:miter lim="800000"/>
            <a:headEnd/>
            <a:tailEnd/>
          </a:ln>
        </p:spPr>
        <p:txBody>
          <a:bodyPr>
            <a:spAutoFit/>
          </a:bodyPr>
          <a:lstStyle/>
          <a:p>
            <a:r>
              <a:rPr lang="en-US" sz="3200" b="1">
                <a:solidFill>
                  <a:srgbClr val="FF0000"/>
                </a:solidFill>
                <a:latin typeface="Times New Roman" pitchFamily="18" charset="0"/>
                <a:cs typeface="Times New Roman" pitchFamily="18" charset="0"/>
              </a:rPr>
              <a:t>Vật lạnh</a:t>
            </a:r>
          </a:p>
        </p:txBody>
      </p:sp>
      <p:sp>
        <p:nvSpPr>
          <p:cNvPr id="7" name="Line 9"/>
          <p:cNvSpPr>
            <a:spLocks noChangeShapeType="1"/>
          </p:cNvSpPr>
          <p:nvPr/>
        </p:nvSpPr>
        <p:spPr bwMode="auto">
          <a:xfrm>
            <a:off x="4343400" y="1219200"/>
            <a:ext cx="0" cy="5257800"/>
          </a:xfrm>
          <a:prstGeom prst="line">
            <a:avLst/>
          </a:prstGeom>
          <a:noFill/>
          <a:ln w="9525">
            <a:solidFill>
              <a:schemeClr val="tx1"/>
            </a:solidFill>
            <a:round/>
            <a:headEnd/>
            <a:tailEnd/>
          </a:ln>
        </p:spPr>
        <p:txBody>
          <a:bodyPr/>
          <a:lstStyle/>
          <a:p>
            <a:endParaRPr lang="en-US"/>
          </a:p>
        </p:txBody>
      </p:sp>
      <p:sp>
        <p:nvSpPr>
          <p:cNvPr id="10" name="Text Box 12"/>
          <p:cNvSpPr txBox="1">
            <a:spLocks noChangeArrowheads="1"/>
          </p:cNvSpPr>
          <p:nvPr/>
        </p:nvSpPr>
        <p:spPr bwMode="auto">
          <a:xfrm>
            <a:off x="304800" y="1676400"/>
            <a:ext cx="3962400" cy="4340225"/>
          </a:xfrm>
          <a:prstGeom prst="rect">
            <a:avLst/>
          </a:prstGeom>
          <a:noFill/>
          <a:ln w="9525">
            <a:noFill/>
            <a:miter lim="800000"/>
            <a:headEnd/>
            <a:tailEnd/>
          </a:ln>
        </p:spPr>
        <p:txBody>
          <a:bodyPr>
            <a:spAutoFit/>
          </a:bodyPr>
          <a:lstStyle/>
          <a:p>
            <a:r>
              <a:rPr lang="en-US" sz="3600" b="1">
                <a:latin typeface="Times New Roman" pitchFamily="18" charset="0"/>
                <a:cs typeface="Times New Roman" pitchFamily="18" charset="0"/>
              </a:rPr>
              <a:t>+ Nước đun nóng, hơi nước</a:t>
            </a:r>
          </a:p>
          <a:p>
            <a:r>
              <a:rPr lang="en-US" sz="3600" b="1">
                <a:latin typeface="Times New Roman" pitchFamily="18" charset="0"/>
                <a:cs typeface="Times New Roman" pitchFamily="18" charset="0"/>
              </a:rPr>
              <a:t>+ Nồi đang nấu ăn</a:t>
            </a:r>
          </a:p>
          <a:p>
            <a:endParaRPr lang="en-US" sz="1200" b="1">
              <a:latin typeface="Times New Roman" pitchFamily="18" charset="0"/>
              <a:cs typeface="Times New Roman" pitchFamily="18" charset="0"/>
            </a:endParaRPr>
          </a:p>
          <a:p>
            <a:r>
              <a:rPr lang="en-US" sz="3600" b="1">
                <a:latin typeface="Times New Roman" pitchFamily="18" charset="0"/>
                <a:cs typeface="Times New Roman" pitchFamily="18" charset="0"/>
              </a:rPr>
              <a:t>+ Gạch nung trong lò</a:t>
            </a:r>
          </a:p>
          <a:p>
            <a:endParaRPr lang="en-US" sz="1200" b="1">
              <a:latin typeface="Times New Roman" pitchFamily="18" charset="0"/>
              <a:cs typeface="Times New Roman" pitchFamily="18" charset="0"/>
            </a:endParaRPr>
          </a:p>
          <a:p>
            <a:r>
              <a:rPr lang="en-US" sz="3600" b="1">
                <a:latin typeface="Times New Roman" pitchFamily="18" charset="0"/>
                <a:cs typeface="Times New Roman" pitchFamily="18" charset="0"/>
              </a:rPr>
              <a:t>+ Nền xi măng khi trời nắng ….</a:t>
            </a:r>
          </a:p>
        </p:txBody>
      </p:sp>
      <p:sp>
        <p:nvSpPr>
          <p:cNvPr id="11" name="Text Box 11"/>
          <p:cNvSpPr txBox="1">
            <a:spLocks noChangeArrowheads="1"/>
          </p:cNvSpPr>
          <p:nvPr/>
        </p:nvSpPr>
        <p:spPr bwMode="auto">
          <a:xfrm>
            <a:off x="4648200" y="1752600"/>
            <a:ext cx="4114800" cy="4616450"/>
          </a:xfrm>
          <a:prstGeom prst="rect">
            <a:avLst/>
          </a:prstGeom>
          <a:noFill/>
          <a:ln w="9525">
            <a:noFill/>
            <a:miter lim="800000"/>
            <a:headEnd/>
            <a:tailEnd/>
          </a:ln>
        </p:spPr>
        <p:txBody>
          <a:bodyPr>
            <a:spAutoFit/>
          </a:bodyPr>
          <a:lstStyle/>
          <a:p>
            <a:r>
              <a:rPr lang="en-US" sz="3600" b="1">
                <a:latin typeface="Times New Roman" pitchFamily="18" charset="0"/>
                <a:cs typeface="Times New Roman" pitchFamily="18" charset="0"/>
              </a:rPr>
              <a:t>+ Nước đá</a:t>
            </a:r>
          </a:p>
          <a:p>
            <a:endParaRPr lang="en-US" sz="2400" b="1">
              <a:latin typeface="Times New Roman" pitchFamily="18" charset="0"/>
              <a:cs typeface="Times New Roman" pitchFamily="18" charset="0"/>
            </a:endParaRPr>
          </a:p>
          <a:p>
            <a:r>
              <a:rPr lang="en-US" sz="3600" b="1">
                <a:latin typeface="Times New Roman" pitchFamily="18" charset="0"/>
                <a:cs typeface="Times New Roman" pitchFamily="18" charset="0"/>
              </a:rPr>
              <a:t>+ Khe tủ lạnh</a:t>
            </a:r>
          </a:p>
          <a:p>
            <a:endParaRPr lang="en-US" b="1">
              <a:latin typeface="Times New Roman" pitchFamily="18" charset="0"/>
              <a:cs typeface="Times New Roman" pitchFamily="18" charset="0"/>
            </a:endParaRPr>
          </a:p>
          <a:p>
            <a:r>
              <a:rPr lang="en-US" sz="3600" b="1">
                <a:latin typeface="Times New Roman" pitchFamily="18" charset="0"/>
                <a:cs typeface="Times New Roman" pitchFamily="18" charset="0"/>
              </a:rPr>
              <a:t>+  Đồ trong tủ lạnh (rau, củ quả để</a:t>
            </a:r>
            <a:r>
              <a:rPr lang="en-US" sz="2800" b="1">
                <a:latin typeface="Times New Roman" pitchFamily="18" charset="0"/>
                <a:cs typeface="Times New Roman" pitchFamily="18" charset="0"/>
              </a:rPr>
              <a:t> </a:t>
            </a:r>
            <a:r>
              <a:rPr lang="en-US" sz="3600" b="1">
                <a:latin typeface="Times New Roman" pitchFamily="18" charset="0"/>
                <a:cs typeface="Times New Roman" pitchFamily="18" charset="0"/>
              </a:rPr>
              <a:t>vào tủ lạnh, lúc lấy ra ta thấy rau, củ quả lạnh)…</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par>
                                <p:cTn id="8" presetID="4" presetClass="entr" presetSubtype="16" fill="hold" grpId="1"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amond(i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1"/>
      <p:bldP spid="7" grpId="0" animBg="1"/>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209800" y="838200"/>
            <a:ext cx="3573463" cy="830263"/>
          </a:xfrm>
          <a:prstGeom prst="rect">
            <a:avLst/>
          </a:prstGeom>
          <a:noFill/>
          <a:ln w="9525">
            <a:noFill/>
            <a:miter lim="800000"/>
            <a:headEnd/>
            <a:tailEnd/>
          </a:ln>
        </p:spPr>
        <p:txBody>
          <a:bodyPr wrap="none">
            <a:spAutoFit/>
          </a:bodyPr>
          <a:lstStyle/>
          <a:p>
            <a:r>
              <a:rPr lang="en-US" sz="4800" b="1">
                <a:solidFill>
                  <a:srgbClr val="FF0000"/>
                </a:solidFill>
                <a:latin typeface="Times New Roman" pitchFamily="18" charset="0"/>
              </a:rPr>
              <a:t>Thí nghiệm:</a:t>
            </a:r>
            <a:r>
              <a:rPr lang="en-US" sz="4800" b="1">
                <a:latin typeface="Times New Roman" pitchFamily="18" charset="0"/>
              </a:rPr>
              <a:t> </a:t>
            </a:r>
            <a:endParaRPr lang="en-US" sz="48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228600" y="4495800"/>
            <a:ext cx="8763000" cy="1754188"/>
          </a:xfrm>
          <a:prstGeom prst="rect">
            <a:avLst/>
          </a:prstGeom>
          <a:noFill/>
          <a:ln w="9525">
            <a:noFill/>
            <a:miter lim="800000"/>
            <a:headEnd/>
            <a:tailEnd/>
          </a:ln>
        </p:spPr>
        <p:txBody>
          <a:bodyPr>
            <a:spAutoFit/>
          </a:bodyPr>
          <a:lstStyle/>
          <a:p>
            <a:pPr>
              <a:spcBef>
                <a:spcPct val="50000"/>
              </a:spcBef>
            </a:pPr>
            <a:r>
              <a:rPr lang="en-US" sz="5400" b="1">
                <a:solidFill>
                  <a:srgbClr val="0000CC"/>
                </a:solidFill>
                <a:latin typeface="Times New Roman" pitchFamily="18" charset="0"/>
              </a:rPr>
              <a:t>Lúc này ta có cảm giác như thế nào ?</a:t>
            </a:r>
          </a:p>
        </p:txBody>
      </p:sp>
      <p:sp>
        <p:nvSpPr>
          <p:cNvPr id="21506" name="Rectangle 2"/>
          <p:cNvSpPr>
            <a:spLocks noChangeArrowheads="1"/>
          </p:cNvSpPr>
          <p:nvPr/>
        </p:nvSpPr>
        <p:spPr bwMode="auto">
          <a:xfrm>
            <a:off x="7938" y="152400"/>
            <a:ext cx="9255125" cy="769938"/>
          </a:xfrm>
          <a:prstGeom prst="rect">
            <a:avLst/>
          </a:prstGeom>
          <a:noFill/>
          <a:ln w="9525">
            <a:noFill/>
            <a:miter lim="800000"/>
            <a:headEnd/>
            <a:tailEnd/>
          </a:ln>
        </p:spPr>
        <p:txBody>
          <a:bodyPr wrap="none">
            <a:spAutoFit/>
          </a:bodyPr>
          <a:lstStyle/>
          <a:p>
            <a:r>
              <a:rPr lang="en-US" sz="4400" b="1">
                <a:latin typeface="Times New Roman" pitchFamily="18" charset="0"/>
              </a:rPr>
              <a:t>Nước ở trong 3 ly ban đầu như nhau. </a:t>
            </a:r>
            <a:endParaRPr lang="en-US" sz="4400"/>
          </a:p>
        </p:txBody>
      </p:sp>
      <p:sp>
        <p:nvSpPr>
          <p:cNvPr id="4" name="Rectangle 3"/>
          <p:cNvSpPr>
            <a:spLocks noChangeArrowheads="1"/>
          </p:cNvSpPr>
          <p:nvPr/>
        </p:nvSpPr>
        <p:spPr bwMode="auto">
          <a:xfrm>
            <a:off x="190500" y="922338"/>
            <a:ext cx="8572500" cy="1568450"/>
          </a:xfrm>
          <a:prstGeom prst="rect">
            <a:avLst/>
          </a:prstGeom>
          <a:noFill/>
          <a:ln w="9525">
            <a:noFill/>
            <a:miter lim="800000"/>
            <a:headEnd/>
            <a:tailEnd/>
          </a:ln>
        </p:spPr>
        <p:txBody>
          <a:bodyPr>
            <a:spAutoFit/>
          </a:bodyPr>
          <a:lstStyle/>
          <a:p>
            <a:r>
              <a:rPr lang="en-US" sz="4800" b="1">
                <a:solidFill>
                  <a:srgbClr val="FF0000"/>
                </a:solidFill>
                <a:latin typeface="Times New Roman" pitchFamily="18" charset="0"/>
              </a:rPr>
              <a:t>Sau đó đổ thêm ít nước sôi vào ly b và cho đá vào ly c. </a:t>
            </a:r>
            <a:endParaRPr lang="en-US" sz="4800">
              <a:solidFill>
                <a:srgbClr val="FF0000"/>
              </a:solidFill>
            </a:endParaRPr>
          </a:p>
        </p:txBody>
      </p:sp>
      <p:sp>
        <p:nvSpPr>
          <p:cNvPr id="5" name="Rectangle 4"/>
          <p:cNvSpPr>
            <a:spLocks noChangeArrowheads="1"/>
          </p:cNvSpPr>
          <p:nvPr/>
        </p:nvSpPr>
        <p:spPr bwMode="auto">
          <a:xfrm>
            <a:off x="174625" y="2667000"/>
            <a:ext cx="8664575" cy="1570038"/>
          </a:xfrm>
          <a:prstGeom prst="rect">
            <a:avLst/>
          </a:prstGeom>
          <a:noFill/>
          <a:ln w="9525">
            <a:noFill/>
            <a:miter lim="800000"/>
            <a:headEnd/>
            <a:tailEnd/>
          </a:ln>
        </p:spPr>
        <p:txBody>
          <a:bodyPr>
            <a:spAutoFit/>
          </a:bodyPr>
          <a:lstStyle/>
          <a:p>
            <a:r>
              <a:rPr lang="en-US" sz="4800" b="1">
                <a:latin typeface="Times New Roman" pitchFamily="18" charset="0"/>
              </a:rPr>
              <a:t>Nhúng 2 ngón tay vào ly b (hay c) sau đó chuyển nhanh vào ly a. </a:t>
            </a:r>
            <a:endParaRPr lang="en-US" sz="4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304800" y="412750"/>
            <a:ext cx="8458200" cy="708025"/>
          </a:xfrm>
          <a:prstGeom prst="rect">
            <a:avLst/>
          </a:prstGeom>
          <a:noFill/>
          <a:ln w="9525">
            <a:noFill/>
            <a:miter lim="800000"/>
            <a:headEnd/>
            <a:tailEnd/>
          </a:ln>
        </p:spPr>
        <p:txBody>
          <a:bodyPr>
            <a:spAutoFit/>
          </a:bodyPr>
          <a:lstStyle/>
          <a:p>
            <a:r>
              <a:rPr lang="en-US" sz="4000" b="1">
                <a:solidFill>
                  <a:srgbClr val="FF0000"/>
                </a:solidFill>
                <a:latin typeface="Times New Roman" pitchFamily="18" charset="0"/>
                <a:cs typeface="Times New Roman" pitchFamily="18" charset="0"/>
              </a:rPr>
              <a:t>Q</a:t>
            </a:r>
            <a:r>
              <a:rPr lang="vi-VN" sz="4000" b="1">
                <a:solidFill>
                  <a:srgbClr val="FF0000"/>
                </a:solidFill>
                <a:latin typeface="Times New Roman" pitchFamily="18" charset="0"/>
                <a:cs typeface="Times New Roman" pitchFamily="18" charset="0"/>
              </a:rPr>
              <a:t>uan sát hình 1 và trả lời câu hỏi</a:t>
            </a:r>
            <a:r>
              <a:rPr lang="en-US" sz="4000" b="1">
                <a:solidFill>
                  <a:srgbClr val="FF0000"/>
                </a:solidFill>
                <a:latin typeface="Times New Roman" pitchFamily="18" charset="0"/>
                <a:cs typeface="Times New Roman" pitchFamily="18" charset="0"/>
              </a:rPr>
              <a:t>:</a:t>
            </a:r>
            <a:r>
              <a:rPr lang="vi-VN" sz="4000" b="1">
                <a:solidFill>
                  <a:srgbClr val="FF0000"/>
                </a:solidFill>
                <a:latin typeface="Times New Roman" pitchFamily="18" charset="0"/>
                <a:cs typeface="Times New Roman" pitchFamily="18" charset="0"/>
              </a:rPr>
              <a:t>. </a:t>
            </a:r>
            <a:endParaRPr lang="en-US" sz="4000" b="1">
              <a:solidFill>
                <a:srgbClr val="FF0000"/>
              </a:solidFill>
              <a:latin typeface="Times New Roman" pitchFamily="18" charset="0"/>
              <a:cs typeface="Times New Roman" pitchFamily="18" charset="0"/>
            </a:endParaRPr>
          </a:p>
        </p:txBody>
      </p:sp>
      <p:sp>
        <p:nvSpPr>
          <p:cNvPr id="22530" name="Rectangle 2"/>
          <p:cNvSpPr>
            <a:spLocks noChangeArrowheads="1"/>
          </p:cNvSpPr>
          <p:nvPr/>
        </p:nvSpPr>
        <p:spPr bwMode="auto">
          <a:xfrm>
            <a:off x="0" y="1447800"/>
            <a:ext cx="8732838" cy="2862263"/>
          </a:xfrm>
          <a:prstGeom prst="rect">
            <a:avLst/>
          </a:prstGeom>
          <a:noFill/>
          <a:ln w="9525">
            <a:noFill/>
            <a:miter lim="800000"/>
            <a:headEnd/>
            <a:tailEnd/>
          </a:ln>
        </p:spPr>
        <p:txBody>
          <a:bodyPr>
            <a:spAutoFit/>
          </a:bodyPr>
          <a:lstStyle/>
          <a:p>
            <a:pPr algn="ctr"/>
            <a:r>
              <a:rPr lang="en-US" sz="6000" b="1">
                <a:solidFill>
                  <a:srgbClr val="0000FF"/>
                </a:solidFill>
                <a:latin typeface="Times New Roman" pitchFamily="18" charset="0"/>
                <a:cs typeface="Times New Roman" pitchFamily="18" charset="0"/>
              </a:rPr>
              <a:t>Trong 3 cốc nước, cốc a nóng hơn cốc nào và lạnh hơn cốc nào?</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cb760f6eaca899d1db713a33f6f9dd1665f78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1389</TotalTime>
  <Words>1149</Words>
  <Application>Microsoft Office PowerPoint</Application>
  <PresentationFormat>On-screen Show (4:3)</PresentationFormat>
  <Paragraphs>119</Paragraphs>
  <Slides>42</Slides>
  <Notes>0</Notes>
  <HiddenSlides>0</HiddenSlides>
  <MMClips>1</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 PC</dc:creator>
  <cp:lastModifiedBy>BACH BU</cp:lastModifiedBy>
  <cp:revision>140</cp:revision>
  <dcterms:created xsi:type="dcterms:W3CDTF">2015-03-04T01:01:18Z</dcterms:created>
  <dcterms:modified xsi:type="dcterms:W3CDTF">2022-02-08T09:46:25Z</dcterms:modified>
</cp:coreProperties>
</file>