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4" strictFirstAndLastChars="0" saveSubsetFonts="1">
  <p:sldMasterIdLst>
    <p:sldMasterId id="2147483674" r:id="rId1"/>
  </p:sldMasterIdLst>
  <p:notesMasterIdLst>
    <p:notesMasterId r:id="rId18"/>
  </p:notesMasterIdLst>
  <p:sldIdLst>
    <p:sldId id="455" r:id="rId2"/>
    <p:sldId id="427" r:id="rId3"/>
    <p:sldId id="446" r:id="rId4"/>
    <p:sldId id="430" r:id="rId5"/>
    <p:sldId id="431" r:id="rId6"/>
    <p:sldId id="447" r:id="rId7"/>
    <p:sldId id="434" r:id="rId8"/>
    <p:sldId id="436" r:id="rId9"/>
    <p:sldId id="437" r:id="rId10"/>
    <p:sldId id="453" r:id="rId11"/>
    <p:sldId id="448" r:id="rId12"/>
    <p:sldId id="449" r:id="rId13"/>
    <p:sldId id="450" r:id="rId14"/>
    <p:sldId id="451" r:id="rId15"/>
    <p:sldId id="452" r:id="rId16"/>
    <p:sldId id="387" r:id="rId17"/>
  </p:sldIdLst>
  <p:sldSz cx="12241213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CC3300"/>
    <a:srgbClr val="3399FF"/>
    <a:srgbClr val="FFFFFF"/>
    <a:srgbClr val="66FF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77" d="100"/>
          <a:sy n="77" d="100"/>
        </p:scale>
        <p:origin x="-1062" y="1704"/>
      </p:cViewPr>
      <p:guideLst>
        <p:guide orient="horz" pos="2160"/>
        <p:guide pos="3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69888" y="685800"/>
            <a:ext cx="611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BFDA075-579C-456D-A81D-F688FD6DE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661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BA86D7DD-2C12-4608-ACE9-465771732B3F}" type="slidenum">
              <a:rPr lang="en-US" altLang="en-US"/>
              <a:pPr algn="r"/>
              <a:t>26</a:t>
            </a:fld>
            <a:endParaRPr lang="en-US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DC717FB8-E147-4009-BA4C-0BECEE63327A}" type="slidenum">
              <a:rPr lang="en-US" altLang="en-US"/>
              <a:pPr algn="r"/>
              <a:t>27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EBAC53D3-3A71-4978-AC0A-5EFAE0D20CB2}" type="slidenum">
              <a:rPr lang="en-US" altLang="en-US"/>
              <a:pPr algn="r"/>
              <a:t>28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93" y="2130431"/>
            <a:ext cx="1040503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184" y="3886200"/>
            <a:ext cx="856885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2F5A4-A068-4F46-8CF4-1346F37E1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6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E12A7-57A2-4FC7-8BFE-D0416725A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91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4882" y="274641"/>
            <a:ext cx="275427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062" y="274641"/>
            <a:ext cx="80587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07555-A14B-4E76-B97D-73F0E8C12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4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3" y="274638"/>
            <a:ext cx="110170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64" y="1600206"/>
            <a:ext cx="540653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2619" y="1600200"/>
            <a:ext cx="5406534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2619" y="3938591"/>
            <a:ext cx="5406534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5BCFE-E44D-4F65-A815-FB34534E5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47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2063" y="274641"/>
            <a:ext cx="11017093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115F8-90A6-4A62-804F-447CD2666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66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3" y="274638"/>
            <a:ext cx="110170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2063" y="1600206"/>
            <a:ext cx="11017093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3851B-45DD-497C-9C9E-AD38C6AF5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94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3" y="274638"/>
            <a:ext cx="110170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64" y="1600206"/>
            <a:ext cx="540653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619" y="1600206"/>
            <a:ext cx="540653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00385-5AB8-46B0-BA08-22EBC4E68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00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A137C-475E-4A5E-8840-CAE4BB5C5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80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71" y="4406907"/>
            <a:ext cx="1040503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971" y="2906720"/>
            <a:ext cx="1040503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9136D-39FB-46FC-AFE4-86289A5870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6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64" y="1600206"/>
            <a:ext cx="540653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619" y="1600206"/>
            <a:ext cx="540653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87CF5-25C3-47EB-B6E2-74BBBBE83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4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60" y="1535113"/>
            <a:ext cx="54086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371" y="1535113"/>
            <a:ext cx="54107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371" y="2174875"/>
            <a:ext cx="54107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2374F-9E0F-42EC-8BA2-57B086AA2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36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6FA03-CAF6-4238-8B65-25745F8C8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AD253-E47F-4821-AA80-5BBE98A8C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4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3" y="273051"/>
            <a:ext cx="40272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976" y="273054"/>
            <a:ext cx="68431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063" y="1435103"/>
            <a:ext cx="40272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FFF5F-D366-48D5-80C6-B28FC2890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6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365" y="4800600"/>
            <a:ext cx="73447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9365" y="612775"/>
            <a:ext cx="73447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9365" y="5367339"/>
            <a:ext cx="73447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589F1-2FFF-4805-AE45-E28B891F3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55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2775" y="274638"/>
            <a:ext cx="11015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110156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2775" y="6245225"/>
            <a:ext cx="28559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83063" y="6245225"/>
            <a:ext cx="3875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525" y="6245225"/>
            <a:ext cx="28559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EDE1411-8C76-4233-A5B7-5C07A6BFAB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gif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free-picture-gallery.crisphotos.com/picture/picture-pink-rose.jpg&amp;imgrefurl=http://www.news.yeah1.com/detail.php%3FnewsID%3D2857&amp;h=533&amp;w=400&amp;sz=105&amp;hl=vi&amp;start=7&amp;tbnid=pI63fh2z-b72_M:&amp;tbnh=132&amp;tbnw=99&amp;prev=/images%3Fq%3Dhoa%2Bhong%26gbv%3D2%26svnum%3D10%26hl%3Dvi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2.gif"/><Relationship Id="rId4" Type="http://schemas.openxmlformats.org/officeDocument/2006/relationships/image" Target="../media/image18.jpeg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1213" cy="6884988"/>
          </a:xfrm>
        </p:spPr>
      </p:pic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EB5AA3-D252-44D3-B6E8-7139CC94D63C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307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2412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25460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0806" y="1020117"/>
            <a:ext cx="6553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4006" y="2571978"/>
            <a:ext cx="57912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7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 SÁNG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 txBox="1">
            <a:spLocks noGrp="1"/>
          </p:cNvSpPr>
          <p:nvPr/>
        </p:nvSpPr>
        <p:spPr bwMode="auto">
          <a:xfrm>
            <a:off x="8772525" y="6245225"/>
            <a:ext cx="2855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7AABD49-2F73-488E-9DAE-5D213AA12D9B}" type="slidenum">
              <a:rPr lang="en-US" altLang="en-US" sz="1400"/>
              <a:pPr algn="r" eaLnBrk="1" hangingPunct="1"/>
              <a:t>23</a:t>
            </a:fld>
            <a:endParaRPr lang="en-US" altLang="en-US" sz="1400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3657600"/>
            <a:ext cx="11017250" cy="1066800"/>
          </a:xfrm>
          <a:solidFill>
            <a:srgbClr val="CCFF66"/>
          </a:solidFill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0000FF"/>
                </a:solidFill>
                <a:latin typeface="Times New Roman" pitchFamily="18" charset="0"/>
              </a:rPr>
              <a:t>KẾT LUẬN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</a:rPr>
              <a:t>Ta nhìn thấy vật khi có ánh sáng từ vật đó truyền vào mắt ta.</a:t>
            </a:r>
          </a:p>
        </p:txBody>
      </p:sp>
      <p:pic>
        <p:nvPicPr>
          <p:cNvPr id="371716" name="Picture 4" descr="Untitled-7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2286000"/>
            <a:ext cx="1428750" cy="966788"/>
          </a:xfrm>
          <a:noFill/>
        </p:spPr>
      </p:pic>
      <p:sp>
        <p:nvSpPr>
          <p:cNvPr id="12293" name="Rectangle 2"/>
          <p:cNvSpPr txBox="1">
            <a:spLocks noChangeArrowheads="1"/>
          </p:cNvSpPr>
          <p:nvPr/>
        </p:nvSpPr>
        <p:spPr bwMode="auto">
          <a:xfrm>
            <a:off x="635000" y="0"/>
            <a:ext cx="10406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Thứ ba ngày 26 tháng 02 năm 2019</a:t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Khoa học</a:t>
            </a:r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Ánh sáng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kids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3913188"/>
            <a:ext cx="51482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25" y="4759325"/>
            <a:ext cx="297973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ani-17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75" y="1484313"/>
            <a:ext cx="27098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984250" y="377825"/>
            <a:ext cx="10313988" cy="26368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>
                    <a:alpha val="63136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</a:t>
            </a:r>
            <a:endParaRPr lang="en-US" sz="28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>
                  <a:alpha val="63136"/>
                </a:srgb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8" name="Picture 8" descr="!danc_c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049713"/>
            <a:ext cx="23860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z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342106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ani-17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75" y="-242888"/>
            <a:ext cx="2709863" cy="13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76"/>
          <p:cNvGrpSpPr>
            <a:grpSpLocks/>
          </p:cNvGrpSpPr>
          <p:nvPr/>
        </p:nvGrpSpPr>
        <p:grpSpPr bwMode="auto">
          <a:xfrm>
            <a:off x="1033463" y="2976563"/>
            <a:ext cx="10506075" cy="1666875"/>
            <a:chOff x="528" y="1584"/>
            <a:chExt cx="4944" cy="1049"/>
          </a:xfrm>
        </p:grpSpPr>
        <p:pic>
          <p:nvPicPr>
            <p:cNvPr id="13322" name="Picture 477" descr="R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584"/>
              <a:ext cx="2976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478" descr="v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728"/>
              <a:ext cx="168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7988" y="1752600"/>
            <a:ext cx="114252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- Câu hỏi nhiều lựa chọn: Trả lời các phương án chọn (A, B,  C hoặc D).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625600" y="304800"/>
            <a:ext cx="979328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GHI BẢNG TRẢ LỜI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47825" y="4800600"/>
            <a:ext cx="8313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660066"/>
                </a:solidFill>
                <a:latin typeface="Times New Roman" pitchFamily="18" charset="0"/>
              </a:rPr>
              <a:t>C</a:t>
            </a:r>
            <a:r>
              <a:rPr lang="en-US" altLang="en-US" sz="4400" b="1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5400" b="1">
                <a:solidFill>
                  <a:srgbClr val="0000CC"/>
                </a:solidFill>
                <a:latin typeface="Times New Roman" pitchFamily="18" charset="0"/>
              </a:rPr>
              <a:t>Con </a:t>
            </a:r>
            <a:r>
              <a:rPr lang="en-US" altLang="en-US" sz="5400" b="1">
                <a:solidFill>
                  <a:srgbClr val="0000CC"/>
                </a:solidFill>
                <a:latin typeface="Times New Roman" pitchFamily="18" charset="0"/>
              </a:rPr>
              <a:t>đom </a:t>
            </a:r>
            <a:r>
              <a:rPr lang="en-US" altLang="en-US" sz="5400" b="1" smtClean="0">
                <a:solidFill>
                  <a:srgbClr val="0000CC"/>
                </a:solidFill>
                <a:latin typeface="Times New Roman" pitchFamily="18" charset="0"/>
              </a:rPr>
              <a:t>đóm</a:t>
            </a:r>
            <a:endParaRPr lang="en-US" altLang="en-US" sz="60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631950" y="2895600"/>
            <a:ext cx="9793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660066"/>
                </a:solidFill>
                <a:latin typeface="Times New Roman" pitchFamily="18" charset="0"/>
              </a:rPr>
              <a:t>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vi-VN" altLang="en-US" sz="5400" b="1" dirty="0" smtClean="0">
                <a:solidFill>
                  <a:srgbClr val="0000CC"/>
                </a:solidFill>
                <a:latin typeface="Times New Roman" pitchFamily="18" charset="0"/>
              </a:rPr>
              <a:t>Mặt trời</a:t>
            </a:r>
            <a:endParaRPr lang="en-US" altLang="en-US" sz="277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625600" y="3886200"/>
            <a:ext cx="9486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660066"/>
                </a:solidFill>
                <a:latin typeface="Times New Roman" pitchFamily="18" charset="0"/>
              </a:rPr>
              <a:t>B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en-US" altLang="en-US" sz="5400" b="1" dirty="0">
                <a:solidFill>
                  <a:srgbClr val="0000CC"/>
                </a:solidFill>
                <a:latin typeface="Times New Roman" pitchFamily="18" charset="0"/>
              </a:rPr>
              <a:t>Mặt </a:t>
            </a:r>
            <a:r>
              <a:rPr lang="en-US" altLang="en-US" sz="5400" b="1" dirty="0" smtClean="0">
                <a:solidFill>
                  <a:srgbClr val="0000CC"/>
                </a:solidFill>
                <a:latin typeface="Times New Roman" pitchFamily="18" charset="0"/>
              </a:rPr>
              <a:t>trăng</a:t>
            </a:r>
            <a:endParaRPr lang="en-US" altLang="en-US" sz="9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9180513" y="228600"/>
            <a:ext cx="153035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509588" y="457200"/>
            <a:ext cx="2551112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FF66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509588" y="457200"/>
            <a:ext cx="2551112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FFFF66"/>
                </a:solidFill>
                <a:latin typeface="Times New Roman" pitchFamily="18" charset="0"/>
              </a:rPr>
              <a:t>HẾT GIỜ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482600" y="457200"/>
            <a:ext cx="2549525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FFFF66"/>
                </a:solidFill>
                <a:latin typeface="Times New Roman" pitchFamily="18" charset="0"/>
              </a:rPr>
              <a:t>ĐÁP ÁN</a:t>
            </a: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711200" y="1219200"/>
            <a:ext cx="4794250" cy="5889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  <a:cs typeface="Arial" charset="0"/>
              </a:rPr>
              <a:t>Câu 1: 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558800" y="2057400"/>
            <a:ext cx="11682413" cy="7620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Trong các vật sau vật nào không tự phát sáng?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4" grpId="0" animBg="1"/>
      <p:bldP spid="264204" grpId="1" animBg="1"/>
      <p:bldP spid="264205" grpId="0" animBg="1"/>
      <p:bldP spid="264205" grpId="1" animBg="1"/>
      <p:bldP spid="264206" grpId="0" animBg="1"/>
      <p:bldP spid="264206" grpId="1" animBg="1"/>
      <p:bldP spid="264207" grpId="0" animBg="1"/>
      <p:bldP spid="264207" grpId="1" animBg="1"/>
      <p:bldP spid="264208" grpId="0" animBg="1"/>
      <p:bldP spid="264208" grpId="1" animBg="1"/>
      <p:bldP spid="264209" grpId="0" animBg="1"/>
      <p:bldP spid="264210" grpId="0" animBg="1"/>
      <p:bldP spid="2642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254000" y="1524000"/>
            <a:ext cx="9296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Khi nào mắt ta nhìn thấy các vật?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766763" y="3048000"/>
            <a:ext cx="1152525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ánh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sáng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chiếu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2325" y="2209800"/>
            <a:ext cx="9793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Vật đó tự phát sáng.</a:t>
            </a:r>
            <a:endParaRPr lang="en-US" altLang="en-US" sz="193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785813" y="4038600"/>
            <a:ext cx="11017250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Khi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ánh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sáng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đó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truyền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đến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mắt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9180513" y="228600"/>
            <a:ext cx="153035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509588" y="457200"/>
            <a:ext cx="2551112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FF66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509588" y="457200"/>
            <a:ext cx="2551112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FFFF66"/>
                </a:solidFill>
                <a:latin typeface="Times New Roman" pitchFamily="18" charset="0"/>
              </a:rPr>
              <a:t>HẾT GIỜ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509588" y="457200"/>
            <a:ext cx="2551112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FFFF66"/>
                </a:solidFill>
                <a:latin typeface="Times New Roman" pitchFamily="18" charset="0"/>
              </a:rPr>
              <a:t>ĐÁP ÁN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-433388" y="1066800"/>
            <a:ext cx="4794251" cy="5889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  <a:cs typeface="Arial" charset="0"/>
              </a:rPr>
              <a:t>Câu 2: </a:t>
            </a:r>
          </a:p>
        </p:txBody>
      </p:sp>
      <p:sp>
        <p:nvSpPr>
          <p:cNvPr id="17429" name="Text Box 4"/>
          <p:cNvSpPr txBox="1">
            <a:spLocks noChangeArrowheads="1"/>
          </p:cNvSpPr>
          <p:nvPr/>
        </p:nvSpPr>
        <p:spPr bwMode="auto">
          <a:xfrm>
            <a:off x="885825" y="4876800"/>
            <a:ext cx="9793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Vật đó ở gần mắt.</a:t>
            </a:r>
            <a:endParaRPr lang="en-US" altLang="en-US" sz="193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4" grpId="0" animBg="1"/>
      <p:bldP spid="264204" grpId="1" animBg="1"/>
      <p:bldP spid="264205" grpId="0" animBg="1"/>
      <p:bldP spid="264205" grpId="1" animBg="1"/>
      <p:bldP spid="264206" grpId="0" animBg="1"/>
      <p:bldP spid="264206" grpId="1" animBg="1"/>
      <p:bldP spid="264207" grpId="0" animBg="1"/>
      <p:bldP spid="264207" grpId="1" animBg="1"/>
      <p:bldP spid="264208" grpId="0" animBg="1"/>
      <p:bldP spid="264208" grpId="1" animBg="1"/>
      <p:bldP spid="264209" grpId="0" animBg="1"/>
      <p:bldP spid="264210" grpId="0" animBg="1"/>
      <p:bldP spid="2642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2057400"/>
            <a:ext cx="11912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3300"/>
                </a:solidFill>
              </a:rPr>
              <a:t>Các vật không cho ánh sáng đi qua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49400" y="4800600"/>
            <a:ext cx="106918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660066"/>
                </a:solidFill>
                <a:latin typeface="Times New Roman" pitchFamily="18" charset="0"/>
              </a:rPr>
              <a:t>C</a:t>
            </a:r>
            <a:r>
              <a:rPr lang="en-US" altLang="en-US" sz="6000" b="1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altLang="en-US" sz="6000" b="1">
                <a:solidFill>
                  <a:srgbClr val="0000FF"/>
                </a:solidFill>
                <a:latin typeface="Times New Roman" pitchFamily="18" charset="0"/>
              </a:rPr>
              <a:t>Tấm kính thủy tinh trong</a:t>
            </a:r>
            <a:r>
              <a:rPr lang="en-US" altLang="en-US" sz="6000" b="1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93850" y="2895600"/>
            <a:ext cx="9793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660066"/>
                </a:solidFill>
                <a:latin typeface="Times New Roman" pitchFamily="18" charset="0"/>
              </a:rPr>
              <a:t>A</a:t>
            </a:r>
            <a:r>
              <a:rPr lang="en-US" altLang="en-US" sz="6000" b="1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en-US" altLang="en-US" sz="60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6000" b="1">
                <a:solidFill>
                  <a:srgbClr val="0000FF"/>
                </a:solidFill>
                <a:latin typeface="Times New Roman" pitchFamily="18" charset="0"/>
              </a:rPr>
              <a:t>Tấm kính mờ.</a:t>
            </a:r>
            <a:endParaRPr lang="en-US" altLang="en-US" sz="60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587500" y="3886200"/>
            <a:ext cx="9486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660066"/>
                </a:solidFill>
                <a:latin typeface="Times New Roman" pitchFamily="18" charset="0"/>
              </a:rPr>
              <a:t>B</a:t>
            </a:r>
            <a:r>
              <a:rPr lang="en-US" altLang="en-US" sz="6000" b="1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altLang="en-US" sz="6000" b="1">
                <a:solidFill>
                  <a:srgbClr val="0000FF"/>
                </a:solidFill>
                <a:latin typeface="Times New Roman" pitchFamily="18" charset="0"/>
              </a:rPr>
              <a:t>Tấm bìa.</a:t>
            </a:r>
            <a:endParaRPr lang="en-US" altLang="en-US" sz="60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9283700" y="228600"/>
            <a:ext cx="1528763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9180513" y="228600"/>
            <a:ext cx="153035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9180513" y="228600"/>
            <a:ext cx="153035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509588" y="457200"/>
            <a:ext cx="2551112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FF66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509588" y="457200"/>
            <a:ext cx="2551112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FFFF66"/>
                </a:solidFill>
                <a:latin typeface="Times New Roman" pitchFamily="18" charset="0"/>
              </a:rPr>
              <a:t>HẾT GIỜ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509588" y="457200"/>
            <a:ext cx="2551112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FFFF66"/>
                </a:solidFill>
                <a:latin typeface="Times New Roman" pitchFamily="18" charset="0"/>
              </a:rPr>
              <a:t>ĐÁP ÁN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168400" y="1295400"/>
            <a:ext cx="4794250" cy="5889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  <a:cs typeface="Arial" charset="0"/>
              </a:rPr>
              <a:t>Câu 3: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4" grpId="0" animBg="1"/>
      <p:bldP spid="264204" grpId="1" animBg="1"/>
      <p:bldP spid="264205" grpId="0" animBg="1"/>
      <p:bldP spid="264205" grpId="1" animBg="1"/>
      <p:bldP spid="264206" grpId="0" animBg="1"/>
      <p:bldP spid="264206" grpId="1" animBg="1"/>
      <p:bldP spid="264207" grpId="0" animBg="1"/>
      <p:bldP spid="264207" grpId="1" animBg="1"/>
      <p:bldP spid="264208" grpId="0" animBg="1"/>
      <p:bldP spid="264208" grpId="1" animBg="1"/>
      <p:bldP spid="264209" grpId="0" animBg="1"/>
      <p:bldP spid="264210" grpId="0" animBg="1"/>
      <p:bldP spid="2642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3E4372-D489-45D3-885A-E7DCED6118D8}" type="slidenum">
              <a:rPr lang="en-US" altLang="en-US" sz="1400"/>
              <a:pPr/>
              <a:t>29</a:t>
            </a:fld>
            <a:endParaRPr lang="en-US" altLang="en-US" sz="140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0" y="0"/>
            <a:ext cx="12241213" cy="6948488"/>
            <a:chOff x="0" y="-19"/>
            <a:chExt cx="5760" cy="4377"/>
          </a:xfrm>
        </p:grpSpPr>
        <p:pic>
          <p:nvPicPr>
            <p:cNvPr id="2151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12775" y="2286000"/>
            <a:ext cx="110156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altLang="en-US" sz="2800"/>
          </a:p>
        </p:txBody>
      </p:sp>
      <p:pic>
        <p:nvPicPr>
          <p:cNvPr id="21509" name="Picture 13" descr="2465853869_679b7a942e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600200"/>
            <a:ext cx="4895850" cy="4800600"/>
          </a:xfrm>
          <a:noFill/>
        </p:spPr>
      </p:pic>
      <p:pic>
        <p:nvPicPr>
          <p:cNvPr id="21510" name="Picture 14" descr="rose_aki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3581400"/>
            <a:ext cx="36718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7" descr="picture-pink-ro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3581400"/>
            <a:ext cx="2039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6" descr="4885d348_flower%20165_resize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762000"/>
            <a:ext cx="57118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2" name="Picture 10" descr="Dove-02-june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0461" flipV="1">
            <a:off x="11118850" y="2743200"/>
            <a:ext cx="1755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3" name="Picture 11" descr="Dove-02-june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6429" flipV="1">
            <a:off x="10812463" y="304800"/>
            <a:ext cx="22320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auto">
          <a:xfrm rot="-1198987">
            <a:off x="1169988" y="3040063"/>
            <a:ext cx="10569575" cy="64135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Tiết học kết thúc, chúc các em chăm ngoan, học giỏi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10047 L -0.61336 0.2923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602 L -0.70781 0.2879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9" y="1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143A51-F5A3-44F5-ACA0-BB135705233B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7645400" y="1600200"/>
          <a:ext cx="26035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hart" r:id="rId3" imgW="4038600" imgH="4114800" progId="MSGraph.Chart.8">
                  <p:embed followColorScheme="full"/>
                </p:oleObj>
              </mc:Choice>
              <mc:Fallback>
                <p:oleObj name="Chart" r:id="rId3" imgW="4038600" imgH="4114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1600200"/>
                        <a:ext cx="26035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141538" y="5562600"/>
            <a:ext cx="26527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32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956550" y="5715000"/>
            <a:ext cx="26527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32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836738" y="6172200"/>
            <a:ext cx="24479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32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2141538" y="5638800"/>
            <a:ext cx="24495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32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7956550" y="5638800"/>
            <a:ext cx="26527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32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458788" y="6324600"/>
            <a:ext cx="815975" cy="533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1.</a:t>
            </a:r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6529388" y="6324600"/>
            <a:ext cx="712787" cy="533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2.</a:t>
            </a:r>
          </a:p>
        </p:txBody>
      </p: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1700213" y="6324600"/>
            <a:ext cx="3468687" cy="5334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Ban ngày</a:t>
            </a:r>
          </a:p>
        </p:txBody>
      </p:sp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8161338" y="6324600"/>
            <a:ext cx="33655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Ban đêm</a:t>
            </a:r>
          </a:p>
        </p:txBody>
      </p:sp>
      <p:pic>
        <p:nvPicPr>
          <p:cNvPr id="358412" name="Picture 12" descr="ban ngà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8150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13" name="Picture 13" descr="ban dê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209800"/>
            <a:ext cx="60499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2"/>
          <p:cNvSpPr txBox="1">
            <a:spLocks noChangeArrowheads="1"/>
          </p:cNvSpPr>
          <p:nvPr/>
        </p:nvSpPr>
        <p:spPr bwMode="auto">
          <a:xfrm>
            <a:off x="635000" y="0"/>
            <a:ext cx="10406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Khoa học</a:t>
            </a:r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Ánh sáng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254000" y="1219200"/>
            <a:ext cx="8686800" cy="51911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sáng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357188" y="1619250"/>
            <a:ext cx="12065000" cy="51911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ban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ban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8" grpId="0" animBg="1"/>
      <p:bldP spid="358409" grpId="0" animBg="1"/>
      <p:bldP spid="358410" grpId="0" animBg="1"/>
      <p:bldP spid="358411" grpId="0" animBg="1"/>
      <p:bldP spid="1043" grpId="0"/>
      <p:bldP spid="10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6C44FB-1AA6-4D47-9A0A-F7DF37684FDE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84163" y="152400"/>
            <a:ext cx="1132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và cho biết các vật tự phát sáng và những vật được chiếu sáng?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836738" y="5486400"/>
            <a:ext cx="9180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6223000" y="4521200"/>
            <a:ext cx="5916613" cy="2400300"/>
          </a:xfrm>
          <a:prstGeom prst="rect">
            <a:avLst/>
          </a:prstGeom>
          <a:solidFill>
            <a:srgbClr val="F0ACF2"/>
          </a:solidFill>
          <a:ln w="76200" cmpd="tri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500" b="1">
                <a:solidFill>
                  <a:srgbClr val="0000FF"/>
                </a:solidFill>
                <a:latin typeface="Times New Roman" pitchFamily="18" charset="0"/>
              </a:rPr>
              <a:t>* H2: Ban đêm</a:t>
            </a:r>
          </a:p>
          <a:p>
            <a:pPr eaLnBrk="1" hangingPunct="1"/>
            <a:r>
              <a:rPr lang="en-US" altLang="en-US" sz="2500" b="1">
                <a:solidFill>
                  <a:srgbClr val="0000FF"/>
                </a:solidFill>
                <a:latin typeface="Times New Roman" pitchFamily="18" charset="0"/>
              </a:rPr>
              <a:t>- Vật tự phát sáng: ngọn đèn điện (khi có dòng điện chạy qua)</a:t>
            </a:r>
          </a:p>
          <a:p>
            <a:pPr eaLnBrk="1" hangingPunct="1"/>
            <a:r>
              <a:rPr lang="en-US" altLang="en-US" sz="2500" b="1">
                <a:solidFill>
                  <a:srgbClr val="0000FF"/>
                </a:solidFill>
                <a:latin typeface="Times New Roman" pitchFamily="18" charset="0"/>
              </a:rPr>
              <a:t>- Vật được chiếu sáng: Mặt trăng (do </a:t>
            </a:r>
            <a:r>
              <a:rPr lang="vi-VN" altLang="en-US" sz="2500" b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500" b="1">
                <a:solidFill>
                  <a:srgbClr val="0000FF"/>
                </a:solidFill>
                <a:latin typeface="Times New Roman" pitchFamily="18" charset="0"/>
              </a:rPr>
              <a:t> mặt trời chiếu sáng), gương, bàn ghế, tủ.....</a:t>
            </a: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46038" y="4521200"/>
            <a:ext cx="5868987" cy="2336800"/>
          </a:xfrm>
          <a:prstGeom prst="rect">
            <a:avLst/>
          </a:prstGeom>
          <a:solidFill>
            <a:srgbClr val="99FF99"/>
          </a:solidFill>
          <a:ln w="76200" cmpd="tri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H1: Ban ngày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Vật tự phát sáng: Mặt trời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Vật được chiếu sáng: bàn ghế, gương,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quần áo, sách vở......</a:t>
            </a:r>
          </a:p>
        </p:txBody>
      </p:sp>
      <p:pic>
        <p:nvPicPr>
          <p:cNvPr id="10" name="Picture 12" descr="ban ngà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762000"/>
            <a:ext cx="56372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an dê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606425"/>
            <a:ext cx="60515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5" grpId="0" animBg="1"/>
      <p:bldP spid="3604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75C210-340C-445C-90E9-8C4B68D7DEAB}" type="slidenum">
              <a:rPr lang="en-US" altLang="en-US" sz="1400"/>
              <a:pPr/>
              <a:t>17</a:t>
            </a:fld>
            <a:endParaRPr lang="en-US" altLang="en-US" sz="1400"/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28613" y="2286000"/>
            <a:ext cx="11604625" cy="4313238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FF3300"/>
                </a:solidFill>
              </a:rPr>
              <a:t>Kết luận</a:t>
            </a:r>
            <a:r>
              <a:rPr lang="en-US" altLang="en-US" b="1">
                <a:solidFill>
                  <a:srgbClr val="FF33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- Ban ngày vật tự phát sáng duy nhất là Mặt trời còn tất cả mọi vật khác được Mặt trời chiếu sáng.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- Ban đêm vật tự phát sáng là đèn điện khi có dòng điện chạy qua, đom đóm….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- Mọi vật mà chúng ta nhìn thấy ban đêm là do đèn chiếu sáng hoặc do ánh sáng phản chiếu từ Mặt trăng chiếu sáng.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635000" y="0"/>
            <a:ext cx="10406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Khoa học</a:t>
            </a:r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Ánh sáng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E72BAA-B8E7-48C7-8656-2A0EC92C980A}" type="slidenum">
              <a:rPr lang="en-US" altLang="en-US" sz="1400"/>
              <a:pPr/>
              <a:t>18</a:t>
            </a:fld>
            <a:endParaRPr lang="en-US" altLang="en-US" sz="140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266825" y="1219200"/>
            <a:ext cx="9078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Hđ 2. Đường truyền của ánh sáng</a:t>
            </a: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1244600" y="1771650"/>
            <a:ext cx="10304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Khi chiếu đèn pin thì ánh sáng đèn pin đi theo đường nào?</a:t>
            </a:r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1219200" y="2286000"/>
            <a:ext cx="939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Thí nghiệm 1: (Học sinh quan sát, dự </a:t>
            </a:r>
            <a:r>
              <a:rPr lang="vi-VN" altLang="en-US" sz="2800" b="1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oán kết quả - 2 phút)</a:t>
            </a:r>
          </a:p>
        </p:txBody>
      </p:sp>
      <p:pic>
        <p:nvPicPr>
          <p:cNvPr id="363530" name="Picture 10" descr="DSCF3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971800"/>
            <a:ext cx="6427787" cy="3570288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2"/>
          <p:cNvSpPr txBox="1">
            <a:spLocks noChangeArrowheads="1"/>
          </p:cNvSpPr>
          <p:nvPr/>
        </p:nvSpPr>
        <p:spPr bwMode="auto">
          <a:xfrm>
            <a:off x="635000" y="0"/>
            <a:ext cx="10406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Khoa học</a:t>
            </a:r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Ánh sáng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/>
      <p:bldP spid="3635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F3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836613"/>
            <a:ext cx="9793288" cy="4954587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8" name="AutoShape 4"/>
          <p:cNvSpPr>
            <a:spLocks noChangeArrowheads="1"/>
          </p:cNvSpPr>
          <p:nvPr/>
        </p:nvSpPr>
        <p:spPr bwMode="auto">
          <a:xfrm rot="-5526387">
            <a:off x="1010444" y="786606"/>
            <a:ext cx="2286000" cy="5903913"/>
          </a:xfrm>
          <a:custGeom>
            <a:avLst/>
            <a:gdLst>
              <a:gd name="T0" fmla="*/ 1918123 w 21600"/>
              <a:gd name="T1" fmla="*/ 2952981 h 21600"/>
              <a:gd name="T2" fmla="*/ 1143000 w 21600"/>
              <a:gd name="T3" fmla="*/ 5905961 h 21600"/>
              <a:gd name="T4" fmla="*/ 367877 w 21600"/>
              <a:gd name="T5" fmla="*/ 2952981 h 21600"/>
              <a:gd name="T6" fmla="*/ 1143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76 w 21600"/>
              <a:gd name="T13" fmla="*/ 5276 h 21600"/>
              <a:gd name="T14" fmla="*/ 16324 w 21600"/>
              <a:gd name="T15" fmla="*/ 1632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951" y="21600"/>
                </a:lnTo>
                <a:lnTo>
                  <a:pt x="1464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FF99">
                  <a:alpha val="67998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 rot="-5526387">
            <a:off x="386557" y="1004093"/>
            <a:ext cx="3886200" cy="5402263"/>
          </a:xfrm>
          <a:custGeom>
            <a:avLst/>
            <a:gdLst>
              <a:gd name="T0" fmla="*/ 3120115 w 21600"/>
              <a:gd name="T1" fmla="*/ 2701143 h 21600"/>
              <a:gd name="T2" fmla="*/ 1943100 w 21600"/>
              <a:gd name="T3" fmla="*/ 5402285 h 21600"/>
              <a:gd name="T4" fmla="*/ 766085 w 21600"/>
              <a:gd name="T5" fmla="*/ 2701143 h 21600"/>
              <a:gd name="T6" fmla="*/ 19431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58 w 21600"/>
              <a:gd name="T13" fmla="*/ 6058 h 21600"/>
              <a:gd name="T14" fmla="*/ 15542 w 21600"/>
              <a:gd name="T15" fmla="*/ 155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515" y="21600"/>
                </a:lnTo>
                <a:lnTo>
                  <a:pt x="1308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FF99">
                  <a:alpha val="67998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3200" y="5943600"/>
            <a:ext cx="6938963" cy="655638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 Ánh sáng đi theo đường thẳng.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319213" y="228600"/>
            <a:ext cx="8840787" cy="533400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- Khi chiếu đèn pin thì ánh sáng đèn pin đi theo đường nào?</a:t>
            </a:r>
            <a:endParaRPr lang="en-US" altLang="en-US" sz="2400" b="1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05DE87-9183-458D-9D1E-8DF76DFCD132}" type="slidenum">
              <a:rPr lang="en-US" altLang="en-US" sz="1400"/>
              <a:pPr/>
              <a:t>20</a:t>
            </a:fld>
            <a:endParaRPr lang="en-US" altLang="en-US" sz="1400"/>
          </a:p>
        </p:txBody>
      </p:sp>
      <p:pic>
        <p:nvPicPr>
          <p:cNvPr id="367618" name="Picture 2" descr="Untitled-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2667000"/>
            <a:ext cx="11118850" cy="4191000"/>
          </a:xfrm>
          <a:noFill/>
        </p:spPr>
      </p:pic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30200" y="2057400"/>
            <a:ext cx="464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Thí nghiệm 3/ 91 (sgk)</a:t>
            </a:r>
          </a:p>
        </p:txBody>
      </p:sp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635000" y="0"/>
            <a:ext cx="10406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Khoa học</a:t>
            </a:r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Ánh sáng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11200" y="1371600"/>
            <a:ext cx="6704013" cy="584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3 .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7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9E2E51-4319-4030-906E-25AAF3F07FAC}" type="slidenum">
              <a:rPr lang="en-US" altLang="en-US" sz="1400"/>
              <a:pPr/>
              <a:t>21</a:t>
            </a:fld>
            <a:endParaRPr lang="en-US" altLang="en-US" sz="1400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9588" y="1981200"/>
            <a:ext cx="1101725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6600FF"/>
                </a:solidFill>
                <a:latin typeface="Times New Roman" pitchFamily="18" charset="0"/>
              </a:rPr>
              <a:t>Khi đèn trong hộp chưa sáng, bạn có nhìn thấy vật không?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FF3300"/>
                </a:solidFill>
                <a:latin typeface="Times New Roman" pitchFamily="18" charset="0"/>
              </a:rPr>
              <a:t>Khi đèn trong hộp chưa sáng, mắt ta không nhìn thấy vật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6600FF"/>
                </a:solidFill>
                <a:latin typeface="Times New Roman" pitchFamily="18" charset="0"/>
              </a:rPr>
              <a:t>Khi đèn sáng, bạn có nhìn thấy vật không?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FF3300"/>
                </a:solidFill>
                <a:latin typeface="Times New Roman" pitchFamily="18" charset="0"/>
              </a:rPr>
              <a:t>Khi đèn sáng, mắt ta nhìn thấy vật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6600FF"/>
                </a:solidFill>
                <a:latin typeface="Times New Roman" pitchFamily="18" charset="0"/>
              </a:rPr>
              <a:t>Chắn mắt bạn bằng một cuốn vở, bạn có nhìn thấy vật nữa không?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FF3300"/>
                </a:solidFill>
                <a:latin typeface="Times New Roman" pitchFamily="18" charset="0"/>
              </a:rPr>
              <a:t>Chắn mắt bằng một cuốn vở, ta không nhìn thấy vật nữa</a:t>
            </a:r>
            <a:r>
              <a:rPr lang="en-US" altLang="en-US" b="1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635000" y="0"/>
            <a:ext cx="10406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Khoa học</a:t>
            </a:r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Ánh sáng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9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9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73E2F9-DD36-4C31-A765-CE368D87A702}" type="slidenum">
              <a:rPr lang="en-US" altLang="en-US" sz="1400"/>
              <a:pPr/>
              <a:t>22</a:t>
            </a:fld>
            <a:endParaRPr lang="en-US" altLang="en-US" sz="14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999038" y="304800"/>
            <a:ext cx="180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0000FF"/>
                </a:solidFill>
              </a:rPr>
              <a:t>Khoa học</a:t>
            </a: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1733550" y="1828800"/>
            <a:ext cx="703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- Mắt ta nhìn thấy vật khi nào?</a:t>
            </a: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1733550" y="5613400"/>
            <a:ext cx="9691688" cy="1123950"/>
          </a:xfrm>
          <a:prstGeom prst="rect">
            <a:avLst/>
          </a:prstGeom>
          <a:noFill/>
          <a:ln w="57150" cmpd="thickThin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Ta nhìn thấy vật khi có ánh sáng từ vật đó truyền vào mắt ta.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930775" y="715963"/>
            <a:ext cx="203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66"/>
                </a:solidFill>
              </a:rPr>
              <a:t>Ánh sáng</a:t>
            </a:r>
          </a:p>
        </p:txBody>
      </p:sp>
      <p:pic>
        <p:nvPicPr>
          <p:cNvPr id="370696" name="Picture 8" descr="DSCF316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0400" y="2286000"/>
            <a:ext cx="8466138" cy="3276600"/>
          </a:xfr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3" grpId="0"/>
      <p:bldP spid="37069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</TotalTime>
  <Words>645</Words>
  <Application>Microsoft Office PowerPoint</Application>
  <PresentationFormat>Custom</PresentationFormat>
  <Paragraphs>125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VNI-Times</vt:lpstr>
      <vt:lpstr>Tahoma</vt:lpstr>
      <vt:lpstr>Symbol</vt:lpstr>
      <vt:lpstr>Default Design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: Ta nhìn thấy vật khi có ánh sáng từ vật đó truyền vào mắt ta.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Tieu hoc Vinh tuy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Hoc sinh</dc:creator>
  <cp:lastModifiedBy>PC</cp:lastModifiedBy>
  <cp:revision>178</cp:revision>
  <dcterms:created xsi:type="dcterms:W3CDTF">2004-02-07T04:16:18Z</dcterms:created>
  <dcterms:modified xsi:type="dcterms:W3CDTF">2022-02-21T10:14:11Z</dcterms:modified>
</cp:coreProperties>
</file>