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5" r:id="rId3"/>
    <p:sldId id="337" r:id="rId4"/>
    <p:sldId id="257" r:id="rId5"/>
    <p:sldId id="319" r:id="rId6"/>
    <p:sldId id="322" r:id="rId7"/>
    <p:sldId id="287" r:id="rId8"/>
    <p:sldId id="266" r:id="rId9"/>
    <p:sldId id="324" r:id="rId10"/>
    <p:sldId id="329" r:id="rId11"/>
    <p:sldId id="300" r:id="rId12"/>
    <p:sldId id="271" r:id="rId13"/>
    <p:sldId id="275" r:id="rId14"/>
    <p:sldId id="331" r:id="rId15"/>
    <p:sldId id="301" r:id="rId16"/>
    <p:sldId id="30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955EA-BABE-49E4-90C4-3D71D990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6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671B3-6126-4EE0-A057-47535971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9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18176-4062-4DAB-835F-61CA524D6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73CDC-481F-4E88-A5B1-BD060BD19355}" type="datetimeFigureOut">
              <a:rPr lang="en-US"/>
              <a:pPr/>
              <a:t>2/6/2022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35E0-23F7-4600-9334-5EDA1EF30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440439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D88FF-4D6D-4C6D-A50B-B02C24659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5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6D58D-5DD9-4D02-9739-DBDB6B2A1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74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439E0-0E11-457E-B2BC-65209894E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0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EB7F1-8ACA-4218-B3BC-134D58687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56205-1C56-4A30-B145-F0095EF8C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2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3A3FE-8B0D-40EE-982C-5F340E014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37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F946A-D3A7-4A44-BA47-E8175F119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7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893A-8576-4787-A13B-AEE90A1C0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46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9A4949-BD53-4633-BE14-7354FA3E7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0"/>
          <p:cNvSpPr>
            <a:spLocks noChangeArrowheads="1" noChangeShapeType="1" noTextEdit="1"/>
          </p:cNvSpPr>
          <p:nvPr/>
        </p:nvSpPr>
        <p:spPr bwMode="auto">
          <a:xfrm>
            <a:off x="-533400" y="1752600"/>
            <a:ext cx="9372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Bài 41: Âm thanh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Hoạt động 2:</a:t>
            </a:r>
            <a:r>
              <a:rPr lang="nl-NL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Thực hành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cách làm vật phát ra âm thanh.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 dụng các vật trong hình, làm cách nào để phát ra âm thanh ?</a:t>
            </a:r>
            <a:endParaRPr lang="en-US" alt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152400" y="2286000"/>
            <a:ext cx="8610600" cy="3829050"/>
            <a:chOff x="864" y="1104"/>
            <a:chExt cx="4263" cy="1968"/>
          </a:xfrm>
        </p:grpSpPr>
        <p:pic>
          <p:nvPicPr>
            <p:cNvPr id="12296" name="Picture 5" descr="IMG1011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2139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7" descr="IMG1012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1104"/>
              <a:ext cx="216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1600200" y="6400800"/>
            <a:ext cx="2844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Ống bơ</a:t>
            </a:r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4038600" y="6308725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Sỏi</a:t>
            </a: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6172200" y="6248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Thước kẻ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CC"/>
                </a:solidFill>
                <a:latin typeface="Times New Roman" pitchFamily="18" charset="0"/>
              </a:rPr>
              <a:t>* Hoạt động 2: Các cách làm vật phát ra âm thanh:</a:t>
            </a:r>
          </a:p>
        </p:txBody>
      </p:sp>
      <p:pic>
        <p:nvPicPr>
          <p:cNvPr id="19626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27" name="Text Box 171"/>
          <p:cNvSpPr txBox="1">
            <a:spLocks noChangeArrowheads="1"/>
          </p:cNvSpPr>
          <p:nvPr/>
        </p:nvSpPr>
        <p:spPr bwMode="auto">
          <a:xfrm>
            <a:off x="1600200" y="18288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Vật lại có thể phát ra âm thanh khi nào?</a:t>
            </a:r>
          </a:p>
        </p:txBody>
      </p: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685800" y="2590800"/>
            <a:ext cx="7848600" cy="3733800"/>
            <a:chOff x="432" y="1632"/>
            <a:chExt cx="4944" cy="2352"/>
          </a:xfrm>
        </p:grpSpPr>
        <p:sp>
          <p:nvSpPr>
            <p:cNvPr id="13318" name="AutoShape 172"/>
            <p:cNvSpPr>
              <a:spLocks noChangeArrowheads="1"/>
            </p:cNvSpPr>
            <p:nvPr/>
          </p:nvSpPr>
          <p:spPr bwMode="auto">
            <a:xfrm>
              <a:off x="432" y="1632"/>
              <a:ext cx="4944" cy="2352"/>
            </a:xfrm>
            <a:prstGeom prst="horizont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/>
            </a:p>
          </p:txBody>
        </p:sp>
        <p:sp>
          <p:nvSpPr>
            <p:cNvPr id="13319" name="Text Box 173"/>
            <p:cNvSpPr txBox="1">
              <a:spLocks noChangeArrowheads="1"/>
            </p:cNvSpPr>
            <p:nvPr/>
          </p:nvSpPr>
          <p:spPr bwMode="auto">
            <a:xfrm>
              <a:off x="864" y="2160"/>
              <a:ext cx="4224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Vật có thể phát ra âm thanh khi con người tác động vào chúng.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 Vật có thể phát ra âm thanh khi chúng có sự va chạm với nhau.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76200" y="-1587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nl-NL" altLang="en-US" sz="2800" b="1">
                <a:latin typeface="Times New Roman" pitchFamily="18" charset="0"/>
                <a:cs typeface="Times New Roman" pitchFamily="18" charset="0"/>
              </a:rPr>
              <a:t>- Rắc ít vụn giấy lên mặt trống. Gõ trống và quan sát. Mặt trống có rung động không ?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17" descr="IMG100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50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04800" y="930275"/>
            <a:ext cx="487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rắc </a:t>
            </a:r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 giấy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lên mặt trống mà không gõ thì mặt trống không rung, các </a:t>
            </a:r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 giấy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chuyển động.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04800" y="2724150"/>
            <a:ext cx="518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- Khi rắc </a:t>
            </a:r>
            <a:r>
              <a:rPr lang="nl-NL" altLang="en-US" sz="2800" b="1">
                <a:latin typeface="Times New Roman" pitchFamily="18" charset="0"/>
                <a:cs typeface="Times New Roman" pitchFamily="18" charset="0"/>
              </a:rPr>
              <a:t>vụn giấy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và gõ lên mặt trống, mặt trống có rung không. Các </a:t>
            </a:r>
            <a:r>
              <a:rPr lang="nl-NL" altLang="en-US" sz="2800" b="1">
                <a:latin typeface="Times New Roman" pitchFamily="18" charset="0"/>
                <a:cs typeface="Times New Roman" pitchFamily="18" charset="0"/>
              </a:rPr>
              <a:t>vụn giấy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chuyển động như thế nào 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4524375"/>
            <a:ext cx="693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 rắc </a:t>
            </a:r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 giấy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lên  mặt trống và  gõ  lên  mặt trống, ta thấy mặt trống rung lên, các </a:t>
            </a:r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 giấy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chuyển động nảy lên và rơi xuống vị trí khác và trống kêu.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297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76213" y="3048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- Khi gõ  mạnh hơn thì  các </a:t>
            </a:r>
            <a:r>
              <a:rPr lang="nl-NL" altLang="en-US" sz="2800" b="1">
                <a:latin typeface="Times New Roman" pitchFamily="18" charset="0"/>
                <a:cs typeface="Times New Roman" pitchFamily="18" charset="0"/>
              </a:rPr>
              <a:t>vụn giấy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chuyển động như thế nào ?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938" y="14033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gõ mạnh hơn thì  các </a:t>
            </a:r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 giấy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chuyển động mạnh hơn, trống kêu to hơn. </a:t>
            </a:r>
          </a:p>
        </p:txBody>
      </p:sp>
      <p:pic>
        <p:nvPicPr>
          <p:cNvPr id="15364" name="Picture 17" descr="IMG100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20925"/>
            <a:ext cx="38481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90513" y="2624138"/>
            <a:ext cx="472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- Khi đặt tay lên mặt trống đang rung thì có hiện tượng gì 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76213" y="3997325"/>
            <a:ext cx="4953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đặt tay lên mặt trống đang rung thì mặt trống không rung và trống không kêu.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204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scan0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916238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239713" y="1219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t-BR" altLang="en-US" sz="2800" b="1">
                <a:latin typeface="Times New Roman" pitchFamily="18" charset="0"/>
                <a:cs typeface="Times New Roman" pitchFamily="18" charset="0"/>
              </a:rPr>
              <a:t>- Mọi vật khi  phát ra âm thanh có do sự rung động của vật không ?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52400" y="2147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Mọi âm thanh phát ra đều do sự rung động của các vật.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85750" y="219075"/>
            <a:ext cx="601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- Khi nói em có cảm giác gì?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4475" y="736600"/>
            <a:ext cx="7162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nói, dây thanh quản ở cổ rung lên.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81000" y="2916238"/>
            <a:ext cx="6172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Khi phát ra âm thanh thì mặt trống, dây thanh quản có điểm gì chung?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938" y="4114800"/>
            <a:ext cx="6164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phát ra âm thanh thì mặt trống, dây đàn, thanh quản đều rung động.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066800" y="838200"/>
            <a:ext cx="7696200" cy="2286000"/>
          </a:xfrm>
          <a:prstGeom prst="cloudCallout">
            <a:avLst>
              <a:gd name="adj1" fmla="val -24218"/>
              <a:gd name="adj2" fmla="val 69028"/>
            </a:avLst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800">
                <a:solidFill>
                  <a:srgbClr val="CC00FF"/>
                </a:solidFill>
                <a:latin typeface="Times New Roman" pitchFamily="18" charset="0"/>
              </a:rPr>
              <a:t>Khi phát ra âm thanh thì mặt trống, dây đàn, thanh quản có điểm gì chung?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5800" y="3505200"/>
            <a:ext cx="74676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Âm thanh do vật rung động tạo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667000" y="533400"/>
            <a:ext cx="3613150" cy="519113"/>
            <a:chOff x="1680" y="336"/>
            <a:chExt cx="2276" cy="327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680" y="336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u="sng"/>
                <a:t>Khoa học</a:t>
              </a:r>
              <a:r>
                <a:rPr lang="en-US" altLang="en-US" sz="2800"/>
                <a:t>: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880" y="336"/>
              <a:ext cx="10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0099"/>
                  </a:solidFill>
                </a:rPr>
                <a:t>Âm thanh</a:t>
              </a:r>
            </a:p>
          </p:txBody>
        </p:sp>
      </p:grp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990600" y="1143000"/>
            <a:ext cx="7924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600">
                <a:solidFill>
                  <a:srgbClr val="FF0000"/>
                </a:solidFill>
              </a:rPr>
              <a:t> Âm thanh là do các vật rung động tạo ra.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solidFill>
                  <a:srgbClr val="FF0000"/>
                </a:solidFill>
              </a:rPr>
              <a:t> Khi sự rung động ngừng thì âm thanh sẽ mất.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alt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Nêu những việc nên làm để  bảo vệ bầu không khí luôn được trong sạch ?</a:t>
            </a:r>
            <a:r>
              <a:rPr lang="nl-NL" altLang="en-US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581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Thu gom và xử lý rác, phân hợp lý. Bảo vệ và trồng rừng.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6388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CŨ.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0" y="4945063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Giảm lượng khí độc hại của xe có động cơ và nhà máy…</a:t>
            </a:r>
            <a:endParaRPr lang="en-US" altLang="en-US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9" grpId="0" animBg="1"/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</a:p>
        </p:txBody>
      </p:sp>
      <p:sp>
        <p:nvSpPr>
          <p:cNvPr id="5123" name="WordArt 20"/>
          <p:cNvSpPr>
            <a:spLocks noChangeArrowheads="1" noChangeShapeType="1" noTextEdit="1"/>
          </p:cNvSpPr>
          <p:nvPr/>
        </p:nvSpPr>
        <p:spPr bwMode="auto">
          <a:xfrm>
            <a:off x="-152400" y="3124200"/>
            <a:ext cx="8153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Bài 41: Âm thanh.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74688" y="210185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nl-NL" altLang="en-US" sz="3600" b="1">
              <a:solidFill>
                <a:srgbClr val="3333FF"/>
              </a:solidFill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609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US" altLang="en-US" b="1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-1588" y="990600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Hoạt động 1: Tìm hiểu các âm thanh xung quanh.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-1588" y="1676400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Nêu các âm thanh mà các em biết ?</a:t>
            </a:r>
            <a:endParaRPr lang="en-US" alt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4300" y="2422525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động cơ, tiếng nhạc, tiếng gió, tiếng nói cười, tiếng chó sủa, tiếng chim hót, tiếng trống, tiếng mưa, tiếng sấm, tiếng gà gáy....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Tìm các âm thanh theo từng nhóm sau:</a:t>
            </a:r>
            <a:endParaRPr lang="en-US" altLang="en-US" sz="28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5842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ÂM THANH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âm thanh do con người gây ra ?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âm thanh nào, thường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được vào buổi sáng sớm ?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âm thanh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nào, thường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được vào ban ngày ?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âm thanh nào, thường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được vào ban đêm ?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657600" y="762000"/>
            <a:ext cx="16716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46088" y="228600"/>
          <a:ext cx="8229600" cy="66182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ÂM THANH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âm thanh do con người gây ra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âm thanh nào, thường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được vào buổi sáng sớm ?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âm thanh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nào, thường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được vào ban ngày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âm thanh nào, thường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được vào ban đêm ?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657600" y="762000"/>
            <a:ext cx="16716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60888" y="1023938"/>
            <a:ext cx="4114800" cy="868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âm thanh do con người gây ra: </a:t>
            </a:r>
            <a:r>
              <a:rPr lang="nl-NL" alt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Tiếng nói, tiếng hát, tiếng khóc của trẻ em,  tiếng cười, tiếng động cơ…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60888" y="2362200"/>
            <a:ext cx="4160837" cy="116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latin typeface="Times New Roman" pitchFamily="18" charset="0"/>
                <a:cs typeface="Times New Roman" pitchFamily="18" charset="0"/>
              </a:rPr>
            </a:b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 âm thanh thường </a:t>
            </a:r>
            <a:r>
              <a:rPr lang="nl-NL" altLang="en-US" sz="2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 được vào buổi sáng sớm: Tiếng gà gáy, loa phát thanh, tiếng chim hót, tiếng còi, tiếng xe cộ,...</a:t>
            </a:r>
            <a:r>
              <a:rPr lang="en-US" altLang="en-US" sz="2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05338" y="3810000"/>
            <a:ext cx="4073525" cy="1371600"/>
          </a:xfrm>
        </p:spPr>
        <p:txBody>
          <a:bodyPr/>
          <a:lstStyle/>
          <a:p>
            <a:pPr algn="l"/>
            <a:r>
              <a:rPr lang="en-US" alt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âm thanh thường </a:t>
            </a:r>
            <a:r>
              <a:rPr lang="nl-NL" alt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được vào ban ngày: </a:t>
            </a:r>
            <a:r>
              <a:rPr lang="nl-NL" altLang="en-US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 nói, tiếng hát, tiếng khóc của trẻ em tiếng cười, tiếng động cơ, tiếng trống, tiếng đàn, tiếng mở sách,...</a:t>
            </a:r>
            <a:r>
              <a:rPr lang="en-US" alt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20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94225" y="5791200"/>
            <a:ext cx="4048125" cy="868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âm thanh thường </a:t>
            </a:r>
            <a:r>
              <a:rPr lang="nl-NL" alt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 được vào ban đêm: Tiếng dế kêu, tiếng ếch kêu, tiếng côn trùng kêu</a:t>
            </a:r>
            <a:r>
              <a:rPr lang="en-US" altLang="en-US" sz="2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752600"/>
            <a:ext cx="7086600" cy="5105400"/>
            <a:chOff x="528" y="336"/>
            <a:chExt cx="4608" cy="3360"/>
          </a:xfrm>
        </p:grpSpPr>
        <p:sp>
          <p:nvSpPr>
            <p:cNvPr id="9221" name="Oval 3"/>
            <p:cNvSpPr>
              <a:spLocks noChangeArrowheads="1"/>
            </p:cNvSpPr>
            <p:nvPr/>
          </p:nvSpPr>
          <p:spPr bwMode="auto">
            <a:xfrm>
              <a:off x="672" y="384"/>
              <a:ext cx="1632" cy="13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solidFill>
                    <a:srgbClr val="51F3B6"/>
                  </a:solidFill>
                  <a:latin typeface="Times New Roman" pitchFamily="18" charset="0"/>
                  <a:cs typeface="Times New Roman" pitchFamily="18" charset="0"/>
                </a:rPr>
                <a:t>Âm thanh có 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51F3B6"/>
                  </a:solidFill>
                  <a:latin typeface="Times New Roman" pitchFamily="18" charset="0"/>
                  <a:cs typeface="Times New Roman" pitchFamily="18" charset="0"/>
                </a:rPr>
                <a:t>trong tự nhiên</a:t>
              </a:r>
            </a:p>
          </p:txBody>
        </p:sp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528" y="336"/>
              <a:ext cx="4608" cy="3360"/>
              <a:chOff x="384" y="336"/>
              <a:chExt cx="4800" cy="3360"/>
            </a:xfrm>
          </p:grpSpPr>
          <p:sp>
            <p:nvSpPr>
              <p:cNvPr id="9223" name="Oval 4"/>
              <p:cNvSpPr>
                <a:spLocks noChangeArrowheads="1"/>
              </p:cNvSpPr>
              <p:nvPr/>
            </p:nvSpPr>
            <p:spPr bwMode="auto">
              <a:xfrm>
                <a:off x="3552" y="336"/>
                <a:ext cx="1632" cy="13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Âm thanh 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do con người 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tạo ra</a:t>
                </a:r>
              </a:p>
            </p:txBody>
          </p:sp>
          <p:sp>
            <p:nvSpPr>
              <p:cNvPr id="9224" name="Oval 5"/>
              <p:cNvSpPr>
                <a:spLocks noChangeArrowheads="1"/>
              </p:cNvSpPr>
              <p:nvPr/>
            </p:nvSpPr>
            <p:spPr bwMode="auto">
              <a:xfrm>
                <a:off x="384" y="2256"/>
                <a:ext cx="1632" cy="1344"/>
              </a:xfrm>
              <a:prstGeom prst="ellipse">
                <a:avLst/>
              </a:prstGeom>
              <a:solidFill>
                <a:srgbClr val="66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Âm thanh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nghe thấy 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vào ban ngày</a:t>
                </a:r>
              </a:p>
            </p:txBody>
          </p:sp>
          <p:sp>
            <p:nvSpPr>
              <p:cNvPr id="9225" name="Oval 6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1632" cy="13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Âm thanh 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Được nghe thấy 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vào ban đêm</a:t>
                </a:r>
              </a:p>
            </p:txBody>
          </p:sp>
        </p:grpSp>
      </p:grp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2362200" y="2895600"/>
            <a:ext cx="4267200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CC00CC"/>
                </a:solidFill>
              </a:rPr>
              <a:t>Có rất nhiều</a:t>
            </a:r>
          </a:p>
          <a:p>
            <a:pPr algn="ctr" eaLnBrk="1" hangingPunct="1"/>
            <a:r>
              <a:rPr lang="en-US" altLang="en-US" sz="2800" b="1">
                <a:solidFill>
                  <a:srgbClr val="CC00CC"/>
                </a:solidFill>
              </a:rPr>
              <a:t> âm thanh </a:t>
            </a:r>
          </a:p>
          <a:p>
            <a:pPr algn="ctr" eaLnBrk="1" hangingPunct="1"/>
            <a:r>
              <a:rPr lang="en-US" altLang="en-US" sz="2800" b="1">
                <a:solidFill>
                  <a:srgbClr val="CC00CC"/>
                </a:solidFill>
              </a:rPr>
              <a:t>xung quanh </a:t>
            </a:r>
          </a:p>
          <a:p>
            <a:pPr algn="ctr" eaLnBrk="1" hangingPunct="1"/>
            <a:r>
              <a:rPr lang="en-US" altLang="en-US" sz="2800" b="1">
                <a:solidFill>
                  <a:srgbClr val="CC00CC"/>
                </a:solidFill>
              </a:rPr>
              <a:t>chúng ta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8575" y="8731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Hoạt động 1: Tìm hiểu các âm thanh xung quanh.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2113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826125"/>
            <a:ext cx="9372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t-BR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rất nhiều âm thanh xung quanh ta.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-Hàng ngày, hàng giờ tai ta nghe được những âm thanh đó. 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225425" y="990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Hoạt động 1: Tìm hiểu các âm thanh xung quanh.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981200" y="-152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1267" name="Picture 5" descr="Am 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 err="1"/>
              <a:t>Em</a:t>
            </a:r>
            <a:r>
              <a:rPr lang="en-US" b="1" i="1" dirty="0"/>
              <a:t> </a:t>
            </a:r>
            <a:r>
              <a:rPr lang="en-US" b="1" i="1" dirty="0" err="1"/>
              <a:t>nghe</a:t>
            </a:r>
            <a:r>
              <a:rPr lang="en-US" b="1" i="1" dirty="0"/>
              <a:t> </a:t>
            </a:r>
            <a:r>
              <a:rPr lang="en-US" b="1" i="1" dirty="0" err="1"/>
              <a:t>thấy</a:t>
            </a:r>
            <a:r>
              <a:rPr lang="en-US" b="1" i="1" dirty="0"/>
              <a:t> </a:t>
            </a:r>
            <a:r>
              <a:rPr lang="en-US" b="1" i="1" dirty="0" err="1"/>
              <a:t>âm</a:t>
            </a:r>
            <a:r>
              <a:rPr lang="en-US" b="1" i="1" dirty="0"/>
              <a:t> </a:t>
            </a:r>
            <a:r>
              <a:rPr lang="en-US" b="1" i="1" dirty="0" err="1"/>
              <a:t>thanh</a:t>
            </a:r>
            <a:r>
              <a:rPr lang="en-US" b="1" i="1" dirty="0"/>
              <a:t> </a:t>
            </a:r>
            <a:r>
              <a:rPr lang="en-US" b="1" i="1" dirty="0" err="1"/>
              <a:t>phát</a:t>
            </a:r>
            <a:r>
              <a:rPr lang="en-US" b="1" i="1" dirty="0"/>
              <a:t> </a:t>
            </a:r>
            <a:r>
              <a:rPr lang="en-US" b="1" i="1" dirty="0" err="1"/>
              <a:t>ra</a:t>
            </a:r>
            <a:r>
              <a:rPr lang="en-US" b="1" i="1" dirty="0"/>
              <a:t> </a:t>
            </a:r>
            <a:r>
              <a:rPr lang="en-US" b="1" i="1" dirty="0" err="1"/>
              <a:t>từ</a:t>
            </a:r>
            <a:r>
              <a:rPr lang="en-US" b="1" i="1" dirty="0"/>
              <a:t> </a:t>
            </a:r>
            <a:r>
              <a:rPr lang="en-US" b="1" i="1" dirty="0" err="1"/>
              <a:t>đâu</a:t>
            </a:r>
            <a:r>
              <a:rPr lang="en-US" b="1" i="1" dirty="0"/>
              <a:t> ?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371600" y="2286000"/>
            <a:ext cx="1524000" cy="762000"/>
          </a:xfrm>
          <a:prstGeom prst="wedgeRoundRectCallout">
            <a:avLst>
              <a:gd name="adj1" fmla="val -51356"/>
              <a:gd name="adj2" fmla="val -226250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Khỉ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3810000" y="862013"/>
            <a:ext cx="1524000" cy="762000"/>
          </a:xfrm>
          <a:prstGeom prst="wedgeRoundRectCallout">
            <a:avLst>
              <a:gd name="adj1" fmla="val -26560"/>
              <a:gd name="adj2" fmla="val -142292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7315200" y="2362200"/>
            <a:ext cx="1752600" cy="1143000"/>
          </a:xfrm>
          <a:prstGeom prst="wedgeRoundRectCallout">
            <a:avLst>
              <a:gd name="adj1" fmla="val -54167"/>
              <a:gd name="adj2" fmla="val -88472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Bước</a:t>
            </a:r>
          </a:p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 chân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6934200" y="3962400"/>
            <a:ext cx="2057400" cy="762000"/>
          </a:xfrm>
          <a:prstGeom prst="wedgeRoundRectCallout">
            <a:avLst>
              <a:gd name="adj1" fmla="val -89352"/>
              <a:gd name="adj2" fmla="val -115833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Xe máy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76200" y="4114800"/>
            <a:ext cx="2057400" cy="762000"/>
          </a:xfrm>
          <a:prstGeom prst="wedgeRoundRectCallout">
            <a:avLst>
              <a:gd name="adj1" fmla="val 103935"/>
              <a:gd name="adj2" fmla="val 70833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0" y="6248400"/>
            <a:ext cx="9144000" cy="588963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Em có thể bắt chước tiếng kêu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4" grpId="1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789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* Tìm các âm thanh theo từng nhóm sau:</vt:lpstr>
      <vt:lpstr>   Những âm thanh thường nghe được vào ban ngày:  Tiếng nói, tiếng hát, tiếng khóc của trẻ em tiếng cười, tiếng động cơ, tiếng trống, tiếng đàn, tiếng mở sách,...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99VongThi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PC</cp:lastModifiedBy>
  <cp:revision>182</cp:revision>
  <dcterms:created xsi:type="dcterms:W3CDTF">2015-01-23T14:52:23Z</dcterms:created>
  <dcterms:modified xsi:type="dcterms:W3CDTF">2022-02-06T13:12:26Z</dcterms:modified>
</cp:coreProperties>
</file>