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59" r:id="rId2"/>
    <p:sldId id="257" r:id="rId3"/>
    <p:sldId id="319" r:id="rId4"/>
    <p:sldId id="320" r:id="rId5"/>
    <p:sldId id="321" r:id="rId6"/>
    <p:sldId id="258" r:id="rId7"/>
    <p:sldId id="260" r:id="rId8"/>
    <p:sldId id="256" r:id="rId9"/>
    <p:sldId id="261" r:id="rId10"/>
    <p:sldId id="322" r:id="rId11"/>
    <p:sldId id="323" r:id="rId12"/>
    <p:sldId id="324" r:id="rId13"/>
    <p:sldId id="262" r:id="rId14"/>
    <p:sldId id="263" r:id="rId15"/>
    <p:sldId id="325" r:id="rId16"/>
    <p:sldId id="265" r:id="rId17"/>
    <p:sldId id="326" r:id="rId18"/>
    <p:sldId id="264" r:id="rId19"/>
  </p:sldIdLst>
  <p:sldSz cx="9144000" cy="5143500" type="screen16x9"/>
  <p:notesSz cx="6858000" cy="9144000"/>
  <p:embeddedFontLst>
    <p:embeddedFont>
      <p:font typeface="Georgia" panose="02040502050405020303" pitchFamily="18" charset="0"/>
      <p:regular r:id="rId21"/>
      <p:bold r:id="rId22"/>
      <p:italic r:id="rId23"/>
      <p:boldItalic r:id="rId24"/>
    </p:embeddedFont>
    <p:embeddedFont>
      <p:font typeface="JetBrains Mono" panose="020B0604020202020204" charset="0"/>
      <p:regular r:id="rId25"/>
      <p:bold r:id="rId26"/>
      <p:italic r:id="rId27"/>
      <p:boldItalic r:id="rId28"/>
    </p:embeddedFont>
    <p:embeddedFont>
      <p:font typeface="Roboto Condensed Light" panose="02000000000000000000" pitchFamily="2" charset="0"/>
      <p:regular r:id="rId29"/>
      <p:italic r:id="rId30"/>
    </p:embeddedFont>
    <p:embeddedFont>
      <p:font typeface="Song Myung"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5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i602.photobucket.com/albums/tt110/swnamphong/Trieu%20dinh%20Hue/ma-binh-hue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807403"/>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4E10BD71-CE71-410D-8905-A26FB37BE921}"/>
              </a:ext>
            </a:extLst>
          </p:cNvPr>
          <p:cNvSpPr txBox="1">
            <a:spLocks noChangeArrowheads="1"/>
          </p:cNvSpPr>
          <p:nvPr/>
        </p:nvSpPr>
        <p:spPr bwMode="auto">
          <a:xfrm>
            <a:off x="368968" y="1524000"/>
            <a:ext cx="84541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Sau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vua</a:t>
            </a:r>
            <a:r>
              <a:rPr lang="en-US" altLang="en-US" sz="3600" b="1" dirty="0">
                <a:latin typeface="Times New Roman" panose="02020603050405020304" pitchFamily="18" charset="0"/>
                <a:cs typeface="Times New Roman" panose="02020603050405020304" pitchFamily="18" charset="0"/>
              </a:rPr>
              <a:t> Quang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suy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tấn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1802,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ngôi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đế</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a16="http://schemas.microsoft.com/office/drawing/2014/main"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a16="http://schemas.microsoft.com/office/drawing/2014/main"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a16="http://schemas.microsoft.com/office/drawing/2014/main"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a16="http://schemas.microsoft.com/office/drawing/2014/main"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a16="http://schemas.microsoft.com/office/drawing/2014/main"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a16="http://schemas.microsoft.com/office/drawing/2014/main"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a16="http://schemas.microsoft.com/office/drawing/2014/main"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a16="http://schemas.microsoft.com/office/drawing/2014/main"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a16="http://schemas.microsoft.com/office/drawing/2014/main"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a16="http://schemas.microsoft.com/office/drawing/2014/main" id="{3AD3015A-A4CA-447E-82A0-71F881E84D92}"/>
              </a:ext>
            </a:extLst>
          </p:cNvPr>
          <p:cNvSpPr txBox="1">
            <a:spLocks noChangeArrowheads="1"/>
          </p:cNvSpPr>
          <p:nvPr/>
        </p:nvSpPr>
        <p:spPr bwMode="auto">
          <a:xfrm>
            <a:off x="0" y="0"/>
            <a:ext cx="9144000" cy="492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6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6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a16="http://schemas.microsoft.com/office/drawing/2014/main"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a16="http://schemas.microsoft.com/office/drawing/2014/main"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a16="http://schemas.microsoft.com/office/drawing/2014/main"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a16="http://schemas.microsoft.com/office/drawing/2014/main"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a16="http://schemas.microsoft.com/office/drawing/2014/main"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a16="http://schemas.microsoft.com/office/drawing/2014/main"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a16="http://schemas.microsoft.com/office/drawing/2014/main"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a16="http://schemas.microsoft.com/office/drawing/2014/main"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a16="http://schemas.microsoft.com/office/drawing/2014/main"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a16="http://schemas.microsoft.com/office/drawing/2014/main"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a16="http://schemas.microsoft.com/office/drawing/2014/main"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a16="http://schemas.microsoft.com/office/drawing/2014/main"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a16="http://schemas.microsoft.com/office/drawing/2014/main"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a16="http://schemas.microsoft.com/office/drawing/2014/main"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a16="http://schemas.microsoft.com/office/drawing/2014/main" id="{4632C36B-DC3B-4518-8621-779962F7F557}"/>
              </a:ext>
            </a:extLst>
          </p:cNvPr>
          <p:cNvSpPr txBox="1">
            <a:spLocks noChangeArrowheads="1"/>
          </p:cNvSpPr>
          <p:nvPr/>
        </p:nvSpPr>
        <p:spPr bwMode="auto">
          <a:xfrm>
            <a:off x="430714" y="2985691"/>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đội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gồm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thủy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a16="http://schemas.microsoft.com/office/drawing/2014/main" id="{451DA601-A744-417E-A2F4-8E12239DE173}"/>
              </a:ext>
            </a:extLst>
          </p:cNvPr>
          <p:cNvSpPr txBox="1">
            <a:spLocks noChangeArrowheads="1"/>
          </p:cNvSpPr>
          <p:nvPr/>
        </p:nvSpPr>
        <p:spPr bwMode="auto">
          <a:xfrm>
            <a:off x="430714" y="254158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tổ</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chức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id="{AD0E4143-D8AD-490A-9601-658BFFC234A1}"/>
              </a:ext>
            </a:extLst>
          </p:cNvPr>
          <p:cNvSpPr txBox="1">
            <a:spLocks noChangeArrowheads="1"/>
          </p:cNvSpPr>
          <p:nvPr/>
        </p:nvSpPr>
        <p:spPr bwMode="auto">
          <a:xfrm>
            <a:off x="368968" y="1277143"/>
            <a:ext cx="8406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Vua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đặt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hoàng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hậu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bỏ</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chức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tướng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trực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tiếp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mọi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việc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ương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địa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phương</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a16="http://schemas.microsoft.com/office/drawing/2014/main" id="{3ED0C490-FE0A-4D7C-972C-748E2B22FF1F}"/>
              </a:ext>
            </a:extLst>
          </p:cNvPr>
          <p:cNvSpPr txBox="1">
            <a:spLocks noChangeArrowheads="1"/>
          </p:cNvSpPr>
          <p:nvPr/>
        </p:nvSpPr>
        <p:spPr bwMode="auto">
          <a:xfrm>
            <a:off x="368968" y="388937"/>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thấy</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không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muốn</a:t>
            </a:r>
            <a:r>
              <a:rPr lang="en-US" altLang="en-US" sz="2800" b="1" dirty="0">
                <a:solidFill>
                  <a:srgbClr val="008000"/>
                </a:solidFill>
                <a:latin typeface="Times New Roman" panose="02020603050405020304" pitchFamily="18" charset="0"/>
                <a:cs typeface="Times New Roman" panose="02020603050405020304" pitchFamily="18" charset="0"/>
              </a:rPr>
              <a:t> chia </a:t>
            </a:r>
            <a:r>
              <a:rPr lang="en-US" altLang="en-US" sz="2800" b="1" dirty="0" err="1">
                <a:solidFill>
                  <a:srgbClr val="008000"/>
                </a:solidFill>
                <a:latin typeface="Times New Roman" panose="02020603050405020304" pitchFamily="18" charset="0"/>
                <a:cs typeface="Times New Roman" panose="02020603050405020304" pitchFamily="18" charset="0"/>
              </a:rPr>
              <a:t>sẻ</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quyền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ai?</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a16="http://schemas.microsoft.com/office/drawing/2014/main" id="{6B1011E8-A9AB-459F-A641-81B189A74BF9}"/>
              </a:ext>
            </a:extLst>
          </p:cNvPr>
          <p:cNvSpPr txBox="1">
            <a:spLocks noChangeArrowheads="1"/>
          </p:cNvSpPr>
          <p:nvPr/>
        </p:nvSpPr>
        <p:spPr bwMode="auto">
          <a:xfrm>
            <a:off x="593557" y="-73819"/>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a16="http://schemas.microsoft.com/office/drawing/2014/main" id="{8EBA3A00-6583-4982-94B5-7EED85EA08E9}"/>
              </a:ext>
            </a:extLst>
          </p:cNvPr>
          <p:cNvSpPr txBox="1">
            <a:spLocks noChangeArrowheads="1"/>
          </p:cNvSpPr>
          <p:nvPr/>
        </p:nvSpPr>
        <p:spPr bwMode="auto">
          <a:xfrm>
            <a:off x="368968" y="386635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ban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luật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gì</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a16="http://schemas.microsoft.com/office/drawing/2014/main" id="{34240BF1-7D48-4931-A857-916DD41611D4}"/>
              </a:ext>
            </a:extLst>
          </p:cNvPr>
          <p:cNvSpPr txBox="1">
            <a:spLocks noChangeArrowheads="1"/>
          </p:cNvSpPr>
          <p:nvPr/>
        </p:nvSpPr>
        <p:spPr bwMode="auto">
          <a:xfrm>
            <a:off x="593557" y="432514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luật</a:t>
            </a:r>
            <a:r>
              <a:rPr lang="en-US" altLang="en-US" sz="2800" b="1" dirty="0">
                <a:solidFill>
                  <a:srgbClr val="0070C0"/>
                </a:solidFill>
                <a:latin typeface="Times New Roman" panose="02020603050405020304" pitchFamily="18" charset="0"/>
                <a:cs typeface="Times New Roman" panose="02020603050405020304" pitchFamily="18" charset="0"/>
              </a:rPr>
              <a:t> Gia Long.</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a16="http://schemas.microsoft.com/office/drawing/2014/main"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a16="http://schemas.microsoft.com/office/drawing/2014/main"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a16="http://schemas.microsoft.com/office/drawing/2014/main"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a16="http://schemas.microsoft.com/office/drawing/2014/main"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a16="http://schemas.microsoft.com/office/drawing/2014/main"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a16="http://schemas.microsoft.com/office/drawing/2014/main"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a16="http://schemas.microsoft.com/office/drawing/2014/main"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a16="http://schemas.microsoft.com/office/drawing/2014/main"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a16="http://schemas.microsoft.com/office/drawing/2014/main"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a16="http://schemas.microsoft.com/office/drawing/2014/main"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a16="http://schemas.microsoft.com/office/drawing/2014/main"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a16="http://schemas.microsoft.com/office/drawing/2014/main"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a16="http://schemas.microsoft.com/office/drawing/2014/main"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a16="http://schemas.microsoft.com/office/drawing/2014/main"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a16="http://schemas.microsoft.com/office/drawing/2014/main"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a16="http://schemas.microsoft.com/office/drawing/2014/main"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i="1" dirty="0"/>
              <a:t>Nhà vua đã dùng nhiều chính sách hà khắc để bảo vệ ngai vàng của mình. Với cách thống trị như vậy cuộc sống của nhân dân vô cùng cực khổ.</a:t>
            </a:r>
            <a:endParaRPr lang="en-US" sz="6000" b="1" dirty="0"/>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a16="http://schemas.microsoft.com/office/drawing/2014/main"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a16="http://schemas.microsoft.com/office/drawing/2014/main"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a16="http://schemas.microsoft.com/office/drawing/2014/main"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a16="http://schemas.microsoft.com/office/drawing/2014/main"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260CC93-1715-4CA3-AE70-1AAA89A6AA25}"/>
              </a:ext>
            </a:extLst>
          </p:cNvPr>
          <p:cNvSpPr txBox="1"/>
          <p:nvPr/>
        </p:nvSpPr>
        <p:spPr>
          <a:xfrm>
            <a:off x="1134739" y="710320"/>
            <a:ext cx="7105878" cy="3416320"/>
          </a:xfrm>
          <a:prstGeom prst="rect">
            <a:avLst/>
          </a:prstGeom>
          <a:noFill/>
        </p:spPr>
        <p:txBody>
          <a:bodyPr wrap="square">
            <a:spAutoFit/>
          </a:bodyPr>
          <a:lstStyle/>
          <a:p>
            <a:pPr marL="0" marR="0" algn="just">
              <a:spcBef>
                <a:spcPts val="0"/>
              </a:spcBef>
              <a:spcAft>
                <a:spcPts val="0"/>
              </a:spcAft>
            </a:pPr>
            <a:r>
              <a:rPr lang="nl-NL" sz="3600" b="1" i="1" dirty="0">
                <a:latin typeface="Times New Roman" panose="02020603050405020304" pitchFamily="18" charset="0"/>
                <a:ea typeface="Times New Roman" panose="02020603050405020304" pitchFamily="18" charset="0"/>
              </a:rPr>
              <a:t>V</a:t>
            </a:r>
            <a:r>
              <a:rPr lang="nl-NL" sz="3600" b="1" i="1" dirty="0">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a16="http://schemas.microsoft.com/office/drawing/2014/main"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a16="http://schemas.microsoft.com/office/drawing/2014/main"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a16="http://schemas.microsoft.com/office/drawing/2014/main"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a16="http://schemas.microsoft.com/office/drawing/2014/main"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a16="http://schemas.microsoft.com/office/drawing/2014/main"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a16="http://schemas.microsoft.com/office/drawing/2014/main"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a16="http://schemas.microsoft.com/office/drawing/2014/main"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a16="http://schemas.microsoft.com/office/drawing/2014/main"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a16="http://schemas.microsoft.com/office/drawing/2014/main"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a16="http://schemas.microsoft.com/office/drawing/2014/main"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a16="http://schemas.microsoft.com/office/drawing/2014/main"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a16="http://schemas.microsoft.com/office/drawing/2014/main"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a16="http://schemas.microsoft.com/office/drawing/2014/main"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a16="http://schemas.microsoft.com/office/drawing/2014/main"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a16="http://schemas.microsoft.com/office/drawing/2014/main"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a16="http://schemas.microsoft.com/office/drawing/2014/main"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a16="http://schemas.microsoft.com/office/drawing/2014/main"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a16="http://schemas.microsoft.com/office/drawing/2014/main"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a16="http://schemas.microsoft.com/office/drawing/2014/main"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a16="http://schemas.microsoft.com/office/drawing/2014/main"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a16="http://schemas.microsoft.com/office/drawing/2014/main"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a16="http://schemas.microsoft.com/office/drawing/2014/main"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a16="http://schemas.microsoft.com/office/drawing/2014/main" id="{F53818B1-F220-49DC-985E-C390EC3FA6FA}"/>
              </a:ext>
            </a:extLst>
          </p:cNvPr>
          <p:cNvSpPr>
            <a:spLocks noChangeArrowheads="1"/>
          </p:cNvSpPr>
          <p:nvPr/>
        </p:nvSpPr>
        <p:spPr bwMode="auto">
          <a:xfrm>
            <a:off x="5630779" y="850232"/>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( 1802- 1858)</a:t>
            </a:r>
            <a:endParaRPr lang="vi-VN" altLang="en-US"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DF80B030-741A-495B-AD53-AC3E7ED0056C}"/>
              </a:ext>
            </a:extLst>
          </p:cNvPr>
          <p:cNvSpPr>
            <a:spLocks noChangeArrowheads="1"/>
          </p:cNvSpPr>
          <p:nvPr/>
        </p:nvSpPr>
        <p:spPr bwMode="auto">
          <a:xfrm>
            <a:off x="5714917" y="2571750"/>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70C0"/>
                </a:solidFill>
                <a:latin typeface="Times New Roman" panose="02020603050405020304" pitchFamily="18" charset="0"/>
                <a:cs typeface="Times New Roman" panose="02020603050405020304" pitchFamily="18" charset="0"/>
              </a:rPr>
              <a:t>Giai</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bị</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Thực</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Dân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Pháp</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xâm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lược</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0070C0"/>
                </a:solidFill>
                <a:latin typeface="Times New Roman" panose="02020603050405020304" pitchFamily="18" charset="0"/>
                <a:cs typeface="Times New Roman" panose="02020603050405020304" pitchFamily="18" charset="0"/>
              </a:rPr>
              <a:t> ( 1858- 1945)</a:t>
            </a:r>
            <a:endParaRPr lang="vi-VN" altLang="en-US"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a16="http://schemas.microsoft.com/office/drawing/2014/main" id="{CE08FA38-524A-4859-A33E-CC66DA52EAAA}"/>
              </a:ext>
            </a:extLst>
          </p:cNvPr>
          <p:cNvSpPr txBox="1">
            <a:spLocks noChangeArrowheads="1"/>
          </p:cNvSpPr>
          <p:nvPr/>
        </p:nvSpPr>
        <p:spPr bwMode="auto">
          <a:xfrm>
            <a:off x="449179" y="555813"/>
            <a:ext cx="3692478" cy="403187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Triều đại phong kiến cuối cùng trong lịch sử Việt Nam là triều nhà Nguyễn (1802- 1945) cai trị 143 năm trải qua 13 đời vua.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a16="http://schemas.microsoft.com/office/drawing/2014/main"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a16="http://schemas.microsoft.com/office/drawing/2014/main"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482677"/>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Thứ năm, ngày 14 tháng 04 năm 2022</a:t>
            </a:r>
          </a:p>
          <a:p>
            <a:pPr marL="0" lvl="0" indent="0" algn="ctr" rtl="0">
              <a:spcBef>
                <a:spcPts val="0"/>
              </a:spcBef>
              <a:spcAft>
                <a:spcPts val="0"/>
              </a:spcAft>
              <a:buNone/>
            </a:pPr>
            <a:r>
              <a:rPr lang="en" dirty="0"/>
              <a:t>Lịch sử</a:t>
            </a:r>
            <a:endParaRPr dirty="0"/>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a16="http://schemas.microsoft.com/office/drawing/2014/main" id="{492DC9A2-CDEB-474A-99EC-38E48B10C588}"/>
              </a:ext>
            </a:extLst>
          </p:cNvPr>
          <p:cNvSpPr txBox="1">
            <a:spLocks noChangeArrowheads="1"/>
          </p:cNvSpPr>
          <p:nvPr/>
        </p:nvSpPr>
        <p:spPr bwMode="auto">
          <a:xfrm>
            <a:off x="368968" y="2892232"/>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2369012"/>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a16="http://schemas.microsoft.com/office/drawing/2014/main" id="{6BB0A1D7-CE15-4ADE-958A-759C165A7383}"/>
              </a:ext>
            </a:extLst>
          </p:cNvPr>
          <p:cNvSpPr txBox="1">
            <a:spLocks noChangeArrowheads="1"/>
          </p:cNvSpPr>
          <p:nvPr/>
        </p:nvSpPr>
        <p:spPr bwMode="auto">
          <a:xfrm>
            <a:off x="368968" y="3681663"/>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id="{0C0B5854-C162-4D0D-878C-04640C530C10}"/>
              </a:ext>
            </a:extLst>
          </p:cNvPr>
          <p:cNvSpPr txBox="1">
            <a:spLocks noChangeArrowheads="1"/>
          </p:cNvSpPr>
          <p:nvPr/>
        </p:nvSpPr>
        <p:spPr bwMode="auto">
          <a:xfrm>
            <a:off x="368968" y="866274"/>
            <a:ext cx="84541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801</Words>
  <Application>Microsoft Office PowerPoint</Application>
  <PresentationFormat>On-screen Show (16:9)</PresentationFormat>
  <Paragraphs>70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Times New Roman</vt:lpstr>
      <vt:lpstr>JetBrains Mono</vt:lpstr>
      <vt:lpstr>Arial</vt:lpstr>
      <vt:lpstr>Roboto Condensed Light</vt:lpstr>
      <vt:lpstr>Song Myung</vt:lpstr>
      <vt:lpstr>Georgia</vt:lpstr>
      <vt:lpstr>VNI-Avo</vt:lpstr>
      <vt:lpstr>American Beat Generation by Slidesgo</vt:lpstr>
      <vt:lpstr>KHỞI ĐỘNG</vt:lpstr>
      <vt:lpstr>PowerPoint Presentation</vt:lpstr>
      <vt:lpstr>PowerPoint Presentation</vt:lpstr>
      <vt:lpstr>PowerPoint Presentation</vt:lpstr>
      <vt:lpstr>PowerPoint Presentation</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Linh Thuỳ</cp:lastModifiedBy>
  <cp:revision>3</cp:revision>
  <dcterms:modified xsi:type="dcterms:W3CDTF">2022-04-14T03:31:37Z</dcterms:modified>
</cp:coreProperties>
</file>