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08C2-86E0-4FC7-A7E5-A62D365A7475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D36D-2B8E-466F-9AD8-33447FA9DF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08C2-86E0-4FC7-A7E5-A62D365A7475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D36D-2B8E-466F-9AD8-33447FA9D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08C2-86E0-4FC7-A7E5-A62D365A7475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D36D-2B8E-466F-9AD8-33447FA9D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08C2-86E0-4FC7-A7E5-A62D365A7475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D36D-2B8E-466F-9AD8-33447FA9DF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08C2-86E0-4FC7-A7E5-A62D365A7475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D36D-2B8E-466F-9AD8-33447FA9D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08C2-86E0-4FC7-A7E5-A62D365A7475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D36D-2B8E-466F-9AD8-33447FA9DF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08C2-86E0-4FC7-A7E5-A62D365A7475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D36D-2B8E-466F-9AD8-33447FA9DF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08C2-86E0-4FC7-A7E5-A62D365A7475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D36D-2B8E-466F-9AD8-33447FA9D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08C2-86E0-4FC7-A7E5-A62D365A7475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D36D-2B8E-466F-9AD8-33447FA9D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08C2-86E0-4FC7-A7E5-A62D365A7475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D36D-2B8E-466F-9AD8-33447FA9DF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08C2-86E0-4FC7-A7E5-A62D365A7475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D36D-2B8E-466F-9AD8-33447FA9DF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61F08C2-86E0-4FC7-A7E5-A62D365A7475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681D36D-2B8E-466F-9AD8-33447FA9DF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5856" y="188640"/>
            <a:ext cx="237626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 smtClean="0">
                <a:solidFill>
                  <a:srgbClr val="FFFF0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Ôn tập</a:t>
            </a:r>
            <a:endParaRPr lang="en-US" sz="3200" dirty="0">
              <a:solidFill>
                <a:srgbClr val="FFFF00"/>
              </a:solidFill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1680" y="2060848"/>
            <a:ext cx="4752528" cy="64807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>
                <a:solidFill>
                  <a:srgbClr val="FF000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o</a:t>
            </a:r>
            <a:r>
              <a:rPr lang="vi-VN" sz="3600" b="1" dirty="0" smtClean="0">
                <a:solidFill>
                  <a:srgbClr val="FF000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n  ôn  ơn</a:t>
            </a:r>
            <a:endParaRPr lang="en-US" sz="3600" b="1" dirty="0">
              <a:solidFill>
                <a:srgbClr val="FF0000"/>
              </a:solidFill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67544" y="1052736"/>
            <a:ext cx="1512168" cy="576064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solidFill>
                  <a:schemeClr val="bg2">
                    <a:lumMod val="25000"/>
                  </a:schemeClr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Đọc</a:t>
            </a:r>
            <a:endParaRPr lang="en-US" sz="3200" b="1" dirty="0">
              <a:solidFill>
                <a:schemeClr val="bg2">
                  <a:lumMod val="25000"/>
                </a:schemeClr>
              </a:solidFill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600" y="1988840"/>
            <a:ext cx="7416824" cy="72008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c</a:t>
            </a:r>
            <a:r>
              <a:rPr lang="vi-VN" sz="3200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on, giòn, ngọn, bốn, nhọn, gợn, lớn</a:t>
            </a:r>
            <a:endParaRPr lang="en-US" sz="3200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71600" y="1988840"/>
            <a:ext cx="7704856" cy="1080120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m</a:t>
            </a:r>
            <a:r>
              <a:rPr lang="vi-VN" sz="3200" dirty="0" smtClean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ẹ con, khôn lớn, sơn ca, véo von, con chồn, nón lá, vui nhộn, thờn bơn</a:t>
            </a:r>
            <a:endParaRPr lang="en-US" sz="3200" dirty="0">
              <a:solidFill>
                <a:srgbClr val="002060"/>
              </a:solidFill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1520" y="1988840"/>
            <a:ext cx="8784976" cy="3645024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200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                   </a:t>
            </a:r>
          </a:p>
          <a:p>
            <a:r>
              <a:rPr lang="vi-VN" sz="3200" dirty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vi-VN" sz="3200" dirty="0" smtClean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                   Bốn chú lợn con</a:t>
            </a:r>
          </a:p>
          <a:p>
            <a:r>
              <a:rPr lang="vi-VN" sz="3200" dirty="0" smtClean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Ve vẻ vè ve                    Hẳn họ nhà « Trư »                 </a:t>
            </a:r>
          </a:p>
          <a:p>
            <a:r>
              <a:rPr lang="vi-VN" sz="3200" dirty="0" smtClean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Vè bốn chú lợn              Là to tròn thế.</a:t>
            </a:r>
          </a:p>
          <a:p>
            <a:r>
              <a:rPr lang="vi-VN" sz="3200" dirty="0" smtClean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Nhởn nhơ nô giỡn          Ve vè nghe kể</a:t>
            </a:r>
          </a:p>
          <a:p>
            <a:r>
              <a:rPr lang="vi-VN" sz="3200" dirty="0" smtClean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Ăn ngủ vô tư.                  Bốn chú lợn con.</a:t>
            </a:r>
          </a:p>
          <a:p>
            <a:r>
              <a:rPr lang="vi-VN" sz="2400" dirty="0" smtClean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                                              </a:t>
            </a:r>
          </a:p>
          <a:p>
            <a:r>
              <a:rPr lang="vi-VN" sz="2400" dirty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vi-VN" sz="2400" dirty="0" smtClean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                                                                      ( </a:t>
            </a:r>
            <a:r>
              <a:rPr lang="vi-VN" sz="2400" dirty="0" smtClean="0">
                <a:solidFill>
                  <a:srgbClr val="002060"/>
                </a:solidFill>
                <a:latin typeface="Ariston" pitchFamily="18" charset="0"/>
                <a:ea typeface="Ariston" pitchFamily="18" charset="0"/>
                <a:cs typeface="Ariston" pitchFamily="18" charset="0"/>
              </a:rPr>
              <a:t>Tiến Việt</a:t>
            </a:r>
            <a:r>
              <a:rPr lang="vi-VN" sz="2400" dirty="0" smtClean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)</a:t>
            </a:r>
          </a:p>
          <a:p>
            <a:endParaRPr lang="vi-VN" sz="2400" dirty="0" smtClean="0">
              <a:latin typeface="AvantGarde" pitchFamily="2" charset="0"/>
              <a:ea typeface="AvantGarde" pitchFamily="2" charset="0"/>
              <a:cs typeface="AvantGarde" pitchFamily="2" charset="0"/>
            </a:endParaRPr>
          </a:p>
          <a:p>
            <a:endParaRPr lang="en-US" dirty="0">
              <a:latin typeface=".VnKoa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63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75856" y="-27384"/>
            <a:ext cx="237626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 smtClean="0">
                <a:solidFill>
                  <a:srgbClr val="FFFF0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Ôn tập</a:t>
            </a:r>
            <a:endParaRPr lang="en-US" sz="3200" dirty="0">
              <a:solidFill>
                <a:srgbClr val="FFFF00"/>
              </a:solidFill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79712" y="836712"/>
            <a:ext cx="4752528" cy="64807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b="1" dirty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o</a:t>
            </a:r>
            <a:r>
              <a:rPr lang="vi-VN" sz="3600" b="1" dirty="0" smtClean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n  ôn  ơn</a:t>
            </a:r>
            <a:endParaRPr lang="en-US" sz="3600" b="1" dirty="0">
              <a:solidFill>
                <a:srgbClr val="002060"/>
              </a:solidFill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67544" y="476672"/>
            <a:ext cx="1512168" cy="576064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solidFill>
                  <a:schemeClr val="bg2">
                    <a:lumMod val="25000"/>
                  </a:schemeClr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Đọc</a:t>
            </a:r>
            <a:endParaRPr lang="en-US" sz="3200" b="1" dirty="0">
              <a:solidFill>
                <a:schemeClr val="bg2">
                  <a:lumMod val="25000"/>
                </a:schemeClr>
              </a:solidFill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600" y="4653136"/>
            <a:ext cx="7416824" cy="72008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c</a:t>
            </a:r>
            <a:r>
              <a:rPr lang="vi-VN" sz="3200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on, giòn, ngọn, bốn, nhọn, gợn, lớn</a:t>
            </a:r>
            <a:endParaRPr lang="en-US" sz="3200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71600" y="2492896"/>
            <a:ext cx="7704856" cy="1080120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m</a:t>
            </a:r>
            <a:r>
              <a:rPr lang="vi-VN" sz="3200" dirty="0" smtClean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ẹ con, khôn lớn, sơn ca, véo von, con chồn, nón lá, vui nhộn, thờn bơn</a:t>
            </a:r>
            <a:endParaRPr lang="en-US" sz="3200" dirty="0">
              <a:solidFill>
                <a:srgbClr val="002060"/>
              </a:solidFill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51520" y="3645024"/>
            <a:ext cx="8784976" cy="3168352"/>
          </a:xfrm>
          <a:prstGeom prst="roundRect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200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                   </a:t>
            </a:r>
          </a:p>
          <a:p>
            <a:r>
              <a:rPr lang="vi-VN" sz="3200" dirty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vi-VN" sz="3200" dirty="0" smtClean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                   Bốn chú lợn con</a:t>
            </a:r>
          </a:p>
          <a:p>
            <a:r>
              <a:rPr lang="vi-VN" sz="3200" dirty="0" smtClean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Ve vẻ vè ve                    Hẳn họ nhà « Trư »                 </a:t>
            </a:r>
          </a:p>
          <a:p>
            <a:r>
              <a:rPr lang="vi-VN" sz="3200" dirty="0" smtClean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Vè bốn chú lợn              Là to tròn thế.</a:t>
            </a:r>
          </a:p>
          <a:p>
            <a:r>
              <a:rPr lang="vi-VN" sz="3200" dirty="0" smtClean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Nhởn nhơ nô giỡn          Ve vè nghe kể</a:t>
            </a:r>
          </a:p>
          <a:p>
            <a:r>
              <a:rPr lang="vi-VN" sz="3200" dirty="0" smtClean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Ăn ngủ vô tư.                  Bốn chú lợn con.</a:t>
            </a:r>
          </a:p>
          <a:p>
            <a:r>
              <a:rPr lang="vi-VN" sz="2400" dirty="0" smtClean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                                                               ( </a:t>
            </a:r>
            <a:r>
              <a:rPr lang="vi-VN" sz="2400" dirty="0" smtClean="0">
                <a:solidFill>
                  <a:srgbClr val="002060"/>
                </a:solidFill>
                <a:latin typeface="Ariston" pitchFamily="18" charset="0"/>
                <a:ea typeface="Ariston" pitchFamily="18" charset="0"/>
                <a:cs typeface="Ariston" pitchFamily="18" charset="0"/>
              </a:rPr>
              <a:t>Tiến Việt</a:t>
            </a:r>
            <a:r>
              <a:rPr lang="vi-VN" sz="2400" dirty="0" smtClean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)</a:t>
            </a:r>
          </a:p>
          <a:p>
            <a:endParaRPr lang="vi-VN" sz="2400" dirty="0" smtClean="0">
              <a:latin typeface="AvantGarde" pitchFamily="2" charset="0"/>
              <a:ea typeface="AvantGarde" pitchFamily="2" charset="0"/>
              <a:cs typeface="AvantGarde" pitchFamily="2" charset="0"/>
            </a:endParaRPr>
          </a:p>
          <a:p>
            <a:endParaRPr lang="en-US" dirty="0">
              <a:latin typeface=".VnKoala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115616" y="1628800"/>
            <a:ext cx="7488832" cy="720080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200" dirty="0">
                <a:solidFill>
                  <a:srgbClr val="FFFF0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c</a:t>
            </a:r>
            <a:r>
              <a:rPr lang="vi-VN" sz="3200" dirty="0" smtClean="0">
                <a:solidFill>
                  <a:srgbClr val="FFFF0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on, giòn, ngon, bốn, nhộn, gợn, lớn</a:t>
            </a:r>
            <a:endParaRPr lang="en-US" sz="3200" dirty="0">
              <a:solidFill>
                <a:srgbClr val="FFFF00"/>
              </a:solidFill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48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483768" y="-27384"/>
            <a:ext cx="3960440" cy="936104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600" dirty="0" smtClean="0">
                <a:solidFill>
                  <a:srgbClr val="FFFF0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r>
              <a:rPr lang="vi-VN" sz="3600" dirty="0" smtClean="0">
                <a:solidFill>
                  <a:srgbClr val="FF000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Ôn luyện Toán</a:t>
            </a:r>
            <a:endParaRPr lang="en-US" sz="3600" dirty="0">
              <a:solidFill>
                <a:srgbClr val="FF0000"/>
              </a:solidFill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9" name="Right Arrow Callout 8"/>
          <p:cNvSpPr/>
          <p:nvPr/>
        </p:nvSpPr>
        <p:spPr>
          <a:xfrm>
            <a:off x="539552" y="1556792"/>
            <a:ext cx="720080" cy="5040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 smtClean="0"/>
              <a:t>0</a:t>
            </a:r>
            <a:endParaRPr lang="en-US" sz="3200" dirty="0"/>
          </a:p>
        </p:txBody>
      </p:sp>
      <p:sp>
        <p:nvSpPr>
          <p:cNvPr id="10" name="Right Arrow Callout 9"/>
          <p:cNvSpPr/>
          <p:nvPr/>
        </p:nvSpPr>
        <p:spPr>
          <a:xfrm>
            <a:off x="1259632" y="1556792"/>
            <a:ext cx="720080" cy="5040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 smtClean="0"/>
              <a:t>1</a:t>
            </a:r>
            <a:endParaRPr lang="en-US" sz="2800" dirty="0"/>
          </a:p>
        </p:txBody>
      </p:sp>
      <p:sp>
        <p:nvSpPr>
          <p:cNvPr id="11" name="Right Arrow Callout 10"/>
          <p:cNvSpPr/>
          <p:nvPr/>
        </p:nvSpPr>
        <p:spPr>
          <a:xfrm>
            <a:off x="1979712" y="1556792"/>
            <a:ext cx="720080" cy="5040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Callout 11"/>
          <p:cNvSpPr/>
          <p:nvPr/>
        </p:nvSpPr>
        <p:spPr>
          <a:xfrm>
            <a:off x="2699792" y="1556792"/>
            <a:ext cx="720080" cy="5040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 smtClean="0"/>
              <a:t>3</a:t>
            </a:r>
            <a:endParaRPr lang="en-US" sz="2800" dirty="0"/>
          </a:p>
        </p:txBody>
      </p:sp>
      <p:sp>
        <p:nvSpPr>
          <p:cNvPr id="13" name="Right Arrow Callout 12"/>
          <p:cNvSpPr/>
          <p:nvPr/>
        </p:nvSpPr>
        <p:spPr>
          <a:xfrm>
            <a:off x="3419872" y="1556792"/>
            <a:ext cx="720080" cy="5040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Callout 13"/>
          <p:cNvSpPr/>
          <p:nvPr/>
        </p:nvSpPr>
        <p:spPr>
          <a:xfrm>
            <a:off x="4139952" y="1556792"/>
            <a:ext cx="720080" cy="5040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Callout 14"/>
          <p:cNvSpPr/>
          <p:nvPr/>
        </p:nvSpPr>
        <p:spPr>
          <a:xfrm>
            <a:off x="5580112" y="1556792"/>
            <a:ext cx="720080" cy="5040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Callout 15"/>
          <p:cNvSpPr/>
          <p:nvPr/>
        </p:nvSpPr>
        <p:spPr>
          <a:xfrm>
            <a:off x="6300192" y="1556792"/>
            <a:ext cx="720080" cy="5040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 smtClean="0"/>
              <a:t>8</a:t>
            </a:r>
            <a:endParaRPr lang="en-US" sz="2800" dirty="0"/>
          </a:p>
        </p:txBody>
      </p:sp>
      <p:sp>
        <p:nvSpPr>
          <p:cNvPr id="17" name="Right Arrow Callout 16"/>
          <p:cNvSpPr/>
          <p:nvPr/>
        </p:nvSpPr>
        <p:spPr>
          <a:xfrm>
            <a:off x="7020272" y="1556792"/>
            <a:ext cx="720080" cy="5040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Callout 17"/>
          <p:cNvSpPr/>
          <p:nvPr/>
        </p:nvSpPr>
        <p:spPr>
          <a:xfrm>
            <a:off x="4860032" y="1556792"/>
            <a:ext cx="720080" cy="5040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 smtClean="0"/>
              <a:t>6</a:t>
            </a:r>
            <a:endParaRPr lang="en-US" sz="2800" dirty="0"/>
          </a:p>
        </p:txBody>
      </p:sp>
      <p:sp>
        <p:nvSpPr>
          <p:cNvPr id="19" name="Right Arrow Callout 18"/>
          <p:cNvSpPr/>
          <p:nvPr/>
        </p:nvSpPr>
        <p:spPr>
          <a:xfrm>
            <a:off x="7740352" y="1556792"/>
            <a:ext cx="1008112" cy="5040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200" dirty="0" smtClean="0"/>
              <a:t>10</a:t>
            </a:r>
            <a:endParaRPr lang="en-US" sz="3200" dirty="0"/>
          </a:p>
        </p:txBody>
      </p:sp>
      <p:sp>
        <p:nvSpPr>
          <p:cNvPr id="20" name="Right Arrow Callout 19"/>
          <p:cNvSpPr/>
          <p:nvPr/>
        </p:nvSpPr>
        <p:spPr>
          <a:xfrm>
            <a:off x="1979712" y="1556792"/>
            <a:ext cx="720080" cy="5040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rgbClr val="FF0000"/>
                </a:solidFill>
              </a:rPr>
              <a:t>2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1" name="Right Arrow Callout 20"/>
          <p:cNvSpPr/>
          <p:nvPr/>
        </p:nvSpPr>
        <p:spPr>
          <a:xfrm>
            <a:off x="5580112" y="1556792"/>
            <a:ext cx="720080" cy="5040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rgbClr val="FF0000"/>
                </a:solidFill>
              </a:rPr>
              <a:t>7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2" name="Right Arrow Callout 21"/>
          <p:cNvSpPr/>
          <p:nvPr/>
        </p:nvSpPr>
        <p:spPr>
          <a:xfrm>
            <a:off x="7020272" y="1556792"/>
            <a:ext cx="720080" cy="5040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rgbClr val="FF0000"/>
                </a:solidFill>
              </a:rPr>
              <a:t>9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3" name="Right Arrow Callout 22"/>
          <p:cNvSpPr/>
          <p:nvPr/>
        </p:nvSpPr>
        <p:spPr>
          <a:xfrm>
            <a:off x="4139952" y="1556792"/>
            <a:ext cx="720080" cy="5040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 smtClean="0">
                <a:solidFill>
                  <a:srgbClr val="FF0000"/>
                </a:solidFill>
              </a:rPr>
              <a:t>5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4" name="Right Arrow Callout 23"/>
          <p:cNvSpPr/>
          <p:nvPr/>
        </p:nvSpPr>
        <p:spPr>
          <a:xfrm>
            <a:off x="3419872" y="1556792"/>
            <a:ext cx="720080" cy="504056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>
                <a:solidFill>
                  <a:srgbClr val="FF0000"/>
                </a:solidFill>
              </a:rPr>
              <a:t>4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39552" y="764704"/>
            <a:ext cx="1944216" cy="64807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solidFill>
                  <a:schemeClr val="bg1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1. Số ?</a:t>
            </a:r>
            <a:endParaRPr lang="en-US" sz="3200" b="1" dirty="0">
              <a:solidFill>
                <a:schemeClr val="bg1"/>
              </a:solidFill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51520" y="2492896"/>
            <a:ext cx="100811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/>
              <a:t>10</a:t>
            </a:r>
            <a:endParaRPr lang="en-US" sz="3200" b="1" dirty="0"/>
          </a:p>
        </p:txBody>
      </p:sp>
      <p:sp>
        <p:nvSpPr>
          <p:cNvPr id="33" name="Oval 32"/>
          <p:cNvSpPr/>
          <p:nvPr/>
        </p:nvSpPr>
        <p:spPr>
          <a:xfrm>
            <a:off x="1259632" y="2492896"/>
            <a:ext cx="79208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34" name="Oval 33"/>
          <p:cNvSpPr/>
          <p:nvPr/>
        </p:nvSpPr>
        <p:spPr>
          <a:xfrm>
            <a:off x="2051720" y="2492896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35" name="Oval 34"/>
          <p:cNvSpPr/>
          <p:nvPr/>
        </p:nvSpPr>
        <p:spPr>
          <a:xfrm>
            <a:off x="2771800" y="2492896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/>
              <a:t>7</a:t>
            </a:r>
            <a:endParaRPr lang="en-US" sz="3200" b="1" dirty="0"/>
          </a:p>
        </p:txBody>
      </p:sp>
      <p:sp>
        <p:nvSpPr>
          <p:cNvPr id="36" name="Oval 35"/>
          <p:cNvSpPr/>
          <p:nvPr/>
        </p:nvSpPr>
        <p:spPr>
          <a:xfrm>
            <a:off x="3491880" y="2492896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37" name="Oval 36"/>
          <p:cNvSpPr/>
          <p:nvPr/>
        </p:nvSpPr>
        <p:spPr>
          <a:xfrm>
            <a:off x="4211960" y="2492896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/>
              <a:t>5</a:t>
            </a:r>
            <a:endParaRPr lang="en-US" sz="3200" b="1" dirty="0"/>
          </a:p>
        </p:txBody>
      </p:sp>
      <p:sp>
        <p:nvSpPr>
          <p:cNvPr id="38" name="Oval 37"/>
          <p:cNvSpPr/>
          <p:nvPr/>
        </p:nvSpPr>
        <p:spPr>
          <a:xfrm>
            <a:off x="4932040" y="2492896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/>
              <a:t>4</a:t>
            </a:r>
            <a:endParaRPr lang="en-US" sz="3200" b="1" dirty="0"/>
          </a:p>
        </p:txBody>
      </p:sp>
      <p:sp>
        <p:nvSpPr>
          <p:cNvPr id="39" name="Oval 38"/>
          <p:cNvSpPr/>
          <p:nvPr/>
        </p:nvSpPr>
        <p:spPr>
          <a:xfrm>
            <a:off x="5652120" y="2492896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40" name="Oval 39"/>
          <p:cNvSpPr/>
          <p:nvPr/>
        </p:nvSpPr>
        <p:spPr>
          <a:xfrm>
            <a:off x="6372200" y="2492896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/>
              <a:t>2</a:t>
            </a:r>
            <a:endParaRPr lang="en-US" sz="3200" b="1" dirty="0"/>
          </a:p>
        </p:txBody>
      </p:sp>
      <p:sp>
        <p:nvSpPr>
          <p:cNvPr id="41" name="Oval 40"/>
          <p:cNvSpPr/>
          <p:nvPr/>
        </p:nvSpPr>
        <p:spPr>
          <a:xfrm>
            <a:off x="7812360" y="2492896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42" name="Oval 41"/>
          <p:cNvSpPr/>
          <p:nvPr/>
        </p:nvSpPr>
        <p:spPr>
          <a:xfrm>
            <a:off x="7092280" y="2492896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43" name="Oval 42"/>
          <p:cNvSpPr/>
          <p:nvPr/>
        </p:nvSpPr>
        <p:spPr>
          <a:xfrm>
            <a:off x="1259632" y="2492896"/>
            <a:ext cx="792088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solidFill>
                  <a:srgbClr val="FF0000"/>
                </a:solidFill>
              </a:rPr>
              <a:t>9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2051720" y="2492896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solidFill>
                  <a:srgbClr val="FF0000"/>
                </a:solidFill>
              </a:rPr>
              <a:t>8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491880" y="2492896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rgbClr val="FF0000"/>
                </a:solidFill>
              </a:rPr>
              <a:t>6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5652120" y="2492896"/>
            <a:ext cx="720080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solidFill>
                  <a:srgbClr val="FF0000"/>
                </a:solidFill>
              </a:rPr>
              <a:t>3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7092280" y="2492896"/>
            <a:ext cx="74136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solidFill>
                  <a:srgbClr val="FF0000"/>
                </a:solidFill>
              </a:rPr>
              <a:t>1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7812360" y="2492896"/>
            <a:ext cx="74136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rgbClr val="FF0000"/>
                </a:solidFill>
              </a:rPr>
              <a:t>0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539552" y="3429000"/>
            <a:ext cx="432048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solidFill>
                  <a:srgbClr val="FF000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2</a:t>
            </a:r>
            <a:endParaRPr lang="en-US" sz="3200" b="1" dirty="0">
              <a:solidFill>
                <a:srgbClr val="FF0000"/>
              </a:solidFill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115616" y="3429000"/>
            <a:ext cx="1944216" cy="648072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/>
              <a:t>&gt;, &lt;, =</a:t>
            </a:r>
            <a:endParaRPr lang="en-US" sz="3200" b="1" dirty="0"/>
          </a:p>
        </p:txBody>
      </p:sp>
      <p:sp>
        <p:nvSpPr>
          <p:cNvPr id="51" name="Oval 50"/>
          <p:cNvSpPr/>
          <p:nvPr/>
        </p:nvSpPr>
        <p:spPr>
          <a:xfrm>
            <a:off x="3131840" y="3429000"/>
            <a:ext cx="50405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?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835696" y="4365104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+mj-lt"/>
                <a:ea typeface="AvantGarde" pitchFamily="2" charset="0"/>
                <a:cs typeface="AvantGarde" pitchFamily="2" charset="0"/>
              </a:rPr>
              <a:t>1             2</a:t>
            </a:r>
            <a:endParaRPr lang="en-US" sz="3200" b="1" dirty="0">
              <a:latin typeface="+mj-lt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591780" y="4365104"/>
            <a:ext cx="684076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835696" y="5220489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+mj-lt"/>
                <a:ea typeface="AvantGarde" pitchFamily="2" charset="0"/>
                <a:cs typeface="AvantGarde" pitchFamily="2" charset="0"/>
              </a:rPr>
              <a:t>6</a:t>
            </a:r>
            <a:r>
              <a:rPr lang="vi-VN" sz="3200" b="1" dirty="0" smtClean="0">
                <a:latin typeface="+mj-lt"/>
                <a:ea typeface="AvantGarde" pitchFamily="2" charset="0"/>
                <a:cs typeface="AvantGarde" pitchFamily="2" charset="0"/>
              </a:rPr>
              <a:t>             </a:t>
            </a:r>
            <a:r>
              <a:rPr lang="vi-VN" sz="3200" b="1" dirty="0">
                <a:latin typeface="+mj-lt"/>
                <a:ea typeface="AvantGarde" pitchFamily="2" charset="0"/>
                <a:cs typeface="AvantGarde" pitchFamily="2" charset="0"/>
              </a:rPr>
              <a:t>5</a:t>
            </a:r>
            <a:endParaRPr lang="en-US" sz="3200" b="1" dirty="0">
              <a:latin typeface="+mj-lt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591780" y="5220489"/>
            <a:ext cx="684076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835696" y="6012577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+mj-lt"/>
                <a:ea typeface="AvantGarde" pitchFamily="2" charset="0"/>
                <a:cs typeface="AvantGarde" pitchFamily="2" charset="0"/>
              </a:rPr>
              <a:t>2</a:t>
            </a:r>
            <a:r>
              <a:rPr lang="vi-VN" sz="3200" b="1" dirty="0" smtClean="0">
                <a:latin typeface="+mj-lt"/>
                <a:ea typeface="AvantGarde" pitchFamily="2" charset="0"/>
                <a:cs typeface="AvantGarde" pitchFamily="2" charset="0"/>
              </a:rPr>
              <a:t>             </a:t>
            </a:r>
            <a:r>
              <a:rPr lang="vi-VN" sz="3200" b="1" dirty="0">
                <a:latin typeface="+mj-lt"/>
                <a:ea typeface="AvantGarde" pitchFamily="2" charset="0"/>
                <a:cs typeface="AvantGarde" pitchFamily="2" charset="0"/>
              </a:rPr>
              <a:t>3</a:t>
            </a:r>
            <a:endParaRPr lang="en-US" sz="3200" b="1" dirty="0">
              <a:latin typeface="+mj-lt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627784" y="6012577"/>
            <a:ext cx="684076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5425455" y="6012577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+mj-lt"/>
                <a:ea typeface="AvantGarde" pitchFamily="2" charset="0"/>
                <a:cs typeface="AvantGarde" pitchFamily="2" charset="0"/>
              </a:rPr>
              <a:t>5</a:t>
            </a:r>
            <a:r>
              <a:rPr lang="vi-VN" sz="3200" b="1" dirty="0" smtClean="0">
                <a:latin typeface="+mj-lt"/>
                <a:ea typeface="AvantGarde" pitchFamily="2" charset="0"/>
                <a:cs typeface="AvantGarde" pitchFamily="2" charset="0"/>
              </a:rPr>
              <a:t>            9</a:t>
            </a:r>
            <a:endParaRPr lang="en-US" sz="3200" b="1" dirty="0">
              <a:latin typeface="+mj-lt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181539" y="6012577"/>
            <a:ext cx="684076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5425455" y="5194022"/>
            <a:ext cx="2386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atin typeface="+mj-lt"/>
                <a:ea typeface="AvantGarde" pitchFamily="2" charset="0"/>
                <a:cs typeface="AvantGarde" pitchFamily="2" charset="0"/>
              </a:rPr>
              <a:t>10          5</a:t>
            </a:r>
            <a:endParaRPr lang="en-US" sz="3200" b="1" dirty="0">
              <a:latin typeface="+mj-lt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181539" y="5194022"/>
            <a:ext cx="684076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5425455" y="4365104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+mj-lt"/>
                <a:ea typeface="AvantGarde" pitchFamily="2" charset="0"/>
                <a:cs typeface="AvantGarde" pitchFamily="2" charset="0"/>
              </a:rPr>
              <a:t>8</a:t>
            </a:r>
            <a:r>
              <a:rPr lang="vi-VN" sz="3200" b="1" dirty="0" smtClean="0">
                <a:latin typeface="+mj-lt"/>
                <a:ea typeface="AvantGarde" pitchFamily="2" charset="0"/>
                <a:cs typeface="AvantGarde" pitchFamily="2" charset="0"/>
              </a:rPr>
              <a:t>            7</a:t>
            </a:r>
            <a:endParaRPr lang="en-US" sz="3200" b="1" dirty="0">
              <a:latin typeface="+mj-lt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181539" y="4365104"/>
            <a:ext cx="684076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627784" y="6012577"/>
            <a:ext cx="684076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&lt;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591780" y="5220489"/>
            <a:ext cx="72008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&gt;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555776" y="4365104"/>
            <a:ext cx="72008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&lt;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145535" y="6012577"/>
            <a:ext cx="72008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&lt;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63537" y="4365103"/>
            <a:ext cx="72008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&gt;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181539" y="5194023"/>
            <a:ext cx="684076" cy="6112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&gt;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60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8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/>
      <p:bldP spid="53" grpId="0" animBg="1"/>
      <p:bldP spid="55" grpId="0"/>
      <p:bldP spid="56" grpId="0" animBg="1"/>
      <p:bldP spid="57" grpId="0"/>
      <p:bldP spid="58" grpId="0" animBg="1"/>
      <p:bldP spid="59" grpId="0"/>
      <p:bldP spid="60" grpId="0" animBg="1"/>
      <p:bldP spid="61" grpId="0"/>
      <p:bldP spid="62" grpId="0" animBg="1"/>
      <p:bldP spid="63" grpId="0"/>
      <p:bldP spid="64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9512" y="476672"/>
            <a:ext cx="504056" cy="5760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solidFill>
                  <a:srgbClr val="FF0000"/>
                </a:solidFill>
              </a:rPr>
              <a:t>3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755576" y="404664"/>
            <a:ext cx="864096" cy="72008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200" b="1" dirty="0" smtClean="0">
                <a:solidFill>
                  <a:srgbClr val="002060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Số</a:t>
            </a:r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 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6" name="Flowchart: Display 5"/>
          <p:cNvSpPr/>
          <p:nvPr/>
        </p:nvSpPr>
        <p:spPr>
          <a:xfrm>
            <a:off x="1763688" y="476672"/>
            <a:ext cx="504056" cy="576064"/>
          </a:xfrm>
          <a:prstGeom prst="flowChartDisplay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?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259632" y="1412776"/>
            <a:ext cx="2304256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200" b="1" dirty="0" smtClean="0">
                <a:solidFill>
                  <a:schemeClr val="bg1"/>
                </a:solidFill>
                <a:latin typeface="AvantGarde" pitchFamily="2" charset="0"/>
                <a:ea typeface="AvantGarde" pitchFamily="2" charset="0"/>
                <a:cs typeface="AvantGarde" pitchFamily="2" charset="0"/>
              </a:rPr>
              <a:t>  5 </a:t>
            </a:r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   &gt;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843808" y="1412776"/>
            <a:ext cx="72008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0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843808" y="1412776"/>
            <a:ext cx="72008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3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843808" y="1412776"/>
            <a:ext cx="72008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2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843808" y="1412776"/>
            <a:ext cx="72008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1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843808" y="1412776"/>
            <a:ext cx="72008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4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28" name="Flowchart: Alternate Process 27"/>
          <p:cNvSpPr/>
          <p:nvPr/>
        </p:nvSpPr>
        <p:spPr>
          <a:xfrm>
            <a:off x="1259632" y="2492896"/>
            <a:ext cx="2376264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  4    &lt;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29" name="Flowchart: Alternate Process 28"/>
          <p:cNvSpPr/>
          <p:nvPr/>
        </p:nvSpPr>
        <p:spPr>
          <a:xfrm>
            <a:off x="2843808" y="2492896"/>
            <a:ext cx="792088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latin typeface="AvantGarde" pitchFamily="2" charset="0"/>
                <a:ea typeface="AvantGarde" pitchFamily="2" charset="0"/>
                <a:cs typeface="AvantGarde" pitchFamily="2" charset="0"/>
              </a:rPr>
              <a:t>5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30" name="Flowchart: Alternate Process 29"/>
          <p:cNvSpPr/>
          <p:nvPr/>
        </p:nvSpPr>
        <p:spPr>
          <a:xfrm>
            <a:off x="2843808" y="2492896"/>
            <a:ext cx="792088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6</a:t>
            </a:r>
            <a:endParaRPr lang="en-US" sz="3200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31" name="Flowchart: Alternate Process 30"/>
          <p:cNvSpPr/>
          <p:nvPr/>
        </p:nvSpPr>
        <p:spPr>
          <a:xfrm>
            <a:off x="2843808" y="2492896"/>
            <a:ext cx="792088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8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32" name="Flowchart: Alternate Process 31"/>
          <p:cNvSpPr/>
          <p:nvPr/>
        </p:nvSpPr>
        <p:spPr>
          <a:xfrm>
            <a:off x="2843808" y="2492896"/>
            <a:ext cx="792088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9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34" name="Flowchart: Alternate Process 33"/>
          <p:cNvSpPr/>
          <p:nvPr/>
        </p:nvSpPr>
        <p:spPr>
          <a:xfrm>
            <a:off x="2843808" y="2492896"/>
            <a:ext cx="792088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7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36" name="Flowchart: Alternate Process 35"/>
          <p:cNvSpPr/>
          <p:nvPr/>
        </p:nvSpPr>
        <p:spPr>
          <a:xfrm>
            <a:off x="2843808" y="2492896"/>
            <a:ext cx="792088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10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37" name="Flowchart: Alternate Process 36"/>
          <p:cNvSpPr/>
          <p:nvPr/>
        </p:nvSpPr>
        <p:spPr>
          <a:xfrm>
            <a:off x="1331640" y="3861048"/>
            <a:ext cx="2376264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       &lt;    7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46" name="Flowchart: Alternate Process 45"/>
          <p:cNvSpPr/>
          <p:nvPr/>
        </p:nvSpPr>
        <p:spPr>
          <a:xfrm>
            <a:off x="1331640" y="3861048"/>
            <a:ext cx="648072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 5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47" name="Flowchart: Alternate Process 46"/>
          <p:cNvSpPr/>
          <p:nvPr/>
        </p:nvSpPr>
        <p:spPr>
          <a:xfrm>
            <a:off x="1331640" y="3861048"/>
            <a:ext cx="648072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 6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48" name="Flowchart: Alternate Process 47"/>
          <p:cNvSpPr/>
          <p:nvPr/>
        </p:nvSpPr>
        <p:spPr>
          <a:xfrm>
            <a:off x="1331640" y="3861048"/>
            <a:ext cx="648072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 4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49" name="Flowchart: Alternate Process 48"/>
          <p:cNvSpPr/>
          <p:nvPr/>
        </p:nvSpPr>
        <p:spPr>
          <a:xfrm>
            <a:off x="1331640" y="3861048"/>
            <a:ext cx="648072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 3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50" name="Flowchart: Alternate Process 49"/>
          <p:cNvSpPr/>
          <p:nvPr/>
        </p:nvSpPr>
        <p:spPr>
          <a:xfrm>
            <a:off x="1331640" y="3861048"/>
            <a:ext cx="648072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 2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51" name="Flowchart: Alternate Process 50"/>
          <p:cNvSpPr/>
          <p:nvPr/>
        </p:nvSpPr>
        <p:spPr>
          <a:xfrm>
            <a:off x="1331640" y="3861048"/>
            <a:ext cx="648072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 1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  <p:sp>
        <p:nvSpPr>
          <p:cNvPr id="52" name="Flowchart: Alternate Process 51"/>
          <p:cNvSpPr/>
          <p:nvPr/>
        </p:nvSpPr>
        <p:spPr>
          <a:xfrm>
            <a:off x="1331640" y="3861048"/>
            <a:ext cx="648072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3200" b="1" dirty="0" smtClean="0">
                <a:latin typeface="AvantGarde" pitchFamily="2" charset="0"/>
                <a:ea typeface="AvantGarde" pitchFamily="2" charset="0"/>
                <a:cs typeface="AvantGarde" pitchFamily="2" charset="0"/>
              </a:rPr>
              <a:t> 0</a:t>
            </a:r>
            <a:endParaRPr lang="en-US" sz="3200" b="1" dirty="0">
              <a:latin typeface="AvantGarde" pitchFamily="2" charset="0"/>
              <a:ea typeface="AvantGarde" pitchFamily="2" charset="0"/>
              <a:cs typeface="AvantGard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63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0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8" grpId="0" animBg="1"/>
      <p:bldP spid="29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4" grpId="0" animBg="1"/>
      <p:bldP spid="34" grpId="1" animBg="1"/>
      <p:bldP spid="36" grpId="0" animBg="1"/>
      <p:bldP spid="36" grpId="1" animBg="1"/>
      <p:bldP spid="37" grpId="0" animBg="1"/>
      <p:bldP spid="46" grpId="0" animBg="1"/>
      <p:bldP spid="46" grpId="1" animBg="1"/>
      <p:bldP spid="47" grpId="0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899592" y="548680"/>
            <a:ext cx="7632848" cy="30243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600" dirty="0" smtClean="0">
                <a:latin typeface="Amazone" pitchFamily="34" charset="0"/>
                <a:ea typeface="Amazone" pitchFamily="34" charset="0"/>
                <a:cs typeface="Amazone" pitchFamily="34" charset="0"/>
              </a:rPr>
              <a:t>Tiết học đến đây kết thúc. Các em tiếp tục học 2 tiết anh văn do cô Tú dạy.</a:t>
            </a:r>
          </a:p>
          <a:p>
            <a:pPr algn="ctr"/>
            <a:r>
              <a:rPr lang="vi-VN" sz="3600" dirty="0" smtClean="0">
                <a:latin typeface="Amazone" pitchFamily="34" charset="0"/>
                <a:ea typeface="Amazone" pitchFamily="34" charset="0"/>
                <a:cs typeface="Amazone" pitchFamily="34" charset="0"/>
              </a:rPr>
              <a:t>Chúc các em vui, khỏe.</a:t>
            </a:r>
            <a:endParaRPr lang="en-US" sz="3600" dirty="0">
              <a:latin typeface="Amazone" pitchFamily="34" charset="0"/>
              <a:ea typeface="Amazone" pitchFamily="34" charset="0"/>
              <a:cs typeface="Amazon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07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276</TotalTime>
  <Words>312</Words>
  <Application>Microsoft Office PowerPoint</Application>
  <PresentationFormat>On-screen Show (4:3)</PresentationFormat>
  <Paragraphs>91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25</cp:revision>
  <dcterms:created xsi:type="dcterms:W3CDTF">2021-12-15T02:42:09Z</dcterms:created>
  <dcterms:modified xsi:type="dcterms:W3CDTF">2021-12-15T07:19:08Z</dcterms:modified>
</cp:coreProperties>
</file>