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308" r:id="rId3"/>
    <p:sldId id="276" r:id="rId4"/>
    <p:sldId id="277" r:id="rId5"/>
    <p:sldId id="275" r:id="rId6"/>
    <p:sldId id="278" r:id="rId7"/>
    <p:sldId id="257" r:id="rId8"/>
    <p:sldId id="258" r:id="rId9"/>
    <p:sldId id="304" r:id="rId10"/>
    <p:sldId id="279" r:id="rId11"/>
    <p:sldId id="280" r:id="rId12"/>
    <p:sldId id="281" r:id="rId13"/>
    <p:sldId id="282" r:id="rId14"/>
    <p:sldId id="283" r:id="rId15"/>
    <p:sldId id="284" r:id="rId16"/>
    <p:sldId id="289" r:id="rId17"/>
    <p:sldId id="259" r:id="rId18"/>
    <p:sldId id="260" r:id="rId19"/>
    <p:sldId id="306" r:id="rId20"/>
    <p:sldId id="261" r:id="rId21"/>
    <p:sldId id="262" r:id="rId22"/>
    <p:sldId id="307" r:id="rId23"/>
    <p:sldId id="263" r:id="rId24"/>
    <p:sldId id="264" r:id="rId25"/>
    <p:sldId id="265" r:id="rId26"/>
    <p:sldId id="266" r:id="rId27"/>
    <p:sldId id="267" r:id="rId28"/>
    <p:sldId id="268" r:id="rId29"/>
    <p:sldId id="269" r:id="rId30"/>
    <p:sldId id="270" r:id="rId31"/>
    <p:sldId id="290" r:id="rId32"/>
    <p:sldId id="291" r:id="rId33"/>
    <p:sldId id="292" r:id="rId34"/>
    <p:sldId id="293" r:id="rId35"/>
    <p:sldId id="271" r:id="rId36"/>
    <p:sldId id="294" r:id="rId37"/>
    <p:sldId id="295" r:id="rId38"/>
    <p:sldId id="296" r:id="rId39"/>
    <p:sldId id="272" r:id="rId40"/>
    <p:sldId id="297" r:id="rId41"/>
    <p:sldId id="298" r:id="rId42"/>
    <p:sldId id="299" r:id="rId43"/>
    <p:sldId id="300" r:id="rId44"/>
    <p:sldId id="301" r:id="rId45"/>
    <p:sldId id="302" r:id="rId46"/>
    <p:sldId id="273" r:id="rId47"/>
    <p:sldId id="274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32" d="100"/>
          <a:sy n="32" d="100"/>
        </p:scale>
        <p:origin x="24" y="11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1A649C-9E69-419B-8F85-0972BF37437E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AE6655-B2ED-4A91-85E6-E0FE50CC9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588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8B96B-EA25-1B42-9DF2-2E8C40C314D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039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37FDE-5EEB-4D5F-990D-7DE13E092D88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2A422-72FB-441B-8F47-ED506CBC8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936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37FDE-5EEB-4D5F-990D-7DE13E092D88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2A422-72FB-441B-8F47-ED506CBC8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532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37FDE-5EEB-4D5F-990D-7DE13E092D88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2A422-72FB-441B-8F47-ED506CBC8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6149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3" y="1"/>
            <a:ext cx="12192000" cy="5048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6353176"/>
            <a:ext cx="12192000" cy="5048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1748" y="6549862"/>
            <a:ext cx="712568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32977" y="6539039"/>
            <a:ext cx="168610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r>
              <a:rPr lang="en-US" sz="1400" baseline="0" dirty="0" smtClean="0">
                <a:solidFill>
                  <a:schemeClr val="bg1"/>
                </a:solidFill>
              </a:rPr>
              <a:t>2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43073" y="6325674"/>
            <a:ext cx="705852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3793" y="6586738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558985" y="6586738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C17A9561-E3D6-5A47-811A-BF3F25801FBE}"/>
              </a:ext>
            </a:extLst>
          </p:cNvPr>
          <p:cNvSpPr txBox="1"/>
          <p:nvPr userDrawn="1"/>
        </p:nvSpPr>
        <p:spPr>
          <a:xfrm>
            <a:off x="153420" y="0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7</a:t>
            </a:r>
          </a:p>
        </p:txBody>
      </p:sp>
    </p:spTree>
    <p:extLst>
      <p:ext uri="{BB962C8B-B14F-4D97-AF65-F5344CB8AC3E}">
        <p14:creationId xmlns:p14="http://schemas.microsoft.com/office/powerpoint/2010/main" val="1805120185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37FDE-5EEB-4D5F-990D-7DE13E092D88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2A422-72FB-441B-8F47-ED506CBC8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028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37FDE-5EEB-4D5F-990D-7DE13E092D88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2A422-72FB-441B-8F47-ED506CBC8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81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37FDE-5EEB-4D5F-990D-7DE13E092D88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2A422-72FB-441B-8F47-ED506CBC8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544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37FDE-5EEB-4D5F-990D-7DE13E092D88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2A422-72FB-441B-8F47-ED506CBC8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273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37FDE-5EEB-4D5F-990D-7DE13E092D88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2A422-72FB-441B-8F47-ED506CBC8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004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37FDE-5EEB-4D5F-990D-7DE13E092D88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2A422-72FB-441B-8F47-ED506CBC8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28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37FDE-5EEB-4D5F-990D-7DE13E092D88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2A422-72FB-441B-8F47-ED506CBC8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386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37FDE-5EEB-4D5F-990D-7DE13E092D88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2A422-72FB-441B-8F47-ED506CBC8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68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37FDE-5EEB-4D5F-990D-7DE13E092D88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02A422-72FB-441B-8F47-ED506CBC8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933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7.png"/><Relationship Id="rId5" Type="http://schemas.openxmlformats.org/officeDocument/2006/relationships/image" Target="../media/image14.png"/><Relationship Id="rId4" Type="http://schemas.openxmlformats.org/officeDocument/2006/relationships/audio" Target="../media/audio1.wav"/><Relationship Id="rId9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3" Type="http://schemas.microsoft.com/office/2007/relationships/media" Target="../media/media5.mp3"/><Relationship Id="rId7" Type="http://schemas.openxmlformats.org/officeDocument/2006/relationships/slideLayout" Target="../slideLayouts/slideLayout1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7.mp3"/><Relationship Id="rId5" Type="http://schemas.microsoft.com/office/2007/relationships/media" Target="../media/media7.mp3"/><Relationship Id="rId10" Type="http://schemas.openxmlformats.org/officeDocument/2006/relationships/image" Target="../media/image19.png"/><Relationship Id="rId4" Type="http://schemas.openxmlformats.org/officeDocument/2006/relationships/audio" Target="../media/media5.mp3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7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23.pn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7.png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26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7.png"/><Relationship Id="rId5" Type="http://schemas.openxmlformats.org/officeDocument/2006/relationships/image" Target="../media/image28.png"/><Relationship Id="rId4" Type="http://schemas.openxmlformats.org/officeDocument/2006/relationships/audio" Target="../media/audio1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7.png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7.png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7.png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7.png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3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3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7.png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audio" Target="../media/audio1.wav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7.png"/><Relationship Id="rId4" Type="http://schemas.openxmlformats.org/officeDocument/2006/relationships/image" Target="../media/image4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7.png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540912" y="1249251"/>
            <a:ext cx="9890975" cy="291062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/>
              <a:t>Unit 7: clothes.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124540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66135" y="1008972"/>
            <a:ext cx="746217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latin typeface="Berlin Sans FB" panose="020E0602020502020306" pitchFamily="34" charset="0"/>
              </a:rPr>
              <a:t>Yes, it is or No, it isn’t</a:t>
            </a:r>
          </a:p>
          <a:p>
            <a:pPr algn="ctr"/>
            <a:r>
              <a:rPr lang="en-US" sz="6600" dirty="0" smtClean="0">
                <a:latin typeface="Berlin Sans FB" panose="020E0602020502020306" pitchFamily="34" charset="0"/>
              </a:rPr>
              <a:t>Game</a:t>
            </a:r>
            <a:endParaRPr lang="ru-RU" sz="6600" dirty="0"/>
          </a:p>
        </p:txBody>
      </p:sp>
      <p:sp>
        <p:nvSpPr>
          <p:cNvPr id="3" name="Управляющая кнопка: далее 2">
            <a:hlinkClick r:id="" action="ppaction://hlinkshowjump?jump=nextslide" highlightClick="1">
              <a:snd r:embed="rId2" name="camera.wav"/>
            </a:hlinkClick>
          </p:cNvPr>
          <p:cNvSpPr/>
          <p:nvPr/>
        </p:nvSpPr>
        <p:spPr>
          <a:xfrm>
            <a:off x="11081289" y="6183824"/>
            <a:ext cx="991892" cy="557939"/>
          </a:xfrm>
          <a:prstGeom prst="actionButtonForwardNex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97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Горизонтальный свиток 2"/>
          <p:cNvSpPr/>
          <p:nvPr/>
        </p:nvSpPr>
        <p:spPr>
          <a:xfrm>
            <a:off x="2687782" y="3352798"/>
            <a:ext cx="2268531" cy="1099931"/>
          </a:xfrm>
          <a:prstGeom prst="horizontalScrol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7827820" y="3352799"/>
            <a:ext cx="2137815" cy="942109"/>
          </a:xfrm>
          <a:prstGeom prst="horizontalScrol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860963" y="3531465"/>
            <a:ext cx="23736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Berlin Sans FB" panose="020E0602020502020306" pitchFamily="34" charset="0"/>
              </a:rPr>
              <a:t>Yes, it is</a:t>
            </a:r>
            <a:endParaRPr lang="ru-RU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7755845" y="3551104"/>
            <a:ext cx="21899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Berlin Sans FB" panose="020E0602020502020306" pitchFamily="34" charset="0"/>
              </a:rPr>
              <a:t>No, it isn’t</a:t>
            </a:r>
            <a:endParaRPr lang="ru-RU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1487606" y="1397591"/>
            <a:ext cx="1637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990033"/>
                </a:solidFill>
                <a:latin typeface="Berlin Sans FB" panose="020E0602020502020306" pitchFamily="34" charset="0"/>
              </a:rPr>
              <a:t>Great!</a:t>
            </a:r>
            <a:endParaRPr lang="ru-RU" sz="3200" dirty="0">
              <a:solidFill>
                <a:srgbClr val="990033"/>
              </a:solidFill>
            </a:endParaRPr>
          </a:p>
        </p:txBody>
      </p:sp>
      <p:sp>
        <p:nvSpPr>
          <p:cNvPr id="9" name="Управляющая кнопка: далее 8">
            <a:hlinkClick r:id="" action="ppaction://hlinkshowjump?jump=nextslide" highlightClick="1">
              <a:snd r:embed="rId3" name="camera.wav"/>
            </a:hlinkClick>
          </p:cNvPr>
          <p:cNvSpPr/>
          <p:nvPr/>
        </p:nvSpPr>
        <p:spPr>
          <a:xfrm>
            <a:off x="11081289" y="6183824"/>
            <a:ext cx="991892" cy="557939"/>
          </a:xfrm>
          <a:prstGeom prst="actionButtonForwardNex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0554" y="4352149"/>
            <a:ext cx="3613336" cy="223445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860963" y="113637"/>
            <a:ext cx="5194853" cy="7553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Is this your hat?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336735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48148E-6 L 0.17539 -0.3905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95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Горизонтальный свиток 2"/>
          <p:cNvSpPr/>
          <p:nvPr/>
        </p:nvSpPr>
        <p:spPr>
          <a:xfrm>
            <a:off x="2860964" y="3398941"/>
            <a:ext cx="1814945" cy="942109"/>
          </a:xfrm>
          <a:prstGeom prst="horizontalScrol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7827820" y="3352799"/>
            <a:ext cx="2429363" cy="942109"/>
          </a:xfrm>
          <a:prstGeom prst="horizontalScrol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01000" y="3531465"/>
            <a:ext cx="2070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Berlin Sans FB" panose="020E0602020502020306" pitchFamily="34" charset="0"/>
              </a:rPr>
              <a:t>No, it isn’t</a:t>
            </a:r>
            <a:endParaRPr lang="ru-RU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2860964" y="3531464"/>
            <a:ext cx="2029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Berlin Sans FB" panose="020E0602020502020306" pitchFamily="34" charset="0"/>
              </a:rPr>
              <a:t>Yes, it is</a:t>
            </a:r>
            <a:endParaRPr lang="ru-RU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1487606" y="1397591"/>
            <a:ext cx="1637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990033"/>
                </a:solidFill>
                <a:latin typeface="Berlin Sans FB" panose="020E0602020502020306" pitchFamily="34" charset="0"/>
              </a:rPr>
              <a:t>Great!</a:t>
            </a:r>
            <a:endParaRPr lang="ru-RU" sz="3200" dirty="0">
              <a:solidFill>
                <a:srgbClr val="990033"/>
              </a:solidFill>
            </a:endParaRPr>
          </a:p>
        </p:txBody>
      </p:sp>
      <p:sp>
        <p:nvSpPr>
          <p:cNvPr id="9" name="Управляющая кнопка: далее 8">
            <a:hlinkClick r:id="" action="ppaction://hlinkshowjump?jump=nextslide" highlightClick="1">
              <a:snd r:embed="rId3" name="camera.wav"/>
            </a:hlinkClick>
          </p:cNvPr>
          <p:cNvSpPr/>
          <p:nvPr/>
        </p:nvSpPr>
        <p:spPr>
          <a:xfrm>
            <a:off x="11081289" y="6183824"/>
            <a:ext cx="991892" cy="557939"/>
          </a:xfrm>
          <a:prstGeom prst="actionButtonForwardNex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Rounded Rectangle 9"/>
          <p:cNvSpPr/>
          <p:nvPr/>
        </p:nvSpPr>
        <p:spPr>
          <a:xfrm>
            <a:off x="2120347" y="176052"/>
            <a:ext cx="5194853" cy="7553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Is this your T-shirt?</a:t>
            </a:r>
            <a:endParaRPr lang="en-US" sz="4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63232" y="2437958"/>
            <a:ext cx="2394476" cy="218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762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48148E-6 L -0.2474 -0.398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70" y="-199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Горизонтальный свиток 2"/>
          <p:cNvSpPr/>
          <p:nvPr/>
        </p:nvSpPr>
        <p:spPr>
          <a:xfrm>
            <a:off x="2687783" y="3352799"/>
            <a:ext cx="1814945" cy="942109"/>
          </a:xfrm>
          <a:prstGeom prst="horizontalScrol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7827820" y="3352799"/>
            <a:ext cx="2641397" cy="942109"/>
          </a:xfrm>
          <a:prstGeom prst="horizontalScrol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860964" y="3531465"/>
            <a:ext cx="1832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Berlin Sans FB" panose="020E0602020502020306" pitchFamily="34" charset="0"/>
              </a:rPr>
              <a:t>Yes, it is</a:t>
            </a:r>
            <a:endParaRPr lang="ru-RU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8001000" y="3531464"/>
            <a:ext cx="2229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Berlin Sans FB" panose="020E0602020502020306" pitchFamily="34" charset="0"/>
              </a:rPr>
              <a:t>No, it isn’t</a:t>
            </a:r>
            <a:endParaRPr lang="ru-RU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1487606" y="1397591"/>
            <a:ext cx="1637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990033"/>
                </a:solidFill>
                <a:latin typeface="Berlin Sans FB" panose="020E0602020502020306" pitchFamily="34" charset="0"/>
              </a:rPr>
              <a:t>Great!</a:t>
            </a:r>
            <a:endParaRPr lang="ru-RU" sz="3200" dirty="0">
              <a:solidFill>
                <a:srgbClr val="990033"/>
              </a:solidFill>
            </a:endParaRPr>
          </a:p>
        </p:txBody>
      </p:sp>
      <p:sp>
        <p:nvSpPr>
          <p:cNvPr id="9" name="Управляющая кнопка: далее 8">
            <a:hlinkClick r:id="" action="ppaction://hlinkshowjump?jump=nextslide" highlightClick="1">
              <a:snd r:embed="rId3" name="camera.wav"/>
            </a:hlinkClick>
          </p:cNvPr>
          <p:cNvSpPr/>
          <p:nvPr/>
        </p:nvSpPr>
        <p:spPr>
          <a:xfrm>
            <a:off x="11081289" y="6183824"/>
            <a:ext cx="991892" cy="557939"/>
          </a:xfrm>
          <a:prstGeom prst="actionButtonForwardNex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62799" y="1847172"/>
            <a:ext cx="2394476" cy="2187012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220278" y="119270"/>
            <a:ext cx="5420139" cy="8348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Is this your shirt?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812665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0.17539 -0.3905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95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Горизонтальный свиток 2"/>
          <p:cNvSpPr/>
          <p:nvPr/>
        </p:nvSpPr>
        <p:spPr>
          <a:xfrm>
            <a:off x="2687783" y="3352799"/>
            <a:ext cx="2334791" cy="942109"/>
          </a:xfrm>
          <a:prstGeom prst="horizontalScrol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7827820" y="3352799"/>
            <a:ext cx="2429363" cy="942109"/>
          </a:xfrm>
          <a:prstGeom prst="horizontalScrol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8001000" y="3531465"/>
            <a:ext cx="2295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Berlin Sans FB" panose="020E0602020502020306" pitchFamily="34" charset="0"/>
              </a:rPr>
              <a:t>Yes, it is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60964" y="3531464"/>
            <a:ext cx="2161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Berlin Sans FB" panose="020E0602020502020306" pitchFamily="34" charset="0"/>
              </a:rPr>
              <a:t>No, it isn’t</a:t>
            </a:r>
            <a:r>
              <a:rPr lang="en-US" sz="32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.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87606" y="1397591"/>
            <a:ext cx="1637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990033"/>
                </a:solidFill>
                <a:latin typeface="Berlin Sans FB" panose="020E0602020502020306" pitchFamily="34" charset="0"/>
              </a:rPr>
              <a:t>Great!</a:t>
            </a:r>
            <a:endParaRPr lang="ru-RU" sz="3200" dirty="0">
              <a:solidFill>
                <a:srgbClr val="990033"/>
              </a:solidFill>
            </a:endParaRPr>
          </a:p>
        </p:txBody>
      </p:sp>
      <p:sp>
        <p:nvSpPr>
          <p:cNvPr id="9" name="Управляющая кнопка: далее 8">
            <a:hlinkClick r:id="" action="ppaction://hlinkshowjump?jump=nextslide" highlightClick="1">
              <a:snd r:embed="rId3" name="camera.wav"/>
            </a:hlinkClick>
          </p:cNvPr>
          <p:cNvSpPr/>
          <p:nvPr/>
        </p:nvSpPr>
        <p:spPr>
          <a:xfrm>
            <a:off x="11081289" y="6183824"/>
            <a:ext cx="991892" cy="557939"/>
          </a:xfrm>
          <a:prstGeom prst="actionButtonForwardNex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96981" y="3831561"/>
            <a:ext cx="2697013" cy="2631232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107095" y="0"/>
            <a:ext cx="7248939" cy="8589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/>
              <a:t>Is this your T-shirt?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284776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48148E-6 L -0.2474 -0.398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70" y="-199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Горизонтальный свиток 2"/>
          <p:cNvSpPr/>
          <p:nvPr/>
        </p:nvSpPr>
        <p:spPr>
          <a:xfrm>
            <a:off x="2687783" y="3352799"/>
            <a:ext cx="1814945" cy="942109"/>
          </a:xfrm>
          <a:prstGeom prst="horizontalScrol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7315200" y="3352799"/>
            <a:ext cx="2327565" cy="942109"/>
          </a:xfrm>
          <a:prstGeom prst="horizontalScrol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687783" y="3531464"/>
            <a:ext cx="1814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Berlin Sans FB" panose="020E0602020502020306" pitchFamily="34" charset="0"/>
              </a:rPr>
              <a:t>Yes, it is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73331" y="3531464"/>
            <a:ext cx="22694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Berlin Sans FB" panose="020E0602020502020306" pitchFamily="34" charset="0"/>
              </a:rPr>
              <a:t>No, it isn’t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87606" y="1397591"/>
            <a:ext cx="1637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990033"/>
                </a:solidFill>
                <a:latin typeface="Berlin Sans FB" panose="020E0602020502020306" pitchFamily="34" charset="0"/>
              </a:rPr>
              <a:t>Great!</a:t>
            </a:r>
            <a:endParaRPr lang="ru-RU" sz="3200" dirty="0">
              <a:solidFill>
                <a:srgbClr val="990033"/>
              </a:solidFill>
            </a:endParaRPr>
          </a:p>
        </p:txBody>
      </p:sp>
      <p:sp>
        <p:nvSpPr>
          <p:cNvPr id="9" name="Управляющая кнопка: далее 8">
            <a:hlinkClick r:id="" action="ppaction://hlinkshowjump?jump=nextslide" highlightClick="1">
              <a:snd r:embed="rId3" name="camera.wav"/>
            </a:hlinkClick>
          </p:cNvPr>
          <p:cNvSpPr/>
          <p:nvPr/>
        </p:nvSpPr>
        <p:spPr>
          <a:xfrm>
            <a:off x="11081289" y="6183824"/>
            <a:ext cx="991892" cy="557939"/>
          </a:xfrm>
          <a:prstGeom prst="actionButtonForwardNex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Rounded Rectangle 3"/>
          <p:cNvSpPr/>
          <p:nvPr/>
        </p:nvSpPr>
        <p:spPr>
          <a:xfrm>
            <a:off x="2687783" y="159026"/>
            <a:ext cx="4839452" cy="7818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Is this your dress?</a:t>
            </a:r>
            <a:endParaRPr lang="en-US" sz="3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13389" y="3352799"/>
            <a:ext cx="2391149" cy="304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442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L 0.17539 -0.3905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95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70160" y="1537252"/>
            <a:ext cx="63497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latin typeface="Berlin Sans FB" panose="020E0602020502020306" pitchFamily="34" charset="0"/>
              </a:rPr>
              <a:t>Great Job!</a:t>
            </a:r>
            <a:endParaRPr lang="ru-RU" sz="8000" dirty="0"/>
          </a:p>
        </p:txBody>
      </p:sp>
    </p:spTree>
    <p:extLst>
      <p:ext uri="{BB962C8B-B14F-4D97-AF65-F5344CB8AC3E}">
        <p14:creationId xmlns:p14="http://schemas.microsoft.com/office/powerpoint/2010/main" val="37175474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0111" y="449264"/>
            <a:ext cx="847725" cy="3467100"/>
          </a:xfrm>
          <a:prstGeom prst="rect">
            <a:avLst/>
          </a:prstGeom>
        </p:spPr>
      </p:pic>
      <p:pic>
        <p:nvPicPr>
          <p:cNvPr id="2" name="CD2-TRACK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708026" y="231820"/>
            <a:ext cx="9852650" cy="1803042"/>
          </a:xfrm>
          <a:prstGeom prst="cloudCallou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tx1"/>
                </a:solidFill>
              </a:rPr>
              <a:t>Listen and put a (      )or a (    ).</a:t>
            </a:r>
            <a:endParaRPr lang="en-US" sz="4800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584" y="2430216"/>
            <a:ext cx="2674671" cy="3208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9395" y="2648271"/>
            <a:ext cx="3189288" cy="2920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53579" y="3009565"/>
            <a:ext cx="3513159" cy="2197562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017643" y="2182814"/>
            <a:ext cx="1004552" cy="5370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1</a:t>
            </a:r>
            <a:endParaRPr lang="en-US" sz="4000" dirty="0"/>
          </a:p>
        </p:txBody>
      </p:sp>
      <p:sp>
        <p:nvSpPr>
          <p:cNvPr id="10" name="Rounded Rectangle 9"/>
          <p:cNvSpPr/>
          <p:nvPr/>
        </p:nvSpPr>
        <p:spPr>
          <a:xfrm>
            <a:off x="4689915" y="2253702"/>
            <a:ext cx="1004552" cy="5370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2</a:t>
            </a:r>
            <a:endParaRPr lang="en-US" sz="4000" dirty="0"/>
          </a:p>
        </p:txBody>
      </p:sp>
      <p:sp>
        <p:nvSpPr>
          <p:cNvPr id="11" name="Rounded Rectangle 10"/>
          <p:cNvSpPr/>
          <p:nvPr/>
        </p:nvSpPr>
        <p:spPr>
          <a:xfrm>
            <a:off x="8817009" y="2741054"/>
            <a:ext cx="1004552" cy="5370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3</a:t>
            </a:r>
            <a:endParaRPr lang="en-US" sz="4000" dirty="0"/>
          </a:p>
        </p:txBody>
      </p:sp>
      <p:sp>
        <p:nvSpPr>
          <p:cNvPr id="12" name="Rounded Rectangle 11"/>
          <p:cNvSpPr/>
          <p:nvPr/>
        </p:nvSpPr>
        <p:spPr>
          <a:xfrm>
            <a:off x="824566" y="5467082"/>
            <a:ext cx="1197629" cy="843566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4866386" y="5541207"/>
            <a:ext cx="1197629" cy="843566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8720470" y="5335716"/>
            <a:ext cx="1197629" cy="843566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Half Frame 14"/>
          <p:cNvSpPr/>
          <p:nvPr/>
        </p:nvSpPr>
        <p:spPr>
          <a:xfrm rot="13146411">
            <a:off x="1235459" y="5008240"/>
            <a:ext cx="463952" cy="1120361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193902" y="1326524"/>
            <a:ext cx="3724197" cy="8203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Touch the picture and see the correct answer.</a:t>
            </a:r>
            <a:endParaRPr lang="en-US" dirty="0"/>
          </a:p>
        </p:txBody>
      </p:sp>
      <p:sp>
        <p:nvSpPr>
          <p:cNvPr id="17" name="Half Frame 16"/>
          <p:cNvSpPr/>
          <p:nvPr/>
        </p:nvSpPr>
        <p:spPr>
          <a:xfrm rot="13146411">
            <a:off x="9056234" y="5008240"/>
            <a:ext cx="463952" cy="1120361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Multiply 17"/>
          <p:cNvSpPr/>
          <p:nvPr/>
        </p:nvSpPr>
        <p:spPr>
          <a:xfrm>
            <a:off x="4971790" y="5465789"/>
            <a:ext cx="1083840" cy="934849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Multiply 18"/>
          <p:cNvSpPr/>
          <p:nvPr/>
        </p:nvSpPr>
        <p:spPr>
          <a:xfrm>
            <a:off x="4689915" y="1012148"/>
            <a:ext cx="1083840" cy="934849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Half Frame 19"/>
          <p:cNvSpPr/>
          <p:nvPr/>
        </p:nvSpPr>
        <p:spPr>
          <a:xfrm rot="13146411">
            <a:off x="6726707" y="-73748"/>
            <a:ext cx="463952" cy="1120361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641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6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2-TRACK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1084" y="1384767"/>
            <a:ext cx="609600" cy="60960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2433917" y="968002"/>
            <a:ext cx="5661212" cy="2160681"/>
          </a:xfrm>
          <a:prstGeom prst="cloudCallout">
            <a:avLst>
              <a:gd name="adj1" fmla="val -45299"/>
              <a:gd name="adj2" fmla="val -782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/>
              <a:t>Sing.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418953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5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851615F-B847-3D4B-ABBC-5A863235E922}"/>
              </a:ext>
            </a:extLst>
          </p:cNvPr>
          <p:cNvSpPr txBox="1"/>
          <p:nvPr/>
        </p:nvSpPr>
        <p:spPr>
          <a:xfrm>
            <a:off x="9525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31918" y="550075"/>
            <a:ext cx="7290263" cy="5697334"/>
          </a:xfrm>
          <a:prstGeom prst="rect">
            <a:avLst/>
          </a:prstGeom>
        </p:spPr>
      </p:pic>
      <p:pic>
        <p:nvPicPr>
          <p:cNvPr id="7" name="CD2-TRACK 1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16935" y="535798"/>
            <a:ext cx="609600" cy="609600"/>
          </a:xfrm>
          <a:prstGeom prst="rect">
            <a:avLst/>
          </a:prstGeom>
        </p:spPr>
      </p:pic>
      <p:pic>
        <p:nvPicPr>
          <p:cNvPr id="6" name="CD2-TRACK 1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531917" y="550075"/>
            <a:ext cx="609600" cy="609600"/>
          </a:xfrm>
          <a:prstGeom prst="rect">
            <a:avLst/>
          </a:prstGeom>
        </p:spPr>
      </p:pic>
      <p:pic>
        <p:nvPicPr>
          <p:cNvPr id="8" name="CD2-TRACK 14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774636" y="5386102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54490" y="3398742"/>
            <a:ext cx="482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EE297E"/>
                </a:solidFill>
                <a:sym typeface="Wingdings 2" panose="05020102010507070707" pitchFamily="18" charset="2"/>
              </a:rPr>
              <a:t></a:t>
            </a:r>
            <a:endParaRPr lang="en-US" dirty="0">
              <a:solidFill>
                <a:srgbClr val="EE297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54490" y="4765989"/>
            <a:ext cx="482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36351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70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60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85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9372" y="362353"/>
            <a:ext cx="5276850" cy="481965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983346" y="5465338"/>
            <a:ext cx="2498501" cy="8453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/>
              <a:t>shirt</a:t>
            </a:r>
            <a:endParaRPr lang="en-US" sz="6600" dirty="0"/>
          </a:p>
        </p:txBody>
      </p:sp>
      <p:pic>
        <p:nvPicPr>
          <p:cNvPr id="7" name="shirt160665253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38489" y="1930400"/>
            <a:ext cx="1494108" cy="145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427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334" y="103934"/>
            <a:ext cx="8939275" cy="60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649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00" y="861451"/>
            <a:ext cx="9036851" cy="474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19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304" y="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Friday, February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en-US" sz="36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36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  <a:b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Unit 7: Clothes</a:t>
            </a:r>
            <a:b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Lesson 1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241" y="983973"/>
            <a:ext cx="10740342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T- shirt: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phông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shirt: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</a:t>
            </a: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dress: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áy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hat: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ũ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bèo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65744" y="4010960"/>
            <a:ext cx="119097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váy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?”</a:t>
            </a:r>
          </a:p>
          <a:p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A: 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this your dress?</a:t>
            </a:r>
          </a:p>
          <a:p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B: Yes, it is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No, it isn’t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47374" y="4655835"/>
            <a:ext cx="4780345" cy="15741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068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296" y="360541"/>
            <a:ext cx="9130682" cy="5495926"/>
          </a:xfrm>
          <a:prstGeom prst="rect">
            <a:avLst/>
          </a:prstGeom>
        </p:spPr>
      </p:pic>
      <p:pic>
        <p:nvPicPr>
          <p:cNvPr id="2" name="CD2-TRACK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25759" y="2810435"/>
            <a:ext cx="907669" cy="90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123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2-TRACK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1775791" y="278296"/>
            <a:ext cx="8507896" cy="12192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Listen and repeat. Write.</a:t>
            </a:r>
            <a:endParaRPr lang="en-US" sz="4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2369" y="1775791"/>
            <a:ext cx="2539346" cy="3780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5298" y="1775791"/>
            <a:ext cx="3555237" cy="4164706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232452" y="5556595"/>
            <a:ext cx="3199263" cy="8442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……</a:t>
            </a:r>
            <a:r>
              <a:rPr lang="en-US" sz="4400" dirty="0" err="1" smtClean="0"/>
              <a:t>iolin</a:t>
            </a:r>
            <a:endParaRPr lang="en-US" sz="4400" dirty="0"/>
          </a:p>
        </p:txBody>
      </p:sp>
      <p:sp>
        <p:nvSpPr>
          <p:cNvPr id="8" name="Rounded Rectangle 7"/>
          <p:cNvSpPr/>
          <p:nvPr/>
        </p:nvSpPr>
        <p:spPr>
          <a:xfrm>
            <a:off x="7613284" y="5518394"/>
            <a:ext cx="3199263" cy="8442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……</a:t>
            </a:r>
            <a:r>
              <a:rPr lang="en-US" sz="4400" dirty="0" err="1" smtClean="0"/>
              <a:t>est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772081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2-TRACK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1086678" y="251791"/>
            <a:ext cx="2570922" cy="993913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/>
              <a:t>Sing.</a:t>
            </a:r>
            <a:endParaRPr lang="en-US" sz="4800" dirty="0"/>
          </a:p>
        </p:txBody>
      </p:sp>
      <p:sp>
        <p:nvSpPr>
          <p:cNvPr id="5" name="Rounded Rectangle 4"/>
          <p:cNvSpPr/>
          <p:nvPr/>
        </p:nvSpPr>
        <p:spPr>
          <a:xfrm>
            <a:off x="1828801" y="1245704"/>
            <a:ext cx="8203096" cy="48635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/>
              <a:t>I have a</a:t>
            </a:r>
          </a:p>
          <a:p>
            <a:pPr algn="ctr"/>
            <a:r>
              <a:rPr lang="en-US" sz="7200" dirty="0" err="1" smtClean="0"/>
              <a:t>V,v</a:t>
            </a:r>
            <a:r>
              <a:rPr lang="en-US" sz="7200" dirty="0" smtClean="0"/>
              <a:t>,</a:t>
            </a:r>
          </a:p>
          <a:p>
            <a:pPr algn="ctr"/>
            <a:r>
              <a:rPr lang="en-US" sz="7200" dirty="0" smtClean="0"/>
              <a:t>I have a </a:t>
            </a:r>
          </a:p>
          <a:p>
            <a:pPr algn="ctr"/>
            <a:r>
              <a:rPr lang="en-US" sz="7200" dirty="0" err="1" smtClean="0"/>
              <a:t>V,v,v</a:t>
            </a:r>
            <a:r>
              <a:rPr lang="en-US" sz="7200" dirty="0"/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6748" y="1245705"/>
            <a:ext cx="784526" cy="11680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2475" y="2517913"/>
            <a:ext cx="756562" cy="11264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8678" y="3644349"/>
            <a:ext cx="784526" cy="116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933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2-TRACK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83817" y="1940476"/>
            <a:ext cx="609600" cy="6096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584175" y="2570921"/>
            <a:ext cx="5804452" cy="1219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/>
              <a:t>Listen and jump.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444988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719" y="892091"/>
            <a:ext cx="10492038" cy="3613647"/>
          </a:xfrm>
          <a:prstGeom prst="rect">
            <a:avLst/>
          </a:prstGeom>
        </p:spPr>
      </p:pic>
      <p:pic>
        <p:nvPicPr>
          <p:cNvPr id="2" name="CD2-TRACK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967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2-TRACK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1775791" y="278296"/>
            <a:ext cx="8507896" cy="12192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Listen and repeat. Write.</a:t>
            </a:r>
            <a:endParaRPr lang="en-US" sz="4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2650" y="1497496"/>
            <a:ext cx="2400300" cy="4076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9739" y="1572819"/>
            <a:ext cx="3731374" cy="3926054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232452" y="5556595"/>
            <a:ext cx="3199263" cy="8442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……</a:t>
            </a:r>
            <a:r>
              <a:rPr lang="en-US" sz="4400" dirty="0" err="1" smtClean="0"/>
              <a:t>atch</a:t>
            </a:r>
            <a:endParaRPr lang="en-US" sz="4400" dirty="0"/>
          </a:p>
        </p:txBody>
      </p:sp>
      <p:sp>
        <p:nvSpPr>
          <p:cNvPr id="8" name="Rounded Rectangle 7"/>
          <p:cNvSpPr/>
          <p:nvPr/>
        </p:nvSpPr>
        <p:spPr>
          <a:xfrm>
            <a:off x="7613284" y="5518394"/>
            <a:ext cx="3199263" cy="8442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……</a:t>
            </a:r>
            <a:r>
              <a:rPr lang="en-US" sz="4400" dirty="0" err="1" smtClean="0"/>
              <a:t>indow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74418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2-TRACK 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1285461" y="98425"/>
            <a:ext cx="2941982" cy="1412323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/>
              <a:t>Sing.</a:t>
            </a:r>
            <a:endParaRPr lang="en-US" sz="6600" dirty="0"/>
          </a:p>
        </p:txBody>
      </p:sp>
      <p:sp>
        <p:nvSpPr>
          <p:cNvPr id="5" name="Rounded Rectangle 4"/>
          <p:cNvSpPr/>
          <p:nvPr/>
        </p:nvSpPr>
        <p:spPr>
          <a:xfrm>
            <a:off x="1895061" y="1828800"/>
            <a:ext cx="7951304" cy="49704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/>
              <a:t>It’s a</a:t>
            </a:r>
          </a:p>
          <a:p>
            <a:pPr algn="ctr"/>
            <a:r>
              <a:rPr lang="en-US" sz="6600" dirty="0" smtClean="0"/>
              <a:t>W, w.</a:t>
            </a:r>
          </a:p>
          <a:p>
            <a:pPr algn="ctr"/>
            <a:r>
              <a:rPr lang="en-US" sz="6600" dirty="0"/>
              <a:t>It’s a</a:t>
            </a:r>
          </a:p>
          <a:p>
            <a:pPr algn="ctr"/>
            <a:r>
              <a:rPr lang="en-US" sz="6600" dirty="0"/>
              <a:t>W, </a:t>
            </a:r>
            <a:r>
              <a:rPr lang="en-US" sz="6600" dirty="0" smtClean="0"/>
              <a:t>w, w.</a:t>
            </a:r>
          </a:p>
          <a:p>
            <a:pPr algn="ctr"/>
            <a:endParaRPr lang="en-US" sz="6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1154" y="1627978"/>
            <a:ext cx="590550" cy="10029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1154" y="2790002"/>
            <a:ext cx="590550" cy="10029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6011" y="3905883"/>
            <a:ext cx="545693" cy="926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8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7335" y="0"/>
            <a:ext cx="5451948" cy="5318974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400187" y="5318974"/>
            <a:ext cx="4546243" cy="114622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/>
              <a:t>T-shirt</a:t>
            </a:r>
            <a:endParaRPr lang="en-US" sz="8800" dirty="0"/>
          </a:p>
        </p:txBody>
      </p:sp>
      <p:pic>
        <p:nvPicPr>
          <p:cNvPr id="6" name="T-shirt159435284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83467" y="2751666"/>
            <a:ext cx="1478844" cy="123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25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2-TRACK 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9173" y="1039329"/>
            <a:ext cx="609600" cy="60960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1039329" y="1648929"/>
            <a:ext cx="9058827" cy="350616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/>
              <a:t>Listen and clap.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240608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8011" y="594507"/>
            <a:ext cx="4572000" cy="463867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983346" y="5465338"/>
            <a:ext cx="2498501" cy="8453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/>
              <a:t>shorts</a:t>
            </a:r>
            <a:endParaRPr lang="en-US" sz="6600" dirty="0"/>
          </a:p>
        </p:txBody>
      </p:sp>
      <p:pic>
        <p:nvPicPr>
          <p:cNvPr id="6" name="shorts160665255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0000" y="42903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8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3189" y="191402"/>
            <a:ext cx="3940936" cy="491069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043188" y="5331853"/>
            <a:ext cx="4546243" cy="114622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/>
              <a:t>Pants </a:t>
            </a:r>
            <a:endParaRPr lang="en-US" sz="8800" dirty="0"/>
          </a:p>
        </p:txBody>
      </p:sp>
      <p:pic>
        <p:nvPicPr>
          <p:cNvPr id="6" name="pants159461720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51054" y="3085563"/>
            <a:ext cx="995966" cy="99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596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0799" y="399245"/>
            <a:ext cx="5966188" cy="502276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043188" y="5331853"/>
            <a:ext cx="4546243" cy="114622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/>
              <a:t>socks</a:t>
            </a:r>
            <a:endParaRPr lang="en-US" sz="8800" dirty="0"/>
          </a:p>
        </p:txBody>
      </p:sp>
      <p:pic>
        <p:nvPicPr>
          <p:cNvPr id="6" name="socks160661376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75302" y="50270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62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9284" y="645889"/>
            <a:ext cx="5925966" cy="4157931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509145" y="5138670"/>
            <a:ext cx="4546243" cy="114622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/>
              <a:t>Shoes </a:t>
            </a:r>
            <a:endParaRPr lang="en-US" sz="8800" dirty="0"/>
          </a:p>
        </p:txBody>
      </p:sp>
      <p:pic>
        <p:nvPicPr>
          <p:cNvPr id="7" name="Shoes15927456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31369" y="45290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33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2074" y="1076323"/>
            <a:ext cx="8954101" cy="4024315"/>
          </a:xfrm>
          <a:prstGeom prst="rect">
            <a:avLst/>
          </a:prstGeom>
        </p:spPr>
      </p:pic>
      <p:pic>
        <p:nvPicPr>
          <p:cNvPr id="2" name="CD2-TRACK 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969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6418" y="3435531"/>
            <a:ext cx="1550574" cy="29153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35243" y="3926532"/>
            <a:ext cx="1772779" cy="2424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32005" y="551963"/>
            <a:ext cx="2721450" cy="2648435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5760719" y="0"/>
            <a:ext cx="6217921" cy="2116183"/>
          </a:xfrm>
          <a:prstGeom prst="cloudCallout">
            <a:avLst>
              <a:gd name="adj1" fmla="val 25951"/>
              <a:gd name="adj2" fmla="val 12285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I want blue </a:t>
            </a:r>
            <a:r>
              <a:rPr lang="en-US" sz="4400" b="1" dirty="0" smtClean="0">
                <a:solidFill>
                  <a:srgbClr val="FFFF00"/>
                </a:solidFill>
              </a:rPr>
              <a:t>pants</a:t>
            </a:r>
            <a:r>
              <a:rPr lang="en-US" sz="4400" b="1" dirty="0" smtClean="0">
                <a:solidFill>
                  <a:schemeClr val="tx1"/>
                </a:solidFill>
              </a:rPr>
              <a:t> and greed </a:t>
            </a:r>
            <a:r>
              <a:rPr lang="en-US" sz="4400" b="1" dirty="0" smtClean="0">
                <a:solidFill>
                  <a:srgbClr val="FFFF00"/>
                </a:solidFill>
              </a:rPr>
              <a:t>T-shirt.</a:t>
            </a:r>
            <a:endParaRPr lang="en-US" sz="4400" b="1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10377" y="2286001"/>
            <a:ext cx="260985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35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khen-thuo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khen-thuo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1403" y="4419601"/>
            <a:ext cx="2962022" cy="21521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EEF0EB"/>
              </a:clrFrom>
              <a:clrTo>
                <a:srgbClr val="EEF0E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15040" y="3370354"/>
            <a:ext cx="2835882" cy="24379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1403" y="1208952"/>
            <a:ext cx="3410071" cy="2161402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5760719" y="0"/>
            <a:ext cx="6217921" cy="2116183"/>
          </a:xfrm>
          <a:prstGeom prst="cloudCallout">
            <a:avLst>
              <a:gd name="adj1" fmla="val 25951"/>
              <a:gd name="adj2" fmla="val 12285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I want </a:t>
            </a:r>
            <a:r>
              <a:rPr lang="en-US" sz="4400" b="1" dirty="0" smtClean="0">
                <a:solidFill>
                  <a:srgbClr val="FFFF00"/>
                </a:solidFill>
              </a:rPr>
              <a:t>yellow shoes.</a:t>
            </a:r>
            <a:endParaRPr lang="en-US" sz="4400" b="1" dirty="0">
              <a:solidFill>
                <a:srgbClr val="FFFF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10377" y="2286001"/>
            <a:ext cx="260985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8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khen-thuo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97565" y="119270"/>
            <a:ext cx="11065565" cy="1775791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Draw lines. (Touch the picture and see correct answer).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2045844"/>
            <a:ext cx="3561457" cy="26600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88583" y="1895061"/>
            <a:ext cx="2658013" cy="25931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3722" y="2045844"/>
            <a:ext cx="3589177" cy="2518332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9647582" y="5768789"/>
            <a:ext cx="2305878" cy="979898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/>
              <a:t>Cap</a:t>
            </a:r>
            <a:endParaRPr lang="en-US" sz="8800" dirty="0"/>
          </a:p>
        </p:txBody>
      </p:sp>
      <p:sp>
        <p:nvSpPr>
          <p:cNvPr id="10" name="Rounded Rectangle 9"/>
          <p:cNvSpPr/>
          <p:nvPr/>
        </p:nvSpPr>
        <p:spPr>
          <a:xfrm>
            <a:off x="5557010" y="5772882"/>
            <a:ext cx="3179172" cy="1005681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/>
              <a:t>Shoes </a:t>
            </a:r>
            <a:endParaRPr lang="en-US" sz="8800" dirty="0"/>
          </a:p>
        </p:txBody>
      </p:sp>
      <p:sp>
        <p:nvSpPr>
          <p:cNvPr id="11" name="Rounded Rectangle 10"/>
          <p:cNvSpPr/>
          <p:nvPr/>
        </p:nvSpPr>
        <p:spPr>
          <a:xfrm>
            <a:off x="247249" y="5768789"/>
            <a:ext cx="3728404" cy="1005681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/>
              <a:t>T-shirt</a:t>
            </a:r>
            <a:endParaRPr lang="en-US" sz="8800" dirty="0"/>
          </a:p>
        </p:txBody>
      </p:sp>
      <p:cxnSp>
        <p:nvCxnSpPr>
          <p:cNvPr id="14" name="Straight Connector 13"/>
          <p:cNvCxnSpPr>
            <a:endCxn id="8" idx="0"/>
          </p:cNvCxnSpPr>
          <p:nvPr/>
        </p:nvCxnSpPr>
        <p:spPr>
          <a:xfrm>
            <a:off x="1987826" y="4240696"/>
            <a:ext cx="8812695" cy="15280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6" idx="2"/>
            <a:endCxn id="11" idx="0"/>
          </p:cNvCxnSpPr>
          <p:nvPr/>
        </p:nvCxnSpPr>
        <p:spPr>
          <a:xfrm flipH="1">
            <a:off x="2111451" y="4488245"/>
            <a:ext cx="3706139" cy="12805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endCxn id="10" idx="0"/>
          </p:cNvCxnSpPr>
          <p:nvPr/>
        </p:nvCxnSpPr>
        <p:spPr>
          <a:xfrm flipH="1">
            <a:off x="7146596" y="3856383"/>
            <a:ext cx="2721714" cy="19164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3330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036" y="583773"/>
            <a:ext cx="8196269" cy="3692013"/>
          </a:xfrm>
          <a:prstGeom prst="rect">
            <a:avLst/>
          </a:prstGeom>
        </p:spPr>
      </p:pic>
      <p:pic>
        <p:nvPicPr>
          <p:cNvPr id="2" name="CD2-TRACK 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639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0988" y="172456"/>
            <a:ext cx="3955558" cy="5031192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983346" y="5465338"/>
            <a:ext cx="2498501" cy="8453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/>
              <a:t>dress</a:t>
            </a:r>
            <a:endParaRPr lang="en-US" sz="6600" dirty="0"/>
          </a:p>
        </p:txBody>
      </p:sp>
      <p:pic>
        <p:nvPicPr>
          <p:cNvPr id="6" name="dress160665257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57904" y="2688052"/>
            <a:ext cx="1322273" cy="135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8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39560" y="783685"/>
            <a:ext cx="53201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Berlin Sans FB" panose="020E0602020502020306" pitchFamily="34" charset="0"/>
              </a:rPr>
              <a:t>These is or These are</a:t>
            </a:r>
          </a:p>
          <a:p>
            <a:pPr algn="ctr"/>
            <a:r>
              <a:rPr lang="en-US" sz="4800" dirty="0" smtClean="0">
                <a:latin typeface="Berlin Sans FB" panose="020E0602020502020306" pitchFamily="34" charset="0"/>
              </a:rPr>
              <a:t>Game</a:t>
            </a:r>
            <a:endParaRPr lang="ru-RU" sz="4800" dirty="0"/>
          </a:p>
        </p:txBody>
      </p:sp>
      <p:sp>
        <p:nvSpPr>
          <p:cNvPr id="3" name="Управляющая кнопка: далее 2">
            <a:hlinkClick r:id="" action="ppaction://hlinkshowjump?jump=nextslide" highlightClick="1">
              <a:snd r:embed="rId2" name="camera.wav"/>
            </a:hlinkClick>
          </p:cNvPr>
          <p:cNvSpPr/>
          <p:nvPr/>
        </p:nvSpPr>
        <p:spPr>
          <a:xfrm>
            <a:off x="11081289" y="6183824"/>
            <a:ext cx="991892" cy="557939"/>
          </a:xfrm>
          <a:prstGeom prst="actionButtonForwardNex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680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42509" y="858982"/>
            <a:ext cx="563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Berlin Sans FB" panose="020E0602020502020306" pitchFamily="34" charset="0"/>
              </a:rPr>
              <a:t>There _____ a T-Shirt</a:t>
            </a:r>
            <a:endParaRPr lang="ru-RU" sz="3200" dirty="0"/>
          </a:p>
        </p:txBody>
      </p:sp>
      <p:sp>
        <p:nvSpPr>
          <p:cNvPr id="3" name="Горизонтальный свиток 2"/>
          <p:cNvSpPr/>
          <p:nvPr/>
        </p:nvSpPr>
        <p:spPr>
          <a:xfrm>
            <a:off x="2687783" y="3352799"/>
            <a:ext cx="1814945" cy="942109"/>
          </a:xfrm>
          <a:prstGeom prst="horizontalScrol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7827820" y="3352799"/>
            <a:ext cx="1814945" cy="942109"/>
          </a:xfrm>
          <a:prstGeom prst="horizontalScrol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860964" y="3531465"/>
            <a:ext cx="1468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is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01001" y="3531464"/>
            <a:ext cx="1468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are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87606" y="1397591"/>
            <a:ext cx="1637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990033"/>
                </a:solidFill>
                <a:latin typeface="Berlin Sans FB" panose="020E0602020502020306" pitchFamily="34" charset="0"/>
              </a:rPr>
              <a:t>Great!</a:t>
            </a:r>
            <a:endParaRPr lang="ru-RU" sz="3200" dirty="0">
              <a:solidFill>
                <a:srgbClr val="990033"/>
              </a:solidFill>
            </a:endParaRPr>
          </a:p>
        </p:txBody>
      </p:sp>
      <p:sp>
        <p:nvSpPr>
          <p:cNvPr id="9" name="Управляющая кнопка: далее 8">
            <a:hlinkClick r:id="" action="ppaction://hlinkshowjump?jump=nextslide" highlightClick="1">
              <a:snd r:embed="rId3" name="camera.wav"/>
            </a:hlinkClick>
          </p:cNvPr>
          <p:cNvSpPr/>
          <p:nvPr/>
        </p:nvSpPr>
        <p:spPr>
          <a:xfrm>
            <a:off x="11081289" y="6183824"/>
            <a:ext cx="991892" cy="557939"/>
          </a:xfrm>
          <a:prstGeom prst="actionButtonForwardNex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02727" y="2341007"/>
            <a:ext cx="2721450" cy="264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162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L 0.17539 -0.3905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95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42509" y="858982"/>
            <a:ext cx="563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Berlin Sans FB" panose="020E0602020502020306" pitchFamily="34" charset="0"/>
              </a:rPr>
              <a:t>These _____my pants.</a:t>
            </a:r>
            <a:endParaRPr lang="ru-RU" sz="3200" dirty="0"/>
          </a:p>
        </p:txBody>
      </p:sp>
      <p:sp>
        <p:nvSpPr>
          <p:cNvPr id="3" name="Горизонтальный свиток 2"/>
          <p:cNvSpPr/>
          <p:nvPr/>
        </p:nvSpPr>
        <p:spPr>
          <a:xfrm>
            <a:off x="2687783" y="3352799"/>
            <a:ext cx="1814945" cy="942109"/>
          </a:xfrm>
          <a:prstGeom prst="horizontalScrol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7827820" y="3352799"/>
            <a:ext cx="1814945" cy="942109"/>
          </a:xfrm>
          <a:prstGeom prst="horizontalScrol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8001001" y="3531465"/>
            <a:ext cx="1468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are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60964" y="3531464"/>
            <a:ext cx="1468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is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87606" y="1397591"/>
            <a:ext cx="1637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990033"/>
                </a:solidFill>
                <a:latin typeface="Berlin Sans FB" panose="020E0602020502020306" pitchFamily="34" charset="0"/>
              </a:rPr>
              <a:t>Great!</a:t>
            </a:r>
            <a:endParaRPr lang="ru-RU" sz="3200" dirty="0">
              <a:solidFill>
                <a:srgbClr val="990033"/>
              </a:solidFill>
            </a:endParaRPr>
          </a:p>
        </p:txBody>
      </p:sp>
      <p:sp>
        <p:nvSpPr>
          <p:cNvPr id="9" name="Управляющая кнопка: далее 8">
            <a:hlinkClick r:id="" action="ppaction://hlinkshowjump?jump=nextslide" highlightClick="1">
              <a:snd r:embed="rId3" name="camera.wav"/>
            </a:hlinkClick>
          </p:cNvPr>
          <p:cNvSpPr/>
          <p:nvPr/>
        </p:nvSpPr>
        <p:spPr>
          <a:xfrm>
            <a:off x="11081289" y="6183824"/>
            <a:ext cx="991892" cy="557939"/>
          </a:xfrm>
          <a:prstGeom prst="actionButtonForwardNex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92644" y="3064470"/>
            <a:ext cx="1550574" cy="2915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795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-0.2474 -0.398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70" y="-199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42509" y="858982"/>
            <a:ext cx="563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Berlin Sans FB" panose="020E0602020502020306" pitchFamily="34" charset="0"/>
              </a:rPr>
              <a:t>These _____ my shoes.</a:t>
            </a:r>
            <a:endParaRPr lang="ru-RU" sz="3200" dirty="0"/>
          </a:p>
        </p:txBody>
      </p:sp>
      <p:sp>
        <p:nvSpPr>
          <p:cNvPr id="3" name="Горизонтальный свиток 2"/>
          <p:cNvSpPr/>
          <p:nvPr/>
        </p:nvSpPr>
        <p:spPr>
          <a:xfrm>
            <a:off x="2687783" y="3352799"/>
            <a:ext cx="1814945" cy="942109"/>
          </a:xfrm>
          <a:prstGeom prst="horizontalScrol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7827820" y="3352799"/>
            <a:ext cx="1814945" cy="942109"/>
          </a:xfrm>
          <a:prstGeom prst="horizontalScrol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860964" y="3531465"/>
            <a:ext cx="1468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are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01001" y="3531464"/>
            <a:ext cx="1468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is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87606" y="1397591"/>
            <a:ext cx="1637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990033"/>
                </a:solidFill>
                <a:latin typeface="Berlin Sans FB" panose="020E0602020502020306" pitchFamily="34" charset="0"/>
              </a:rPr>
              <a:t>Great!</a:t>
            </a:r>
            <a:endParaRPr lang="ru-RU" sz="3200" dirty="0">
              <a:solidFill>
                <a:srgbClr val="990033"/>
              </a:solidFill>
            </a:endParaRPr>
          </a:p>
        </p:txBody>
      </p:sp>
      <p:sp>
        <p:nvSpPr>
          <p:cNvPr id="9" name="Управляющая кнопка: далее 8">
            <a:hlinkClick r:id="" action="ppaction://hlinkshowjump?jump=nextslide" highlightClick="1">
              <a:snd r:embed="rId3" name="camera.wav"/>
            </a:hlinkClick>
          </p:cNvPr>
          <p:cNvSpPr/>
          <p:nvPr/>
        </p:nvSpPr>
        <p:spPr>
          <a:xfrm>
            <a:off x="11081289" y="6183824"/>
            <a:ext cx="991892" cy="557939"/>
          </a:xfrm>
          <a:prstGeom prst="actionButtonForwardNex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29546" y="4051769"/>
            <a:ext cx="2962022" cy="215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407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L 0.17539 -0.3905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95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42509" y="858982"/>
            <a:ext cx="563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Berlin Sans FB" panose="020E0602020502020306" pitchFamily="34" charset="0"/>
              </a:rPr>
              <a:t>These _____ my socks.</a:t>
            </a:r>
            <a:endParaRPr lang="ru-RU" sz="3200" dirty="0"/>
          </a:p>
        </p:txBody>
      </p:sp>
      <p:sp>
        <p:nvSpPr>
          <p:cNvPr id="3" name="Горизонтальный свиток 2"/>
          <p:cNvSpPr/>
          <p:nvPr/>
        </p:nvSpPr>
        <p:spPr>
          <a:xfrm>
            <a:off x="2687783" y="3352799"/>
            <a:ext cx="1814945" cy="942109"/>
          </a:xfrm>
          <a:prstGeom prst="horizontalScrol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7827820" y="3352799"/>
            <a:ext cx="1814945" cy="942109"/>
          </a:xfrm>
          <a:prstGeom prst="horizontalScrol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8001001" y="3531465"/>
            <a:ext cx="1468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are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60964" y="3531464"/>
            <a:ext cx="1468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is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87606" y="1397591"/>
            <a:ext cx="1637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990033"/>
                </a:solidFill>
                <a:latin typeface="Berlin Sans FB" panose="020E0602020502020306" pitchFamily="34" charset="0"/>
              </a:rPr>
              <a:t>Great!</a:t>
            </a:r>
            <a:endParaRPr lang="ru-RU" sz="3200" dirty="0">
              <a:solidFill>
                <a:srgbClr val="990033"/>
              </a:solidFill>
            </a:endParaRPr>
          </a:p>
        </p:txBody>
      </p:sp>
      <p:sp>
        <p:nvSpPr>
          <p:cNvPr id="9" name="Управляющая кнопка: далее 8">
            <a:hlinkClick r:id="" action="ppaction://hlinkshowjump?jump=nextslide" highlightClick="1">
              <a:snd r:embed="rId3" name="camera.wav"/>
            </a:hlinkClick>
          </p:cNvPr>
          <p:cNvSpPr/>
          <p:nvPr/>
        </p:nvSpPr>
        <p:spPr>
          <a:xfrm>
            <a:off x="11081289" y="6183824"/>
            <a:ext cx="991892" cy="557939"/>
          </a:xfrm>
          <a:prstGeom prst="actionButtonForwardNex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47209" y="3531464"/>
            <a:ext cx="2347483" cy="321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647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-0.2474 -0.398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70" y="-199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37640" y="2770891"/>
            <a:ext cx="51452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latin typeface="Berlin Sans FB" panose="020E0602020502020306" pitchFamily="34" charset="0"/>
              </a:rPr>
              <a:t>Great Job!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5443688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0" y="371475"/>
            <a:ext cx="6877193" cy="6015038"/>
          </a:xfrm>
          <a:prstGeom prst="rect">
            <a:avLst/>
          </a:prstGeom>
        </p:spPr>
      </p:pic>
      <p:pic>
        <p:nvPicPr>
          <p:cNvPr id="2" name="CD2-TRACK 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163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4463" y="1328738"/>
            <a:ext cx="8248156" cy="4100512"/>
          </a:xfrm>
          <a:prstGeom prst="rect">
            <a:avLst/>
          </a:prstGeom>
        </p:spPr>
      </p:pic>
      <p:pic>
        <p:nvPicPr>
          <p:cNvPr id="2" name="CD2-TRACK 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080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9372" y="362353"/>
            <a:ext cx="5276850" cy="481965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983346" y="5465338"/>
            <a:ext cx="2498501" cy="8453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/>
              <a:t>shirt</a:t>
            </a:r>
            <a:endParaRPr lang="en-US" sz="6600" dirty="0"/>
          </a:p>
        </p:txBody>
      </p:sp>
      <p:pic>
        <p:nvPicPr>
          <p:cNvPr id="7" name="shirt160665253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91644" y="2156178"/>
            <a:ext cx="1614311" cy="147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641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983346" y="5465338"/>
            <a:ext cx="2498501" cy="8453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/>
              <a:t>Hat.</a:t>
            </a:r>
            <a:endParaRPr lang="en-US" sz="6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353" y="1365160"/>
            <a:ext cx="5304990" cy="328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466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161" y="1027693"/>
            <a:ext cx="9705999" cy="3067789"/>
          </a:xfrm>
          <a:prstGeom prst="rect">
            <a:avLst/>
          </a:prstGeom>
        </p:spPr>
      </p:pic>
      <p:pic>
        <p:nvPicPr>
          <p:cNvPr id="2" name="CD2-TRACK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4" y="98425"/>
            <a:ext cx="1990019" cy="113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676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2923" y="708025"/>
            <a:ext cx="8324148" cy="58611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1656" y="0"/>
            <a:ext cx="4034407" cy="708025"/>
          </a:xfrm>
          <a:prstGeom prst="rect">
            <a:avLst/>
          </a:prstGeom>
        </p:spPr>
      </p:pic>
      <p:pic>
        <p:nvPicPr>
          <p:cNvPr id="2" name="CD2-TRACK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4" y="98424"/>
            <a:ext cx="1532223" cy="147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608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41689" y="1659467"/>
            <a:ext cx="4809067" cy="1625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63403" y="873505"/>
            <a:ext cx="1190977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Berlin Sans FB" panose="020E0602020502020306" pitchFamily="34" charset="0"/>
              </a:rPr>
              <a:t>  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?”</a:t>
            </a:r>
          </a:p>
          <a:p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A: 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this your shirt?</a:t>
            </a:r>
          </a:p>
          <a:p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B: Yes, it is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No, it isn’t</a:t>
            </a:r>
          </a:p>
        </p:txBody>
      </p:sp>
      <p:sp>
        <p:nvSpPr>
          <p:cNvPr id="3" name="Управляющая кнопка: далее 2">
            <a:hlinkClick r:id="" action="ppaction://hlinkshowjump?jump=nextslide" highlightClick="1">
              <a:snd r:embed="rId2" name="camera.wav"/>
            </a:hlinkClick>
          </p:cNvPr>
          <p:cNvSpPr/>
          <p:nvPr/>
        </p:nvSpPr>
        <p:spPr>
          <a:xfrm>
            <a:off x="11081289" y="6183824"/>
            <a:ext cx="991892" cy="557939"/>
          </a:xfrm>
          <a:prstGeom prst="actionButtonForwardNex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1025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549</TotalTime>
  <Words>368</Words>
  <Application>Microsoft Office PowerPoint</Application>
  <PresentationFormat>Widescreen</PresentationFormat>
  <Paragraphs>101</Paragraphs>
  <Slides>47</Slides>
  <Notes>1</Notes>
  <HiddenSlides>0</HiddenSlides>
  <MMClips>27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4" baseType="lpstr">
      <vt:lpstr>Arial</vt:lpstr>
      <vt:lpstr>Berlin Sans FB</vt:lpstr>
      <vt:lpstr>Calibri</vt:lpstr>
      <vt:lpstr>Calibri Light</vt:lpstr>
      <vt:lpstr>Times New Roman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Friday, February 18th, 2022 Unit 7: Clothes Lesson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MINH THU</cp:lastModifiedBy>
  <cp:revision>57</cp:revision>
  <dcterms:created xsi:type="dcterms:W3CDTF">2021-03-01T08:56:58Z</dcterms:created>
  <dcterms:modified xsi:type="dcterms:W3CDTF">2022-02-18T12:34:23Z</dcterms:modified>
</cp:coreProperties>
</file>