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91" r:id="rId2"/>
    <p:sldId id="263" r:id="rId3"/>
    <p:sldId id="262" r:id="rId4"/>
    <p:sldId id="288" r:id="rId5"/>
    <p:sldId id="294" r:id="rId6"/>
    <p:sldId id="265" r:id="rId7"/>
    <p:sldId id="259" r:id="rId8"/>
    <p:sldId id="271" r:id="rId9"/>
    <p:sldId id="289" r:id="rId10"/>
    <p:sldId id="290" r:id="rId11"/>
    <p:sldId id="281" r:id="rId12"/>
    <p:sldId id="282" r:id="rId13"/>
    <p:sldId id="283" r:id="rId14"/>
    <p:sldId id="295" r:id="rId15"/>
    <p:sldId id="29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FE6"/>
    <a:srgbClr val="00FACA"/>
    <a:srgbClr val="00FFCC"/>
    <a:srgbClr val="009999"/>
    <a:srgbClr val="00FECE"/>
    <a:srgbClr val="A9E0F9"/>
    <a:srgbClr val="D6F4FE"/>
    <a:srgbClr val="F48072"/>
    <a:srgbClr val="F37E71"/>
    <a:srgbClr val="F47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snapToGrid="0">
      <p:cViewPr varScale="1">
        <p:scale>
          <a:sx n="97" d="100"/>
          <a:sy n="97" d="100"/>
        </p:scale>
        <p:origin x="7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3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từng</a:t>
            </a:r>
            <a:r>
              <a:rPr lang="en-US" dirty="0"/>
              <a:t> </a:t>
            </a:r>
            <a:r>
              <a:rPr lang="en-US" dirty="0" err="1"/>
              <a:t>chữ</a:t>
            </a:r>
            <a:r>
              <a:rPr lang="en-US" dirty="0"/>
              <a:t> </a:t>
            </a:r>
            <a:r>
              <a:rPr lang="en-US" dirty="0" err="1"/>
              <a:t>th</a:t>
            </a:r>
            <a:r>
              <a:rPr lang="vi-VN" dirty="0"/>
              <a:t>ư</a:t>
            </a:r>
            <a:r>
              <a:rPr lang="en-US" dirty="0" err="1"/>
              <a:t>ờng</a:t>
            </a:r>
            <a:r>
              <a:rPr lang="en-US" dirty="0"/>
              <a:t> </a:t>
            </a:r>
            <a:r>
              <a:rPr lang="en-US" dirty="0" err="1"/>
              <a:t>để</a:t>
            </a:r>
            <a:r>
              <a:rPr lang="en-US" dirty="0"/>
              <a:t> </a:t>
            </a:r>
            <a:r>
              <a:rPr lang="en-US" dirty="0" err="1"/>
              <a:t>bật</a:t>
            </a:r>
            <a:r>
              <a:rPr lang="en-US" dirty="0"/>
              <a:t> </a:t>
            </a:r>
            <a:r>
              <a:rPr lang="en-US" dirty="0" err="1"/>
              <a:t>âm</a:t>
            </a:r>
            <a:r>
              <a:rPr lang="en-US" dirty="0"/>
              <a:t> </a:t>
            </a:r>
            <a:r>
              <a:rPr lang="en-US" dirty="0" err="1"/>
              <a:t>thanh</a:t>
            </a:r>
            <a:r>
              <a:rPr lang="en-US" dirty="0"/>
              <a:t> </a:t>
            </a:r>
            <a:r>
              <a:rPr lang="en-US" dirty="0" err="1"/>
              <a:t>đọc</a:t>
            </a:r>
            <a:r>
              <a:rPr lang="en-US" dirty="0"/>
              <a:t> </a:t>
            </a:r>
            <a:r>
              <a:rPr lang="en-US" dirty="0" err="1"/>
              <a:t>chữ</a:t>
            </a:r>
            <a:r>
              <a:rPr lang="en-US" dirty="0"/>
              <a:t> </a:t>
            </a:r>
            <a:r>
              <a:rPr lang="en-US" dirty="0" err="1"/>
              <a:t>đó</a:t>
            </a:r>
            <a:endParaRPr lang="en-US" dirty="0"/>
          </a:p>
          <a:p>
            <a:r>
              <a:rPr lang="en-US" dirty="0" err="1"/>
              <a:t>Chữ</a:t>
            </a:r>
            <a:r>
              <a:rPr lang="en-US" dirty="0"/>
              <a:t> </a:t>
            </a:r>
            <a:r>
              <a:rPr lang="en-US" dirty="0" err="1"/>
              <a:t>hoa</a:t>
            </a:r>
            <a:r>
              <a:rPr lang="en-US" dirty="0"/>
              <a:t> </a:t>
            </a:r>
            <a:r>
              <a:rPr lang="en-US" dirty="0" err="1"/>
              <a:t>không</a:t>
            </a:r>
            <a:r>
              <a:rPr lang="en-US" dirty="0"/>
              <a:t> </a:t>
            </a:r>
            <a:r>
              <a:rPr lang="en-US" dirty="0" err="1"/>
              <a:t>làm</a:t>
            </a:r>
            <a:r>
              <a:rPr lang="en-US" dirty="0"/>
              <a:t> </a:t>
            </a:r>
            <a:r>
              <a:rPr lang="en-US" dirty="0" err="1"/>
              <a:t>vì</a:t>
            </a:r>
            <a:r>
              <a:rPr lang="en-US" dirty="0"/>
              <a:t> </a:t>
            </a:r>
            <a:r>
              <a:rPr lang="en-US" dirty="0" err="1"/>
              <a:t>nặng</a:t>
            </a:r>
            <a:r>
              <a:rPr lang="en-US" dirty="0"/>
              <a:t>, </a:t>
            </a:r>
            <a:r>
              <a:rPr lang="en-US" dirty="0" err="1"/>
              <a:t>khó</a:t>
            </a:r>
            <a:r>
              <a:rPr lang="en-US" dirty="0"/>
              <a:t> </a:t>
            </a:r>
            <a:r>
              <a:rPr lang="en-US" dirty="0" err="1"/>
              <a:t>chạy</a:t>
            </a:r>
            <a:r>
              <a:rPr lang="en-US" dirty="0"/>
              <a:t> slide</a:t>
            </a:r>
          </a:p>
        </p:txBody>
      </p:sp>
    </p:spTree>
    <p:extLst>
      <p:ext uri="{BB962C8B-B14F-4D97-AF65-F5344CB8AC3E}">
        <p14:creationId xmlns:p14="http://schemas.microsoft.com/office/powerpoint/2010/main" val="217423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5af97229a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5af97229a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45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34992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085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564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19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93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0.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9.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082285" y="0"/>
            <a:ext cx="3958155" cy="14863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600" b="1" dirty="0">
                <a:latin typeface="Arial-Rounded" panose="020B0500000000000000" pitchFamily="34" charset="0"/>
                <a:ea typeface="Arial-Rounded" panose="020B0500000000000000" pitchFamily="34" charset="0"/>
                <a:cs typeface="Arial-Rounded" panose="020B0500000000000000" pitchFamily="34" charset="0"/>
              </a:rPr>
              <a:t>BÀI </a:t>
            </a:r>
            <a:r>
              <a:rPr lang="en-GB" sz="6600" b="1" dirty="0" smtClean="0">
                <a:latin typeface="Arial-Rounded" panose="020B0500000000000000" pitchFamily="34" charset="0"/>
                <a:ea typeface="Arial-Rounded" panose="020B0500000000000000" pitchFamily="34" charset="0"/>
                <a:cs typeface="Arial-Rounded" panose="020B0500000000000000" pitchFamily="34" charset="0"/>
              </a:rPr>
              <a:t>80</a:t>
            </a:r>
            <a:endParaRPr sz="66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Google Shape;55;p13"/>
          <p:cNvSpPr txBox="1">
            <a:spLocks noGrp="1"/>
          </p:cNvSpPr>
          <p:nvPr>
            <p:ph type="subTitle" idx="1"/>
          </p:nvPr>
        </p:nvSpPr>
        <p:spPr>
          <a:xfrm>
            <a:off x="2892056" y="1263655"/>
            <a:ext cx="6338614" cy="1281777"/>
          </a:xfrm>
          <a:prstGeom prst="rect">
            <a:avLst/>
          </a:prstGeom>
        </p:spPr>
        <p:txBody>
          <a:bodyPr spcFirstLastPara="1" wrap="square" lIns="91425" tIns="91425" rIns="91425" bIns="91425" anchor="ctr" anchorCtr="0">
            <a:noAutofit/>
          </a:bodyPr>
          <a:lstStyle/>
          <a:p>
            <a:pPr marL="0" indent="0">
              <a:buClr>
                <a:schemeClr val="dk1"/>
              </a:buClr>
              <a:buSzPts val="5200"/>
            </a:pPr>
            <a:r>
              <a:rPr lang="en-GB" sz="3600" dirty="0">
                <a:solidFill>
                  <a:schemeClr val="dk1"/>
                </a:solidFill>
                <a:latin typeface="Arial-Rounded" panose="020B0500000000000000" pitchFamily="34" charset="0"/>
                <a:ea typeface="Arial-Rounded" panose="020B0500000000000000" pitchFamily="34" charset="0"/>
                <a:cs typeface="Arial-Rounded" panose="020B0500000000000000" pitchFamily="34" charset="0"/>
              </a:rPr>
              <a:t>Ôn tập và kể </a:t>
            </a:r>
            <a:r>
              <a:rPr lang="en-GB" sz="3600" dirty="0" smtClean="0">
                <a:solidFill>
                  <a:schemeClr val="dk1"/>
                </a:solidFill>
                <a:latin typeface="Arial-Rounded" panose="020B0500000000000000" pitchFamily="34" charset="0"/>
                <a:ea typeface="Arial-Rounded" panose="020B0500000000000000" pitchFamily="34" charset="0"/>
                <a:cs typeface="Arial-Rounded" panose="020B0500000000000000" pitchFamily="34" charset="0"/>
              </a:rPr>
              <a:t>chuyện:</a:t>
            </a:r>
          </a:p>
          <a:p>
            <a:r>
              <a:rPr lang="en-US" sz="3600"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rPr>
              <a:t>Cặp</a:t>
            </a:r>
            <a:r>
              <a:rPr lang="en-US" sz="3600" dirty="0">
                <a:solidFill>
                  <a:schemeClr val="dk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rPr>
              <a:t>sừng</a:t>
            </a:r>
            <a:r>
              <a:rPr lang="en-US" sz="3600" dirty="0">
                <a:solidFill>
                  <a:schemeClr val="dk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dirty="0">
                <a:solidFill>
                  <a:schemeClr val="dk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rPr>
              <a:t>đôi</a:t>
            </a:r>
            <a:r>
              <a:rPr lang="en-US" sz="3600" dirty="0">
                <a:solidFill>
                  <a:schemeClr val="dk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dk1"/>
                </a:solidFill>
                <a:latin typeface="Arial-Rounded" panose="020B0500000000000000" pitchFamily="34" charset="0"/>
                <a:ea typeface="Arial-Rounded" panose="020B0500000000000000" pitchFamily="34" charset="0"/>
                <a:cs typeface="Arial-Rounded" panose="020B0500000000000000" pitchFamily="34" charset="0"/>
              </a:rPr>
              <a:t>chân</a:t>
            </a:r>
            <a:endParaRPr lang="en-US" sz="3600" dirty="0">
              <a:solidFill>
                <a:schemeClr val="dk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7760"/>
            <a:ext cx="2424223" cy="2265739"/>
          </a:xfrm>
          <a:prstGeom prst="rect">
            <a:avLst/>
          </a:prstGeom>
        </p:spPr>
      </p:pic>
    </p:spTree>
    <p:extLst>
      <p:ext uri="{BB962C8B-B14F-4D97-AF65-F5344CB8AC3E}">
        <p14:creationId xmlns:p14="http://schemas.microsoft.com/office/powerpoint/2010/main" val="7750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Effect transition="in" filter="fade">
                                      <p:cBhvr>
                                        <p:cTn id="9" dur="1000"/>
                                        <p:tgtEl>
                                          <p:spTgt spid="5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 calcmode="lin" valueType="num">
                                      <p:cBhvr>
                                        <p:cTn id="13" dur="10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33415" y="679785"/>
            <a:ext cx="5367153" cy="707886"/>
          </a:xfrm>
          <a:prstGeom prst="rect">
            <a:avLst/>
          </a:prstGeom>
          <a:noFill/>
        </p:spPr>
        <p:txBody>
          <a:bodyPr wrap="square" rtlCol="0">
            <a:spAutoFit/>
          </a:bodyPr>
          <a:lstStyle/>
          <a:p>
            <a:r>
              <a:rPr lang="vi-VN" sz="2000" dirty="0">
                <a:latin typeface="Quicksand Medium" panose="00000600000000000000" pitchFamily="2" charset="0"/>
              </a:rPr>
              <a:t>Hươu cảm thấy như thế nào về </a:t>
            </a:r>
            <a:r>
              <a:rPr lang="vi-VN" sz="2000" dirty="0" smtClean="0">
                <a:latin typeface="Quicksand Medium" panose="00000600000000000000" pitchFamily="2" charset="0"/>
              </a:rPr>
              <a:t>cặp</a:t>
            </a:r>
            <a:r>
              <a:rPr lang="en-GB" sz="2000" dirty="0" smtClean="0">
                <a:latin typeface="Quicksand Medium" panose="00000600000000000000" pitchFamily="2" charset="0"/>
              </a:rPr>
              <a:t> </a:t>
            </a:r>
            <a:r>
              <a:rPr lang="vi-VN" sz="2000" dirty="0" smtClean="0">
                <a:latin typeface="Quicksand Medium" panose="00000600000000000000" pitchFamily="2" charset="0"/>
              </a:rPr>
              <a:t>sừng </a:t>
            </a:r>
            <a:endParaRPr lang="en-GB" sz="2000" dirty="0" smtClean="0">
              <a:latin typeface="Quicksand Medium" panose="00000600000000000000" pitchFamily="2" charset="0"/>
            </a:endParaRPr>
          </a:p>
          <a:p>
            <a:r>
              <a:rPr lang="vi-VN" sz="2000" dirty="0" smtClean="0">
                <a:latin typeface="Quicksand Medium" panose="00000600000000000000" pitchFamily="2" charset="0"/>
              </a:rPr>
              <a:t>và </a:t>
            </a:r>
            <a:r>
              <a:rPr lang="vi-VN" sz="2000" dirty="0">
                <a:latin typeface="Quicksand Medium" panose="00000600000000000000" pitchFamily="2" charset="0"/>
              </a:rPr>
              <a:t>đôi chân của mình?</a:t>
            </a:r>
            <a:r>
              <a:rPr lang="vi-VN" sz="2000" dirty="0">
                <a:latin typeface="Quicksand Medium" panose="00000600000000000000" pitchFamily="2" charset="0"/>
              </a:rPr>
              <a:t> </a:t>
            </a:r>
            <a:r>
              <a:rPr lang="en-US" sz="2000" dirty="0" smtClean="0">
                <a:latin typeface="Quicksand Medium" panose="00000600000000000000" pitchFamily="2" charset="0"/>
                <a:ea typeface="Arial-Rounded" panose="020B0500000000000000" pitchFamily="34" charset="0"/>
                <a:cs typeface="Arial-Rounded" panose="020B0500000000000000" pitchFamily="34" charset="0"/>
              </a:rPr>
              <a:t> </a:t>
            </a:r>
            <a:endParaRPr lang="en-US" sz="2000" dirty="0">
              <a:latin typeface="Quicksand Medium" panose="00000600000000000000" pitchFamily="2" charset="0"/>
              <a:ea typeface="Arial-Rounded" panose="020B0500000000000000" pitchFamily="34" charset="0"/>
              <a:cs typeface="Arial-Rounded" panose="020B0500000000000000"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10" y="671634"/>
            <a:ext cx="1390405" cy="405823"/>
          </a:xfrm>
          <a:prstGeom prst="rect">
            <a:avLst/>
          </a:prstGeom>
        </p:spPr>
      </p:pic>
      <p:pic>
        <p:nvPicPr>
          <p:cNvPr id="4" name="Picture 3"/>
          <p:cNvPicPr>
            <a:picLocks noChangeAspect="1"/>
          </p:cNvPicPr>
          <p:nvPr/>
        </p:nvPicPr>
        <p:blipFill rotWithShape="1">
          <a:blip r:embed="rId5"/>
          <a:srcRect l="6538" t="5751" r="52380" b="1825"/>
          <a:stretch/>
        </p:blipFill>
        <p:spPr>
          <a:xfrm>
            <a:off x="2617278" y="1470747"/>
            <a:ext cx="3909444" cy="3506813"/>
          </a:xfrm>
          <a:prstGeom prst="rect">
            <a:avLst/>
          </a:prstGeom>
        </p:spPr>
      </p:pic>
    </p:spTree>
    <p:extLst>
      <p:ext uri="{BB962C8B-B14F-4D97-AF65-F5344CB8AC3E}">
        <p14:creationId xmlns:p14="http://schemas.microsoft.com/office/powerpoint/2010/main" val="31259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33415" y="677347"/>
            <a:ext cx="6370043" cy="400110"/>
          </a:xfrm>
          <a:prstGeom prst="rect">
            <a:avLst/>
          </a:prstGeom>
          <a:noFill/>
        </p:spPr>
        <p:txBody>
          <a:bodyPr wrap="square" rtlCol="0">
            <a:spAutoFit/>
          </a:bodyPr>
          <a:lstStyle/>
          <a:p>
            <a:r>
              <a:rPr lang="vi-VN" sz="2000" dirty="0">
                <a:latin typeface="Quicksand Medium"/>
                <a:ea typeface="Arial-Rounded" panose="020B0500000000000000" pitchFamily="34" charset="0"/>
                <a:cs typeface="Arial-Rounded" panose="020B0500000000000000" pitchFamily="34" charset="0"/>
              </a:rPr>
              <a:t>Khi tha thẩn trong rừng, hươu </a:t>
            </a:r>
            <a:r>
              <a:rPr lang="vi-VN" sz="2000" dirty="0" smtClean="0">
                <a:latin typeface="Quicksand Medium"/>
                <a:ea typeface="Arial-Rounded" panose="020B0500000000000000" pitchFamily="34" charset="0"/>
                <a:cs typeface="Arial-Rounded" panose="020B0500000000000000" pitchFamily="34" charset="0"/>
              </a:rPr>
              <a:t>gặp</a:t>
            </a:r>
            <a:r>
              <a:rPr lang="en-GB" sz="2000" dirty="0" smtClean="0">
                <a:latin typeface="Quicksand Medium"/>
                <a:ea typeface="Arial-Rounded" panose="020B0500000000000000" pitchFamily="34" charset="0"/>
                <a:cs typeface="Arial-Rounded" panose="020B0500000000000000" pitchFamily="34" charset="0"/>
              </a:rPr>
              <a:t> </a:t>
            </a:r>
            <a:r>
              <a:rPr lang="vi-VN" sz="2000" dirty="0" smtClean="0">
                <a:latin typeface="Quicksand Medium"/>
                <a:ea typeface="Arial-Rounded" panose="020B0500000000000000" pitchFamily="34" charset="0"/>
                <a:cs typeface="Arial-Rounded" panose="020B0500000000000000" pitchFamily="34" charset="0"/>
              </a:rPr>
              <a:t>phải </a:t>
            </a:r>
            <a:r>
              <a:rPr lang="vi-VN" sz="2000" dirty="0">
                <a:latin typeface="Quicksand Medium"/>
                <a:ea typeface="Arial-Rounded" panose="020B0500000000000000" pitchFamily="34" charset="0"/>
                <a:cs typeface="Arial-Rounded" panose="020B0500000000000000" pitchFamily="34" charset="0"/>
              </a:rPr>
              <a:t>chuyện gì?</a:t>
            </a:r>
            <a:endParaRPr lang="en-US" sz="2000" dirty="0">
              <a:latin typeface="Quicksand Medium"/>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10" y="671634"/>
            <a:ext cx="1390405" cy="405823"/>
          </a:xfrm>
          <a:prstGeom prst="rect">
            <a:avLst/>
          </a:prstGeom>
        </p:spPr>
      </p:pic>
      <p:pic>
        <p:nvPicPr>
          <p:cNvPr id="4" name="Picture 3"/>
          <p:cNvPicPr>
            <a:picLocks noChangeAspect="1"/>
          </p:cNvPicPr>
          <p:nvPr/>
        </p:nvPicPr>
        <p:blipFill rotWithShape="1">
          <a:blip r:embed="rId5"/>
          <a:srcRect l="50912" t="6092" r="7789" b="2018"/>
          <a:stretch/>
        </p:blipFill>
        <p:spPr>
          <a:xfrm>
            <a:off x="2617509" y="1454390"/>
            <a:ext cx="3908982" cy="3506400"/>
          </a:xfrm>
          <a:prstGeom prst="rect">
            <a:avLst/>
          </a:prstGeom>
        </p:spPr>
      </p:pic>
    </p:spTree>
    <p:extLst>
      <p:ext uri="{BB962C8B-B14F-4D97-AF65-F5344CB8AC3E}">
        <p14:creationId xmlns:p14="http://schemas.microsoft.com/office/powerpoint/2010/main" val="11886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10" y="671634"/>
            <a:ext cx="1390405" cy="405823"/>
          </a:xfrm>
          <a:prstGeom prst="rect">
            <a:avLst/>
          </a:prstGeom>
        </p:spPr>
      </p:pic>
      <p:sp>
        <p:nvSpPr>
          <p:cNvPr id="3" name="TextBox 2"/>
          <p:cNvSpPr txBox="1"/>
          <p:nvPr/>
        </p:nvSpPr>
        <p:spPr>
          <a:xfrm>
            <a:off x="1633415" y="677347"/>
            <a:ext cx="6027650" cy="400110"/>
          </a:xfrm>
          <a:prstGeom prst="rect">
            <a:avLst/>
          </a:prstGeom>
          <a:noFill/>
        </p:spPr>
        <p:txBody>
          <a:bodyPr wrap="square" rtlCol="0">
            <a:spAutoFit/>
          </a:bodyPr>
          <a:lstStyle/>
          <a:p>
            <a:r>
              <a:rPr lang="vi-VN" sz="2000" dirty="0">
                <a:latin typeface="Quicksand Medium"/>
                <a:ea typeface="Arial-Rounded" panose="020B0500000000000000" pitchFamily="34" charset="0"/>
                <a:cs typeface="Arial-Rounded" panose="020B0500000000000000" pitchFamily="34" charset="0"/>
              </a:rPr>
              <a:t>Cặp sừng hay đôi chân </a:t>
            </a:r>
            <a:r>
              <a:rPr lang="vi-VN" sz="2000" dirty="0" smtClean="0">
                <a:latin typeface="Quicksand Medium"/>
                <a:ea typeface="Arial-Rounded" panose="020B0500000000000000" pitchFamily="34" charset="0"/>
                <a:cs typeface="Arial-Rounded" panose="020B0500000000000000" pitchFamily="34" charset="0"/>
              </a:rPr>
              <a:t>giúp</a:t>
            </a:r>
            <a:r>
              <a:rPr lang="en-GB" sz="2000" dirty="0" smtClean="0">
                <a:latin typeface="Quicksand Medium"/>
                <a:ea typeface="Arial-Rounded" panose="020B0500000000000000" pitchFamily="34" charset="0"/>
                <a:cs typeface="Arial-Rounded" panose="020B0500000000000000" pitchFamily="34" charset="0"/>
              </a:rPr>
              <a:t> </a:t>
            </a:r>
            <a:r>
              <a:rPr lang="vi-VN" sz="2000" dirty="0" smtClean="0">
                <a:latin typeface="Quicksand Medium"/>
                <a:ea typeface="Arial-Rounded" panose="020B0500000000000000" pitchFamily="34" charset="0"/>
                <a:cs typeface="Arial-Rounded" panose="020B0500000000000000" pitchFamily="34" charset="0"/>
              </a:rPr>
              <a:t>hươu </a:t>
            </a:r>
            <a:r>
              <a:rPr lang="vi-VN" sz="2000" dirty="0">
                <a:latin typeface="Quicksand Medium"/>
                <a:ea typeface="Arial-Rounded" panose="020B0500000000000000" pitchFamily="34" charset="0"/>
                <a:cs typeface="Arial-Rounded" panose="020B0500000000000000" pitchFamily="34" charset="0"/>
              </a:rPr>
              <a:t>thoát nạn?</a:t>
            </a:r>
            <a:endParaRPr lang="en-US" sz="2000" dirty="0">
              <a:latin typeface="Quicksand Medium"/>
              <a:ea typeface="Arial-Rounded" panose="020B0500000000000000" pitchFamily="34" charset="0"/>
              <a:cs typeface="Arial-Rounded" panose="020B0500000000000000" pitchFamily="34" charset="0"/>
            </a:endParaRPr>
          </a:p>
        </p:txBody>
      </p:sp>
      <p:pic>
        <p:nvPicPr>
          <p:cNvPr id="4" name="Picture 3"/>
          <p:cNvPicPr>
            <a:picLocks noChangeAspect="1"/>
          </p:cNvPicPr>
          <p:nvPr/>
        </p:nvPicPr>
        <p:blipFill rotWithShape="1">
          <a:blip r:embed="rId5"/>
          <a:srcRect l="6447" t="3641" r="51323" b="2172"/>
          <a:stretch/>
        </p:blipFill>
        <p:spPr>
          <a:xfrm>
            <a:off x="2617507" y="1460914"/>
            <a:ext cx="3908986" cy="3506400"/>
          </a:xfrm>
          <a:prstGeom prst="rect">
            <a:avLst/>
          </a:prstGeom>
        </p:spPr>
      </p:pic>
    </p:spTree>
    <p:extLst>
      <p:ext uri="{BB962C8B-B14F-4D97-AF65-F5344CB8AC3E}">
        <p14:creationId xmlns:p14="http://schemas.microsoft.com/office/powerpoint/2010/main" val="247702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33415" y="677347"/>
            <a:ext cx="3175869" cy="400110"/>
          </a:xfrm>
          <a:prstGeom prst="rect">
            <a:avLst/>
          </a:prstGeom>
          <a:noFill/>
        </p:spPr>
        <p:txBody>
          <a:bodyPr wrap="none" rtlCol="0">
            <a:spAutoFit/>
          </a:bodyPr>
          <a:lstStyle/>
          <a:p>
            <a:r>
              <a:rPr lang="vi-VN" sz="2000" dirty="0">
                <a:latin typeface="Quicksand Medium"/>
                <a:ea typeface="Arial-Rounded" panose="020B0500000000000000" pitchFamily="34" charset="0"/>
                <a:cs typeface="Arial-Rounded" panose="020B0500000000000000" pitchFamily="34" charset="0"/>
              </a:rPr>
              <a:t>Thoát nạn, hươu nghĩ gì?</a:t>
            </a:r>
            <a:endParaRPr lang="en-US" sz="2000" dirty="0">
              <a:latin typeface="Quicksand Medium"/>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10" y="671634"/>
            <a:ext cx="1390405" cy="405823"/>
          </a:xfrm>
          <a:prstGeom prst="rect">
            <a:avLst/>
          </a:prstGeom>
        </p:spPr>
      </p:pic>
      <p:pic>
        <p:nvPicPr>
          <p:cNvPr id="4" name="Picture 3"/>
          <p:cNvPicPr>
            <a:picLocks noChangeAspect="1"/>
          </p:cNvPicPr>
          <p:nvPr/>
        </p:nvPicPr>
        <p:blipFill rotWithShape="1">
          <a:blip r:embed="rId5"/>
          <a:srcRect l="52044" t="3737" r="5787" b="2232"/>
          <a:stretch/>
        </p:blipFill>
        <p:spPr>
          <a:xfrm>
            <a:off x="2646444" y="1460916"/>
            <a:ext cx="3851111" cy="3506400"/>
          </a:xfrm>
          <a:prstGeom prst="rect">
            <a:avLst/>
          </a:prstGeom>
        </p:spPr>
      </p:pic>
    </p:spTree>
    <p:extLst>
      <p:ext uri="{BB962C8B-B14F-4D97-AF65-F5344CB8AC3E}">
        <p14:creationId xmlns:p14="http://schemas.microsoft.com/office/powerpoint/2010/main" val="26804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0" y="671634"/>
            <a:ext cx="1390405" cy="405823"/>
          </a:xfrm>
          <a:prstGeom prst="rect">
            <a:avLst/>
          </a:prstGeom>
        </p:spPr>
      </p:pic>
      <p:sp>
        <p:nvSpPr>
          <p:cNvPr id="15" name="TextBox 14"/>
          <p:cNvSpPr txBox="1"/>
          <p:nvPr/>
        </p:nvSpPr>
        <p:spPr>
          <a:xfrm>
            <a:off x="2485118" y="579150"/>
            <a:ext cx="3994340" cy="461665"/>
          </a:xfrm>
          <a:prstGeom prst="rect">
            <a:avLst/>
          </a:prstGeom>
          <a:noFill/>
        </p:spPr>
        <p:txBody>
          <a:bodyPr wrap="square" rtlCol="0">
            <a:spAutoFit/>
          </a:bodyPr>
          <a:lstStyle/>
          <a:p>
            <a:pPr algn="ct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Cặp</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sừng</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đôi</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chân</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rotWithShape="1">
          <a:blip r:embed="rId4"/>
          <a:srcRect l="6538" t="5751" r="52380" b="1825"/>
          <a:stretch/>
        </p:blipFill>
        <p:spPr>
          <a:xfrm>
            <a:off x="457598" y="1187370"/>
            <a:ext cx="2027520" cy="1818707"/>
          </a:xfrm>
          <a:prstGeom prst="rect">
            <a:avLst/>
          </a:prstGeom>
        </p:spPr>
      </p:pic>
      <p:pic>
        <p:nvPicPr>
          <p:cNvPr id="4" name="Picture 3"/>
          <p:cNvPicPr>
            <a:picLocks noChangeAspect="1"/>
          </p:cNvPicPr>
          <p:nvPr/>
        </p:nvPicPr>
        <p:blipFill rotWithShape="1">
          <a:blip r:embed="rId4"/>
          <a:srcRect l="50912" t="6092" r="7789" b="2018"/>
          <a:stretch/>
        </p:blipFill>
        <p:spPr>
          <a:xfrm>
            <a:off x="4728488" y="1206583"/>
            <a:ext cx="2027519" cy="1818707"/>
          </a:xfrm>
          <a:prstGeom prst="rect">
            <a:avLst/>
          </a:prstGeom>
        </p:spPr>
      </p:pic>
      <p:pic>
        <p:nvPicPr>
          <p:cNvPr id="5" name="Picture 4"/>
          <p:cNvPicPr>
            <a:picLocks noChangeAspect="1"/>
          </p:cNvPicPr>
          <p:nvPr/>
        </p:nvPicPr>
        <p:blipFill rotWithShape="1">
          <a:blip r:embed="rId5"/>
          <a:srcRect l="6447" t="3641" r="51323" b="2172"/>
          <a:stretch/>
        </p:blipFill>
        <p:spPr>
          <a:xfrm>
            <a:off x="2633945" y="3191059"/>
            <a:ext cx="2027520" cy="1818706"/>
          </a:xfrm>
          <a:prstGeom prst="rect">
            <a:avLst/>
          </a:prstGeom>
        </p:spPr>
      </p:pic>
      <p:pic>
        <p:nvPicPr>
          <p:cNvPr id="6" name="Picture 5"/>
          <p:cNvPicPr>
            <a:picLocks noChangeAspect="1"/>
          </p:cNvPicPr>
          <p:nvPr/>
        </p:nvPicPr>
        <p:blipFill rotWithShape="1">
          <a:blip r:embed="rId5"/>
          <a:srcRect l="52044" t="3737" r="5787" b="2232"/>
          <a:stretch/>
        </p:blipFill>
        <p:spPr>
          <a:xfrm>
            <a:off x="6732257" y="3191059"/>
            <a:ext cx="2027519" cy="1846037"/>
          </a:xfrm>
          <a:prstGeom prst="rect">
            <a:avLst/>
          </a:prstGeom>
        </p:spPr>
      </p:pic>
    </p:spTree>
    <p:extLst>
      <p:ext uri="{BB962C8B-B14F-4D97-AF65-F5344CB8AC3E}">
        <p14:creationId xmlns:p14="http://schemas.microsoft.com/office/powerpoint/2010/main" val="26833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500"/>
                                        <p:tgtEl>
                                          <p:spTgt spid="4"/>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500"/>
                                        <p:tgtEl>
                                          <p:spTgt spid="5"/>
                                        </p:tgtEl>
                                      </p:cBhvr>
                                    </p:animEffect>
                                  </p:childTnLst>
                                </p:cTn>
                              </p:par>
                            </p:childTnLst>
                          </p:cTn>
                        </p:par>
                        <p:par>
                          <p:cTn id="16" fill="hold">
                            <p:stCondLst>
                              <p:cond delay="4500"/>
                            </p:stCondLst>
                            <p:childTnLst>
                              <p:par>
                                <p:cTn id="17" presetID="16" presetClass="entr" presetSubtype="2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500"/>
                                        <p:tgtEl>
                                          <p:spTgt spid="6"/>
                                        </p:tgtEl>
                                      </p:cBhvr>
                                    </p:animEffect>
                                  </p:childTnLst>
                                </p:cTn>
                              </p:par>
                            </p:childTnLst>
                          </p:cTn>
                        </p:par>
                        <p:par>
                          <p:cTn id="20" fill="hold">
                            <p:stCondLst>
                              <p:cond delay="6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250" fill="hold"/>
                                        <p:tgtEl>
                                          <p:spTgt spid="15"/>
                                        </p:tgtEl>
                                        <p:attrNameLst>
                                          <p:attrName>ppt_w</p:attrName>
                                        </p:attrNameLst>
                                      </p:cBhvr>
                                      <p:tavLst>
                                        <p:tav tm="0">
                                          <p:val>
                                            <p:fltVal val="0"/>
                                          </p:val>
                                        </p:tav>
                                        <p:tav tm="100000">
                                          <p:val>
                                            <p:strVal val="#ppt_w"/>
                                          </p:val>
                                        </p:tav>
                                      </p:tavLst>
                                    </p:anim>
                                    <p:anim calcmode="lin" valueType="num">
                                      <p:cBhvr>
                                        <p:cTn id="24" dur="1250" fill="hold"/>
                                        <p:tgtEl>
                                          <p:spTgt spid="15"/>
                                        </p:tgtEl>
                                        <p:attrNameLst>
                                          <p:attrName>ppt_h</p:attrName>
                                        </p:attrNameLst>
                                      </p:cBhvr>
                                      <p:tavLst>
                                        <p:tav tm="0">
                                          <p:val>
                                            <p:fltVal val="0"/>
                                          </p:val>
                                        </p:tav>
                                        <p:tav tm="100000">
                                          <p:val>
                                            <p:strVal val="#ppt_h"/>
                                          </p:val>
                                        </p:tav>
                                      </p:tavLst>
                                    </p:anim>
                                    <p:animEffect transition="in" filter="fade">
                                      <p:cBhvr>
                                        <p:cTn id="25"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5200"/>
              <a:buFont typeface="Arial"/>
              <a:buNone/>
              <a:tabLst/>
              <a:defRPr/>
            </a:pP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CỦNG</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CỐ</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p>
          <a:p>
            <a:pPr marL="0" marR="0" lvl="0" indent="0" algn="ctr" defTabSz="914400" rtl="0" eaLnBrk="1" fontAlgn="auto" latinLnBrk="0" hangingPunct="1">
              <a:lnSpc>
                <a:spcPct val="150000"/>
              </a:lnSpc>
              <a:spcBef>
                <a:spcPts val="0"/>
              </a:spcBef>
              <a:spcAft>
                <a:spcPts val="0"/>
              </a:spcAft>
              <a:buClr>
                <a:srgbClr val="000000"/>
              </a:buClr>
              <a:buSzPts val="5200"/>
              <a:buFont typeface="Arial"/>
              <a:buNone/>
              <a:tabLst/>
              <a:defRPr/>
            </a:pP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BÀI</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HỌC</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6191480" y="2976914"/>
            <a:ext cx="2952520" cy="2166585"/>
          </a:xfrm>
          <a:prstGeom prst="rect">
            <a:avLst/>
          </a:prstGeom>
        </p:spPr>
      </p:pic>
    </p:spTree>
    <p:extLst>
      <p:ext uri="{BB962C8B-B14F-4D97-AF65-F5344CB8AC3E}">
        <p14:creationId xmlns:p14="http://schemas.microsoft.com/office/powerpoint/2010/main" val="3806173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59" y="1513312"/>
            <a:ext cx="3885955" cy="2023515"/>
          </a:xfrm>
          <a:prstGeom prst="rect">
            <a:avLst/>
          </a:prstGeom>
        </p:spPr>
      </p:pic>
    </p:spTree>
    <p:extLst>
      <p:ext uri="{BB962C8B-B14F-4D97-AF65-F5344CB8AC3E}">
        <p14:creationId xmlns:p14="http://schemas.microsoft.com/office/powerpoint/2010/main" val="1615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301494" y="3147060"/>
            <a:ext cx="690451" cy="307777"/>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EC36E197-B731-4608-B7AD-D0CAAB8F8EC0}"/>
              </a:ext>
            </a:extLst>
          </p:cNvPr>
          <p:cNvPicPr>
            <a:picLocks noChangeAspect="1"/>
          </p:cNvPicPr>
          <p:nvPr/>
        </p:nvPicPr>
        <p:blipFill>
          <a:blip r:embed="rId4"/>
          <a:stretch>
            <a:fillRect/>
          </a:stretch>
        </p:blipFill>
        <p:spPr>
          <a:xfrm>
            <a:off x="245477" y="616687"/>
            <a:ext cx="1073776" cy="457200"/>
          </a:xfrm>
          <a:prstGeom prst="rect">
            <a:avLst/>
          </a:prstGeom>
        </p:spPr>
      </p:pic>
      <p:sp>
        <p:nvSpPr>
          <p:cNvPr id="34" name="TextBox 33">
            <a:extLst>
              <a:ext uri="{FF2B5EF4-FFF2-40B4-BE49-F238E27FC236}">
                <a16:creationId xmlns:a16="http://schemas.microsoft.com/office/drawing/2014/main" id="{A4F17071-2E33-47BE-8429-EE57EEB45B6B}"/>
              </a:ext>
            </a:extLst>
          </p:cNvPr>
          <p:cNvSpPr txBox="1"/>
          <p:nvPr/>
        </p:nvSpPr>
        <p:spPr>
          <a:xfrm rot="112218">
            <a:off x="1120071" y="3810818"/>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B</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428" t="-1" r="4668" b="12564"/>
          <a:stretch/>
        </p:blipFill>
        <p:spPr>
          <a:xfrm>
            <a:off x="692624" y="1815036"/>
            <a:ext cx="7758752" cy="1485912"/>
          </a:xfrm>
          <a:prstGeom prst="rect">
            <a:avLst/>
          </a:prstGeom>
        </p:spPr>
      </p:pic>
    </p:spTree>
    <p:extLst>
      <p:ext uri="{BB962C8B-B14F-4D97-AF65-F5344CB8AC3E}">
        <p14:creationId xmlns:p14="http://schemas.microsoft.com/office/powerpoint/2010/main" val="4974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598" y="765809"/>
            <a:ext cx="7782402" cy="43778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99" y="592557"/>
            <a:ext cx="1101899" cy="573787"/>
          </a:xfrm>
          <a:prstGeom prst="rect">
            <a:avLst/>
          </a:prstGeom>
        </p:spPr>
      </p:pic>
      <p:sp>
        <p:nvSpPr>
          <p:cNvPr id="10" name="TextBox 9"/>
          <p:cNvSpPr txBox="1"/>
          <p:nvPr/>
        </p:nvSpPr>
        <p:spPr>
          <a:xfrm>
            <a:off x="3487003" y="300251"/>
            <a:ext cx="123855" cy="369332"/>
          </a:xfrm>
          <a:prstGeom prst="rect">
            <a:avLst/>
          </a:prstGeom>
          <a:noFill/>
        </p:spPr>
        <p:txBody>
          <a:bodyPr wrap="square" rtlCol="0">
            <a:spAutoFit/>
          </a:bodyPr>
          <a:lstStyle/>
          <a:p>
            <a:pPr algn="ctr"/>
            <a:endParaRPr lang="en-US" sz="1800" dirty="0">
              <a:latin typeface="Quicksand Medium" panose="00000600000000000000" pitchFamily="2" charset="0"/>
            </a:endParaRPr>
          </a:p>
        </p:txBody>
      </p:sp>
      <p:sp>
        <p:nvSpPr>
          <p:cNvPr id="4" name="TextBox 3"/>
          <p:cNvSpPr txBox="1"/>
          <p:nvPr/>
        </p:nvSpPr>
        <p:spPr>
          <a:xfrm>
            <a:off x="2306216" y="1839792"/>
            <a:ext cx="1135155" cy="707886"/>
          </a:xfrm>
          <a:prstGeom prst="rect">
            <a:avLst/>
          </a:prstGeom>
          <a:noFill/>
        </p:spPr>
        <p:txBody>
          <a:bodyPr wrap="square" rtlCol="0">
            <a:spAutoFit/>
          </a:bodyPr>
          <a:lstStyle/>
          <a:p>
            <a:r>
              <a:rPr lang="en-US" sz="2000" dirty="0">
                <a:latin typeface="Quicksand Medium" panose="00000600000000000000" pitchFamily="2" charset="0"/>
              </a:rPr>
              <a:t>n</a:t>
            </a:r>
            <a:r>
              <a:rPr lang="en-US" sz="2000" dirty="0" smtClean="0">
                <a:latin typeface="Quicksand Medium" panose="00000600000000000000" pitchFamily="2" charset="0"/>
              </a:rPr>
              <a:t>goan ngoãn</a:t>
            </a:r>
            <a:endParaRPr lang="en-US" sz="2000" dirty="0">
              <a:latin typeface="Quicksand Medium" panose="00000600000000000000" pitchFamily="2" charset="0"/>
            </a:endParaRPr>
          </a:p>
        </p:txBody>
      </p:sp>
      <p:sp>
        <p:nvSpPr>
          <p:cNvPr id="5" name="TextBox 4"/>
          <p:cNvSpPr txBox="1"/>
          <p:nvPr/>
        </p:nvSpPr>
        <p:spPr>
          <a:xfrm>
            <a:off x="2043185" y="2988247"/>
            <a:ext cx="1091966" cy="400110"/>
          </a:xfrm>
          <a:prstGeom prst="rect">
            <a:avLst/>
          </a:prstGeom>
          <a:noFill/>
        </p:spPr>
        <p:txBody>
          <a:bodyPr wrap="none" rtlCol="0">
            <a:spAutoFit/>
          </a:bodyPr>
          <a:lstStyle/>
          <a:p>
            <a:r>
              <a:rPr lang="en-US" sz="2000" dirty="0">
                <a:latin typeface="Quicksand Medium" panose="00000600000000000000" pitchFamily="2" charset="0"/>
              </a:rPr>
              <a:t>l</a:t>
            </a:r>
            <a:r>
              <a:rPr lang="en-US" sz="2000" dirty="0" smtClean="0">
                <a:latin typeface="Quicksand Medium" panose="00000600000000000000" pitchFamily="2" charset="0"/>
              </a:rPr>
              <a:t>ưu loát</a:t>
            </a:r>
            <a:endParaRPr lang="en-US" sz="2000" dirty="0">
              <a:latin typeface="Quicksand Medium" panose="00000600000000000000" pitchFamily="2" charset="0"/>
            </a:endParaRPr>
          </a:p>
        </p:txBody>
      </p:sp>
      <p:sp>
        <p:nvSpPr>
          <p:cNvPr id="6" name="TextBox 5"/>
          <p:cNvSpPr txBox="1"/>
          <p:nvPr/>
        </p:nvSpPr>
        <p:spPr>
          <a:xfrm>
            <a:off x="3082668" y="4223997"/>
            <a:ext cx="1196161" cy="400110"/>
          </a:xfrm>
          <a:prstGeom prst="rect">
            <a:avLst/>
          </a:prstGeom>
          <a:noFill/>
        </p:spPr>
        <p:txBody>
          <a:bodyPr wrap="none" rtlCol="0">
            <a:spAutoFit/>
          </a:bodyPr>
          <a:lstStyle/>
          <a:p>
            <a:r>
              <a:rPr lang="en-US" sz="2000" dirty="0">
                <a:latin typeface="Quicksand Medium" panose="00000600000000000000" pitchFamily="2" charset="0"/>
              </a:rPr>
              <a:t>t</a:t>
            </a:r>
            <a:r>
              <a:rPr lang="en-US" sz="2000" dirty="0" smtClean="0">
                <a:latin typeface="Quicksand Medium" panose="00000600000000000000" pitchFamily="2" charset="0"/>
              </a:rPr>
              <a:t>hủy thủ</a:t>
            </a:r>
            <a:endParaRPr lang="en-US" sz="2000" dirty="0">
              <a:latin typeface="Quicksand Medium" panose="00000600000000000000" pitchFamily="2" charset="0"/>
            </a:endParaRPr>
          </a:p>
        </p:txBody>
      </p:sp>
      <p:sp>
        <p:nvSpPr>
          <p:cNvPr id="7" name="TextBox 6"/>
          <p:cNvSpPr txBox="1"/>
          <p:nvPr/>
        </p:nvSpPr>
        <p:spPr>
          <a:xfrm>
            <a:off x="3962332" y="3435266"/>
            <a:ext cx="1184940" cy="400110"/>
          </a:xfrm>
          <a:prstGeom prst="rect">
            <a:avLst/>
          </a:prstGeom>
          <a:noFill/>
        </p:spPr>
        <p:txBody>
          <a:bodyPr wrap="none" rtlCol="0">
            <a:spAutoFit/>
          </a:bodyPr>
          <a:lstStyle/>
          <a:p>
            <a:r>
              <a:rPr lang="en-US" sz="2000" dirty="0">
                <a:latin typeface="Quicksand Medium" panose="00000600000000000000" pitchFamily="2" charset="0"/>
              </a:rPr>
              <a:t>x</a:t>
            </a:r>
            <a:r>
              <a:rPr lang="en-US" sz="2000" dirty="0" smtClean="0">
                <a:latin typeface="Quicksand Medium" panose="00000600000000000000" pitchFamily="2" charset="0"/>
              </a:rPr>
              <a:t>um xuê</a:t>
            </a:r>
            <a:endParaRPr lang="en-US" sz="2000" dirty="0">
              <a:latin typeface="Quicksand Medium" panose="00000600000000000000" pitchFamily="2" charset="0"/>
            </a:endParaRPr>
          </a:p>
        </p:txBody>
      </p:sp>
      <p:sp>
        <p:nvSpPr>
          <p:cNvPr id="8" name="TextBox 7"/>
          <p:cNvSpPr txBox="1"/>
          <p:nvPr/>
        </p:nvSpPr>
        <p:spPr>
          <a:xfrm>
            <a:off x="5528624" y="4021693"/>
            <a:ext cx="1019831" cy="400110"/>
          </a:xfrm>
          <a:prstGeom prst="rect">
            <a:avLst/>
          </a:prstGeom>
          <a:noFill/>
        </p:spPr>
        <p:txBody>
          <a:bodyPr wrap="none" rtlCol="0">
            <a:spAutoFit/>
          </a:bodyPr>
          <a:lstStyle/>
          <a:p>
            <a:r>
              <a:rPr lang="en-US" sz="2000" dirty="0">
                <a:latin typeface="Quicksand Medium" panose="00000600000000000000" pitchFamily="2" charset="0"/>
              </a:rPr>
              <a:t>t</a:t>
            </a:r>
            <a:r>
              <a:rPr lang="en-US" sz="2000" dirty="0" smtClean="0">
                <a:latin typeface="Quicksand Medium" panose="00000600000000000000" pitchFamily="2" charset="0"/>
              </a:rPr>
              <a:t>uần lễ</a:t>
            </a:r>
            <a:endParaRPr lang="en-US" sz="2000" dirty="0">
              <a:latin typeface="Quicksand Medium" panose="00000600000000000000" pitchFamily="2" charset="0"/>
            </a:endParaRPr>
          </a:p>
        </p:txBody>
      </p:sp>
      <p:sp>
        <p:nvSpPr>
          <p:cNvPr id="9" name="TextBox 8"/>
          <p:cNvSpPr txBox="1"/>
          <p:nvPr/>
        </p:nvSpPr>
        <p:spPr>
          <a:xfrm>
            <a:off x="5222031" y="2749421"/>
            <a:ext cx="1215397" cy="400110"/>
          </a:xfrm>
          <a:prstGeom prst="rect">
            <a:avLst/>
          </a:prstGeom>
          <a:noFill/>
        </p:spPr>
        <p:txBody>
          <a:bodyPr wrap="none" rtlCol="0">
            <a:spAutoFit/>
          </a:bodyPr>
          <a:lstStyle/>
          <a:p>
            <a:r>
              <a:rPr lang="en-US" sz="2000" dirty="0">
                <a:latin typeface="Quicksand Medium" panose="00000600000000000000" pitchFamily="2" charset="0"/>
              </a:rPr>
              <a:t>n</a:t>
            </a:r>
            <a:r>
              <a:rPr lang="en-US" sz="2000" dirty="0" smtClean="0">
                <a:latin typeface="Quicksand Medium" panose="00000600000000000000" pitchFamily="2" charset="0"/>
              </a:rPr>
              <a:t>goái lại</a:t>
            </a:r>
            <a:endParaRPr lang="en-US" sz="2000" dirty="0">
              <a:latin typeface="Quicksand Medium" panose="00000600000000000000" pitchFamily="2" charset="0"/>
            </a:endParaRPr>
          </a:p>
        </p:txBody>
      </p:sp>
      <p:sp>
        <p:nvSpPr>
          <p:cNvPr id="11" name="TextBox 10"/>
          <p:cNvSpPr txBox="1"/>
          <p:nvPr/>
        </p:nvSpPr>
        <p:spPr>
          <a:xfrm>
            <a:off x="6931628" y="2643904"/>
            <a:ext cx="1103295" cy="707886"/>
          </a:xfrm>
          <a:prstGeom prst="rect">
            <a:avLst/>
          </a:prstGeom>
          <a:noFill/>
        </p:spPr>
        <p:txBody>
          <a:bodyPr wrap="square" rtlCol="0">
            <a:spAutoFit/>
          </a:bodyPr>
          <a:lstStyle/>
          <a:p>
            <a:r>
              <a:rPr lang="en-US" sz="2000" dirty="0">
                <a:latin typeface="Quicksand Medium" panose="00000600000000000000" pitchFamily="2" charset="0"/>
              </a:rPr>
              <a:t>v</a:t>
            </a:r>
            <a:r>
              <a:rPr lang="en-US" sz="2000" dirty="0" smtClean="0">
                <a:latin typeface="Quicksand Medium" panose="00000600000000000000" pitchFamily="2" charset="0"/>
              </a:rPr>
              <a:t>ành khuyên</a:t>
            </a:r>
            <a:endParaRPr lang="en-US" sz="2000" dirty="0">
              <a:latin typeface="Quicksand Medium" panose="00000600000000000000" pitchFamily="2" charset="0"/>
            </a:endParaRPr>
          </a:p>
        </p:txBody>
      </p:sp>
      <p:sp>
        <p:nvSpPr>
          <p:cNvPr id="12" name="TextBox 11"/>
          <p:cNvSpPr txBox="1"/>
          <p:nvPr/>
        </p:nvSpPr>
        <p:spPr>
          <a:xfrm>
            <a:off x="7173607" y="3835376"/>
            <a:ext cx="1345240" cy="400110"/>
          </a:xfrm>
          <a:prstGeom prst="rect">
            <a:avLst/>
          </a:prstGeom>
          <a:noFill/>
        </p:spPr>
        <p:txBody>
          <a:bodyPr wrap="none" rtlCol="0">
            <a:spAutoFit/>
          </a:bodyPr>
          <a:lstStyle/>
          <a:p>
            <a:r>
              <a:rPr lang="en-US" sz="2000" dirty="0">
                <a:latin typeface="Quicksand Medium" panose="00000600000000000000" pitchFamily="2" charset="0"/>
              </a:rPr>
              <a:t>x</a:t>
            </a:r>
            <a:r>
              <a:rPr lang="en-US" sz="2000" dirty="0" smtClean="0">
                <a:latin typeface="Quicksand Medium" panose="00000600000000000000" pitchFamily="2" charset="0"/>
              </a:rPr>
              <a:t>uất phát</a:t>
            </a:r>
            <a:endParaRPr lang="en-US" sz="2000" dirty="0">
              <a:latin typeface="Quicksand Medium" panose="00000600000000000000" pitchFamily="2" charset="0"/>
            </a:endParaRPr>
          </a:p>
        </p:txBody>
      </p:sp>
      <p:sp>
        <p:nvSpPr>
          <p:cNvPr id="13" name="TextBox 12"/>
          <p:cNvSpPr txBox="1"/>
          <p:nvPr/>
        </p:nvSpPr>
        <p:spPr>
          <a:xfrm>
            <a:off x="6188968" y="1839792"/>
            <a:ext cx="1128569" cy="707886"/>
          </a:xfrm>
          <a:prstGeom prst="rect">
            <a:avLst/>
          </a:prstGeom>
          <a:noFill/>
        </p:spPr>
        <p:txBody>
          <a:bodyPr wrap="square" rtlCol="0">
            <a:spAutoFit/>
          </a:bodyPr>
          <a:lstStyle/>
          <a:p>
            <a:r>
              <a:rPr lang="en-US" sz="2000" dirty="0">
                <a:latin typeface="Quicksand Medium" panose="00000600000000000000" pitchFamily="2" charset="0"/>
              </a:rPr>
              <a:t>t</a:t>
            </a:r>
            <a:r>
              <a:rPr lang="en-US" sz="2000" dirty="0" smtClean="0">
                <a:latin typeface="Quicksand Medium" panose="00000600000000000000" pitchFamily="2" charset="0"/>
              </a:rPr>
              <a:t>hoăn thoắt</a:t>
            </a:r>
            <a:endParaRPr lang="en-US" sz="2000" dirty="0">
              <a:latin typeface="Quicksand Medium" panose="00000600000000000000" pitchFamily="2" charset="0"/>
            </a:endParaRPr>
          </a:p>
        </p:txBody>
      </p:sp>
      <p:sp>
        <p:nvSpPr>
          <p:cNvPr id="14" name="TextBox 13"/>
          <p:cNvSpPr txBox="1"/>
          <p:nvPr/>
        </p:nvSpPr>
        <p:spPr>
          <a:xfrm>
            <a:off x="3908741" y="2154859"/>
            <a:ext cx="819090" cy="707886"/>
          </a:xfrm>
          <a:prstGeom prst="rect">
            <a:avLst/>
          </a:prstGeom>
          <a:noFill/>
        </p:spPr>
        <p:txBody>
          <a:bodyPr wrap="square" rtlCol="0">
            <a:spAutoFit/>
          </a:bodyPr>
          <a:lstStyle/>
          <a:p>
            <a:r>
              <a:rPr lang="en-US" sz="2000" dirty="0">
                <a:latin typeface="Quicksand Medium" panose="00000600000000000000" pitchFamily="2" charset="0"/>
              </a:rPr>
              <a:t>t</a:t>
            </a:r>
            <a:r>
              <a:rPr lang="en-US" sz="2000" dirty="0" smtClean="0">
                <a:latin typeface="Quicksand Medium" panose="00000600000000000000" pitchFamily="2" charset="0"/>
              </a:rPr>
              <a:t>uyệt vời</a:t>
            </a:r>
            <a:endParaRPr lang="en-US" sz="2000" dirty="0">
              <a:latin typeface="Quicksand Medium" panose="00000600000000000000" pitchFamily="2" charset="0"/>
            </a:endParaRPr>
          </a:p>
        </p:txBody>
      </p:sp>
    </p:spTree>
    <p:extLst>
      <p:ext uri="{BB962C8B-B14F-4D97-AF65-F5344CB8AC3E}">
        <p14:creationId xmlns:p14="http://schemas.microsoft.com/office/powerpoint/2010/main" val="417255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500" fill="hold"/>
                                        <p:tgtEl>
                                          <p:spTgt spid="6"/>
                                        </p:tgtEl>
                                        <p:attrNameLst>
                                          <p:attrName>ppt_w</p:attrName>
                                        </p:attrNameLst>
                                      </p:cBhvr>
                                      <p:tavLst>
                                        <p:tav tm="0">
                                          <p:val>
                                            <p:fltVal val="0"/>
                                          </p:val>
                                        </p:tav>
                                        <p:tav tm="100000">
                                          <p:val>
                                            <p:strVal val="#ppt_w"/>
                                          </p:val>
                                        </p:tav>
                                      </p:tavLst>
                                    </p:anim>
                                    <p:anim calcmode="lin" valueType="num">
                                      <p:cBhvr>
                                        <p:cTn id="22" dur="1500" fill="hold"/>
                                        <p:tgtEl>
                                          <p:spTgt spid="6"/>
                                        </p:tgtEl>
                                        <p:attrNameLst>
                                          <p:attrName>ppt_h</p:attrName>
                                        </p:attrNameLst>
                                      </p:cBhvr>
                                      <p:tavLst>
                                        <p:tav tm="0">
                                          <p:val>
                                            <p:fltVal val="0"/>
                                          </p:val>
                                        </p:tav>
                                        <p:tav tm="100000">
                                          <p:val>
                                            <p:strVal val="#ppt_h"/>
                                          </p:val>
                                        </p:tav>
                                      </p:tavLst>
                                    </p:anim>
                                    <p:animEffect transition="in" filter="fade">
                                      <p:cBhvr>
                                        <p:cTn id="23" dur="1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500" fill="hold"/>
                                        <p:tgtEl>
                                          <p:spTgt spid="14"/>
                                        </p:tgtEl>
                                        <p:attrNameLst>
                                          <p:attrName>ppt_w</p:attrName>
                                        </p:attrNameLst>
                                      </p:cBhvr>
                                      <p:tavLst>
                                        <p:tav tm="0">
                                          <p:val>
                                            <p:fltVal val="0"/>
                                          </p:val>
                                        </p:tav>
                                        <p:tav tm="100000">
                                          <p:val>
                                            <p:strVal val="#ppt_w"/>
                                          </p:val>
                                        </p:tav>
                                      </p:tavLst>
                                    </p:anim>
                                    <p:anim calcmode="lin" valueType="num">
                                      <p:cBhvr>
                                        <p:cTn id="29" dur="1500" fill="hold"/>
                                        <p:tgtEl>
                                          <p:spTgt spid="14"/>
                                        </p:tgtEl>
                                        <p:attrNameLst>
                                          <p:attrName>ppt_h</p:attrName>
                                        </p:attrNameLst>
                                      </p:cBhvr>
                                      <p:tavLst>
                                        <p:tav tm="0">
                                          <p:val>
                                            <p:fltVal val="0"/>
                                          </p:val>
                                        </p:tav>
                                        <p:tav tm="100000">
                                          <p:val>
                                            <p:strVal val="#ppt_h"/>
                                          </p:val>
                                        </p:tav>
                                      </p:tavLst>
                                    </p:anim>
                                    <p:animEffect transition="in" filter="fade">
                                      <p:cBhvr>
                                        <p:cTn id="30" dur="1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500" fill="hold"/>
                                        <p:tgtEl>
                                          <p:spTgt spid="7"/>
                                        </p:tgtEl>
                                        <p:attrNameLst>
                                          <p:attrName>ppt_w</p:attrName>
                                        </p:attrNameLst>
                                      </p:cBhvr>
                                      <p:tavLst>
                                        <p:tav tm="0">
                                          <p:val>
                                            <p:fltVal val="0"/>
                                          </p:val>
                                        </p:tav>
                                        <p:tav tm="100000">
                                          <p:val>
                                            <p:strVal val="#ppt_w"/>
                                          </p:val>
                                        </p:tav>
                                      </p:tavLst>
                                    </p:anim>
                                    <p:anim calcmode="lin" valueType="num">
                                      <p:cBhvr>
                                        <p:cTn id="36" dur="1500" fill="hold"/>
                                        <p:tgtEl>
                                          <p:spTgt spid="7"/>
                                        </p:tgtEl>
                                        <p:attrNameLst>
                                          <p:attrName>ppt_h</p:attrName>
                                        </p:attrNameLst>
                                      </p:cBhvr>
                                      <p:tavLst>
                                        <p:tav tm="0">
                                          <p:val>
                                            <p:fltVal val="0"/>
                                          </p:val>
                                        </p:tav>
                                        <p:tav tm="100000">
                                          <p:val>
                                            <p:strVal val="#ppt_h"/>
                                          </p:val>
                                        </p:tav>
                                      </p:tavLst>
                                    </p:anim>
                                    <p:animEffect transition="in" filter="fade">
                                      <p:cBhvr>
                                        <p:cTn id="37" dur="1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500" fill="hold"/>
                                        <p:tgtEl>
                                          <p:spTgt spid="9"/>
                                        </p:tgtEl>
                                        <p:attrNameLst>
                                          <p:attrName>ppt_w</p:attrName>
                                        </p:attrNameLst>
                                      </p:cBhvr>
                                      <p:tavLst>
                                        <p:tav tm="0">
                                          <p:val>
                                            <p:fltVal val="0"/>
                                          </p:val>
                                        </p:tav>
                                        <p:tav tm="100000">
                                          <p:val>
                                            <p:strVal val="#ppt_w"/>
                                          </p:val>
                                        </p:tav>
                                      </p:tavLst>
                                    </p:anim>
                                    <p:anim calcmode="lin" valueType="num">
                                      <p:cBhvr>
                                        <p:cTn id="43" dur="1500" fill="hold"/>
                                        <p:tgtEl>
                                          <p:spTgt spid="9"/>
                                        </p:tgtEl>
                                        <p:attrNameLst>
                                          <p:attrName>ppt_h</p:attrName>
                                        </p:attrNameLst>
                                      </p:cBhvr>
                                      <p:tavLst>
                                        <p:tav tm="0">
                                          <p:val>
                                            <p:fltVal val="0"/>
                                          </p:val>
                                        </p:tav>
                                        <p:tav tm="100000">
                                          <p:val>
                                            <p:strVal val="#ppt_h"/>
                                          </p:val>
                                        </p:tav>
                                      </p:tavLst>
                                    </p:anim>
                                    <p:animEffect transition="in" filter="fade">
                                      <p:cBhvr>
                                        <p:cTn id="44" dur="1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500" fill="hold"/>
                                        <p:tgtEl>
                                          <p:spTgt spid="8"/>
                                        </p:tgtEl>
                                        <p:attrNameLst>
                                          <p:attrName>ppt_w</p:attrName>
                                        </p:attrNameLst>
                                      </p:cBhvr>
                                      <p:tavLst>
                                        <p:tav tm="0">
                                          <p:val>
                                            <p:fltVal val="0"/>
                                          </p:val>
                                        </p:tav>
                                        <p:tav tm="100000">
                                          <p:val>
                                            <p:strVal val="#ppt_w"/>
                                          </p:val>
                                        </p:tav>
                                      </p:tavLst>
                                    </p:anim>
                                    <p:anim calcmode="lin" valueType="num">
                                      <p:cBhvr>
                                        <p:cTn id="50" dur="1500" fill="hold"/>
                                        <p:tgtEl>
                                          <p:spTgt spid="8"/>
                                        </p:tgtEl>
                                        <p:attrNameLst>
                                          <p:attrName>ppt_h</p:attrName>
                                        </p:attrNameLst>
                                      </p:cBhvr>
                                      <p:tavLst>
                                        <p:tav tm="0">
                                          <p:val>
                                            <p:fltVal val="0"/>
                                          </p:val>
                                        </p:tav>
                                        <p:tav tm="100000">
                                          <p:val>
                                            <p:strVal val="#ppt_h"/>
                                          </p:val>
                                        </p:tav>
                                      </p:tavLst>
                                    </p:anim>
                                    <p:animEffect transition="in" filter="fade">
                                      <p:cBhvr>
                                        <p:cTn id="51" dur="1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500" fill="hold"/>
                                        <p:tgtEl>
                                          <p:spTgt spid="13"/>
                                        </p:tgtEl>
                                        <p:attrNameLst>
                                          <p:attrName>ppt_w</p:attrName>
                                        </p:attrNameLst>
                                      </p:cBhvr>
                                      <p:tavLst>
                                        <p:tav tm="0">
                                          <p:val>
                                            <p:fltVal val="0"/>
                                          </p:val>
                                        </p:tav>
                                        <p:tav tm="100000">
                                          <p:val>
                                            <p:strVal val="#ppt_w"/>
                                          </p:val>
                                        </p:tav>
                                      </p:tavLst>
                                    </p:anim>
                                    <p:anim calcmode="lin" valueType="num">
                                      <p:cBhvr>
                                        <p:cTn id="57" dur="1500" fill="hold"/>
                                        <p:tgtEl>
                                          <p:spTgt spid="13"/>
                                        </p:tgtEl>
                                        <p:attrNameLst>
                                          <p:attrName>ppt_h</p:attrName>
                                        </p:attrNameLst>
                                      </p:cBhvr>
                                      <p:tavLst>
                                        <p:tav tm="0">
                                          <p:val>
                                            <p:fltVal val="0"/>
                                          </p:val>
                                        </p:tav>
                                        <p:tav tm="100000">
                                          <p:val>
                                            <p:strVal val="#ppt_h"/>
                                          </p:val>
                                        </p:tav>
                                      </p:tavLst>
                                    </p:anim>
                                    <p:animEffect transition="in" filter="fade">
                                      <p:cBhvr>
                                        <p:cTn id="58" dur="1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500" fill="hold"/>
                                        <p:tgtEl>
                                          <p:spTgt spid="11"/>
                                        </p:tgtEl>
                                        <p:attrNameLst>
                                          <p:attrName>ppt_w</p:attrName>
                                        </p:attrNameLst>
                                      </p:cBhvr>
                                      <p:tavLst>
                                        <p:tav tm="0">
                                          <p:val>
                                            <p:fltVal val="0"/>
                                          </p:val>
                                        </p:tav>
                                        <p:tav tm="100000">
                                          <p:val>
                                            <p:strVal val="#ppt_w"/>
                                          </p:val>
                                        </p:tav>
                                      </p:tavLst>
                                    </p:anim>
                                    <p:anim calcmode="lin" valueType="num">
                                      <p:cBhvr>
                                        <p:cTn id="64" dur="1500" fill="hold"/>
                                        <p:tgtEl>
                                          <p:spTgt spid="11"/>
                                        </p:tgtEl>
                                        <p:attrNameLst>
                                          <p:attrName>ppt_h</p:attrName>
                                        </p:attrNameLst>
                                      </p:cBhvr>
                                      <p:tavLst>
                                        <p:tav tm="0">
                                          <p:val>
                                            <p:fltVal val="0"/>
                                          </p:val>
                                        </p:tav>
                                        <p:tav tm="100000">
                                          <p:val>
                                            <p:strVal val="#ppt_h"/>
                                          </p:val>
                                        </p:tav>
                                      </p:tavLst>
                                    </p:anim>
                                    <p:animEffect transition="in" filter="fade">
                                      <p:cBhvr>
                                        <p:cTn id="65" dur="1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500" fill="hold"/>
                                        <p:tgtEl>
                                          <p:spTgt spid="12"/>
                                        </p:tgtEl>
                                        <p:attrNameLst>
                                          <p:attrName>ppt_w</p:attrName>
                                        </p:attrNameLst>
                                      </p:cBhvr>
                                      <p:tavLst>
                                        <p:tav tm="0">
                                          <p:val>
                                            <p:fltVal val="0"/>
                                          </p:val>
                                        </p:tav>
                                        <p:tav tm="100000">
                                          <p:val>
                                            <p:strVal val="#ppt_w"/>
                                          </p:val>
                                        </p:tav>
                                      </p:tavLst>
                                    </p:anim>
                                    <p:anim calcmode="lin" valueType="num">
                                      <p:cBhvr>
                                        <p:cTn id="71" dur="1500" fill="hold"/>
                                        <p:tgtEl>
                                          <p:spTgt spid="12"/>
                                        </p:tgtEl>
                                        <p:attrNameLst>
                                          <p:attrName>ppt_h</p:attrName>
                                        </p:attrNameLst>
                                      </p:cBhvr>
                                      <p:tavLst>
                                        <p:tav tm="0">
                                          <p:val>
                                            <p:fltVal val="0"/>
                                          </p:val>
                                        </p:tav>
                                        <p:tav tm="100000">
                                          <p:val>
                                            <p:strVal val="#ppt_h"/>
                                          </p:val>
                                        </p:tav>
                                      </p:tavLst>
                                    </p:anim>
                                    <p:animEffect transition="in" filter="fade">
                                      <p:cBhvr>
                                        <p:cTn id="7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 y="1340357"/>
            <a:ext cx="9123718" cy="328080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699" y="592557"/>
            <a:ext cx="1101899" cy="573787"/>
          </a:xfrm>
          <a:prstGeom prst="rect">
            <a:avLst/>
          </a:prstGeom>
        </p:spPr>
      </p:pic>
      <p:sp>
        <p:nvSpPr>
          <p:cNvPr id="10" name="TextBox 9"/>
          <p:cNvSpPr txBox="1"/>
          <p:nvPr/>
        </p:nvSpPr>
        <p:spPr>
          <a:xfrm>
            <a:off x="3487003" y="300251"/>
            <a:ext cx="123855" cy="369332"/>
          </a:xfrm>
          <a:prstGeom prst="rect">
            <a:avLst/>
          </a:prstGeom>
          <a:noFill/>
        </p:spPr>
        <p:txBody>
          <a:bodyPr wrap="square" rtlCol="0">
            <a:spAutoFit/>
          </a:bodyPr>
          <a:lstStyle/>
          <a:p>
            <a:pPr algn="ctr"/>
            <a:endParaRPr lang="en-US" sz="1800" dirty="0">
              <a:latin typeface="Quicksand Medium" panose="00000600000000000000" pitchFamily="2" charset="0"/>
            </a:endParaRPr>
          </a:p>
        </p:txBody>
      </p:sp>
      <p:sp>
        <p:nvSpPr>
          <p:cNvPr id="3" name="TextBox 2"/>
          <p:cNvSpPr txBox="1"/>
          <p:nvPr/>
        </p:nvSpPr>
        <p:spPr>
          <a:xfrm>
            <a:off x="78658" y="1405488"/>
            <a:ext cx="8927689" cy="2400657"/>
          </a:xfrm>
          <a:prstGeom prst="rect">
            <a:avLst/>
          </a:prstGeom>
          <a:noFill/>
        </p:spPr>
        <p:txBody>
          <a:bodyPr wrap="square" rtlCol="0">
            <a:spAutoFit/>
          </a:bodyPr>
          <a:lstStyle/>
          <a:p>
            <a:pPr algn="just">
              <a:lnSpc>
                <a:spcPct val="150000"/>
              </a:lnSpc>
            </a:pPr>
            <a:r>
              <a:rPr lang="en-US" sz="2000" dirty="0" smtClean="0">
                <a:latin typeface="Quicksand Medium" panose="00000600000000000000" pitchFamily="2" charset="0"/>
              </a:rPr>
              <a:t>      Mỗi lần về quê, Hà lại được bà kể cho nghe nhiều câu chuyện hay. Nào là truyện thuyết về Lạc Long Quân, truyền thuyết Thánh Gióng, truyền thuyết về hồ Hoàn Kiếm. Nào là sự tích cây quất, sự tích cây xoài,... Giọng kể của bà trầm ấm, Hà bị cuốn vào các câu chuyện suốt từ đầu cho đến cuối.</a:t>
            </a:r>
            <a:endParaRPr lang="en-US" sz="2000" dirty="0">
              <a:latin typeface="Quicksand Medium" panose="00000600000000000000" pitchFamily="2" charset="0"/>
            </a:endParaRPr>
          </a:p>
        </p:txBody>
      </p:sp>
      <p:pic>
        <p:nvPicPr>
          <p:cNvPr id="6" name="p1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5848" y="4316360"/>
            <a:ext cx="609600" cy="609600"/>
          </a:xfrm>
          <a:prstGeom prst="rect">
            <a:avLst/>
          </a:prstGeom>
        </p:spPr>
      </p:pic>
    </p:spTree>
    <p:extLst>
      <p:ext uri="{BB962C8B-B14F-4D97-AF65-F5344CB8AC3E}">
        <p14:creationId xmlns:p14="http://schemas.microsoft.com/office/powerpoint/2010/main" val="176223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6" presetClass="entr" presetSubtype="2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921" y="1688123"/>
            <a:ext cx="4674180" cy="1364272"/>
          </a:xfrm>
          <a:prstGeom prst="rect">
            <a:avLst/>
          </a:prstGeom>
        </p:spPr>
      </p:pic>
    </p:spTree>
    <p:extLst>
      <p:ext uri="{BB962C8B-B14F-4D97-AF65-F5344CB8AC3E}">
        <p14:creationId xmlns:p14="http://schemas.microsoft.com/office/powerpoint/2010/main" val="22249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
        <p:nvSpPr>
          <p:cNvPr id="2" name="Rounded Rectangle 1"/>
          <p:cNvSpPr/>
          <p:nvPr/>
        </p:nvSpPr>
        <p:spPr>
          <a:xfrm>
            <a:off x="720169" y="1947579"/>
            <a:ext cx="7703662" cy="124834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4AFE6"/>
                </a:solidFill>
                <a:latin typeface="Quicksand Medium" panose="00000600000000000000"/>
                <a:ea typeface="Arial-Rounded" panose="020B0500000000000000" pitchFamily="34" charset="0"/>
                <a:cs typeface="Arial-Rounded" panose="020B0500000000000000" pitchFamily="34" charset="0"/>
              </a:rPr>
              <a:t>Xuân về, đào nở thắm, quất rĩu quả.</a:t>
            </a:r>
            <a:endParaRPr lang="en-US" sz="3200" dirty="0">
              <a:solidFill>
                <a:srgbClr val="14AFE6"/>
              </a:solidFill>
              <a:latin typeface="Quicksand Medium" panose="0000060000000000000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75" y="635116"/>
            <a:ext cx="1527541" cy="44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919" y="1783729"/>
            <a:ext cx="4286373" cy="1251081"/>
          </a:xfrm>
          <a:prstGeom prst="rect">
            <a:avLst/>
          </a:prstGeom>
        </p:spPr>
      </p:pic>
    </p:spTree>
    <p:extLst>
      <p:ext uri="{BB962C8B-B14F-4D97-AF65-F5344CB8AC3E}">
        <p14:creationId xmlns:p14="http://schemas.microsoft.com/office/powerpoint/2010/main" val="39384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10" y="671634"/>
            <a:ext cx="1390405" cy="405823"/>
          </a:xfrm>
          <a:prstGeom prst="rect">
            <a:avLst/>
          </a:prstGeom>
        </p:spPr>
      </p:pic>
      <p:sp>
        <p:nvSpPr>
          <p:cNvPr id="15" name="TextBox 14"/>
          <p:cNvSpPr txBox="1"/>
          <p:nvPr/>
        </p:nvSpPr>
        <p:spPr>
          <a:xfrm>
            <a:off x="2485118" y="579150"/>
            <a:ext cx="3994340" cy="461665"/>
          </a:xfrm>
          <a:prstGeom prst="rect">
            <a:avLst/>
          </a:prstGeom>
          <a:noFill/>
        </p:spPr>
        <p:txBody>
          <a:bodyPr wrap="square" rtlCol="0">
            <a:spAutoFit/>
          </a:bodyPr>
          <a:lstStyle/>
          <a:p>
            <a:pPr algn="ct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Cặp</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sừng</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đôi</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chân</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rotWithShape="1">
          <a:blip r:embed="rId6"/>
          <a:srcRect l="6538" t="5751" r="52380" b="1825"/>
          <a:stretch/>
        </p:blipFill>
        <p:spPr>
          <a:xfrm>
            <a:off x="457598" y="1187370"/>
            <a:ext cx="2027520" cy="1818707"/>
          </a:xfrm>
          <a:prstGeom prst="rect">
            <a:avLst/>
          </a:prstGeom>
        </p:spPr>
      </p:pic>
      <p:pic>
        <p:nvPicPr>
          <p:cNvPr id="4" name="Picture 3"/>
          <p:cNvPicPr>
            <a:picLocks noChangeAspect="1"/>
          </p:cNvPicPr>
          <p:nvPr/>
        </p:nvPicPr>
        <p:blipFill rotWithShape="1">
          <a:blip r:embed="rId6"/>
          <a:srcRect l="50912" t="6092" r="7789" b="2018"/>
          <a:stretch/>
        </p:blipFill>
        <p:spPr>
          <a:xfrm>
            <a:off x="4728488" y="1206583"/>
            <a:ext cx="2027519" cy="1818707"/>
          </a:xfrm>
          <a:prstGeom prst="rect">
            <a:avLst/>
          </a:prstGeom>
        </p:spPr>
      </p:pic>
      <p:pic>
        <p:nvPicPr>
          <p:cNvPr id="5" name="Picture 4"/>
          <p:cNvPicPr>
            <a:picLocks noChangeAspect="1"/>
          </p:cNvPicPr>
          <p:nvPr/>
        </p:nvPicPr>
        <p:blipFill rotWithShape="1">
          <a:blip r:embed="rId7"/>
          <a:srcRect l="6447" t="3641" r="51323" b="2172"/>
          <a:stretch/>
        </p:blipFill>
        <p:spPr>
          <a:xfrm>
            <a:off x="2633945" y="3191059"/>
            <a:ext cx="2027520" cy="1818706"/>
          </a:xfrm>
          <a:prstGeom prst="rect">
            <a:avLst/>
          </a:prstGeom>
        </p:spPr>
      </p:pic>
      <p:pic>
        <p:nvPicPr>
          <p:cNvPr id="6" name="Picture 5"/>
          <p:cNvPicPr>
            <a:picLocks noChangeAspect="1"/>
          </p:cNvPicPr>
          <p:nvPr/>
        </p:nvPicPr>
        <p:blipFill rotWithShape="1">
          <a:blip r:embed="rId7"/>
          <a:srcRect l="52044" t="3737" r="5787" b="2232"/>
          <a:stretch/>
        </p:blipFill>
        <p:spPr>
          <a:xfrm>
            <a:off x="6732257" y="3191059"/>
            <a:ext cx="2027519" cy="1846037"/>
          </a:xfrm>
          <a:prstGeom prst="rect">
            <a:avLst/>
          </a:prstGeom>
        </p:spPr>
      </p:pic>
      <p:pic>
        <p:nvPicPr>
          <p:cNvPr id="8" name="Cặp sừng và đôi c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8612" y="4376199"/>
            <a:ext cx="609600" cy="609600"/>
          </a:xfrm>
          <a:prstGeom prst="rect">
            <a:avLst/>
          </a:prstGeom>
        </p:spPr>
      </p:pic>
    </p:spTree>
    <p:extLst>
      <p:ext uri="{BB962C8B-B14F-4D97-AF65-F5344CB8AC3E}">
        <p14:creationId xmlns:p14="http://schemas.microsoft.com/office/powerpoint/2010/main" val="11149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500"/>
                                        <p:tgtEl>
                                          <p:spTgt spid="4"/>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500"/>
                                        <p:tgtEl>
                                          <p:spTgt spid="5"/>
                                        </p:tgtEl>
                                      </p:cBhvr>
                                    </p:animEffect>
                                  </p:childTnLst>
                                </p:cTn>
                              </p:par>
                            </p:childTnLst>
                          </p:cTn>
                        </p:par>
                        <p:par>
                          <p:cTn id="16" fill="hold">
                            <p:stCondLst>
                              <p:cond delay="4500"/>
                            </p:stCondLst>
                            <p:childTnLst>
                              <p:par>
                                <p:cTn id="17" presetID="16" presetClass="entr" presetSubtype="2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500"/>
                                        <p:tgtEl>
                                          <p:spTgt spid="6"/>
                                        </p:tgtEl>
                                      </p:cBhvr>
                                    </p:animEffect>
                                  </p:childTnLst>
                                </p:cTn>
                              </p:par>
                            </p:childTnLst>
                          </p:cTn>
                        </p:par>
                        <p:par>
                          <p:cTn id="20" fill="hold">
                            <p:stCondLst>
                              <p:cond delay="6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250" fill="hold"/>
                                        <p:tgtEl>
                                          <p:spTgt spid="15"/>
                                        </p:tgtEl>
                                        <p:attrNameLst>
                                          <p:attrName>ppt_w</p:attrName>
                                        </p:attrNameLst>
                                      </p:cBhvr>
                                      <p:tavLst>
                                        <p:tav tm="0">
                                          <p:val>
                                            <p:fltVal val="0"/>
                                          </p:val>
                                        </p:tav>
                                        <p:tav tm="100000">
                                          <p:val>
                                            <p:strVal val="#ppt_w"/>
                                          </p:val>
                                        </p:tav>
                                      </p:tavLst>
                                    </p:anim>
                                    <p:anim calcmode="lin" valueType="num">
                                      <p:cBhvr>
                                        <p:cTn id="24" dur="1250" fill="hold"/>
                                        <p:tgtEl>
                                          <p:spTgt spid="15"/>
                                        </p:tgtEl>
                                        <p:attrNameLst>
                                          <p:attrName>ppt_h</p:attrName>
                                        </p:attrNameLst>
                                      </p:cBhvr>
                                      <p:tavLst>
                                        <p:tav tm="0">
                                          <p:val>
                                            <p:fltVal val="0"/>
                                          </p:val>
                                        </p:tav>
                                        <p:tav tm="100000">
                                          <p:val>
                                            <p:strVal val="#ppt_h"/>
                                          </p:val>
                                        </p:tav>
                                      </p:tavLst>
                                    </p:anim>
                                    <p:animEffect transition="in" filter="fade">
                                      <p:cBhvr>
                                        <p:cTn id="25"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5440"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bldLst>
      <p:bldP spid="15"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5231</TotalTime>
  <Words>207</Words>
  <Application>Microsoft Office PowerPoint</Application>
  <PresentationFormat>On-screen Show (16:9)</PresentationFormat>
  <Paragraphs>29</Paragraphs>
  <Slides>15</Slides>
  <Notes>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Arial-Rounded</vt:lpstr>
      <vt:lpstr>Lato</vt:lpstr>
      <vt:lpstr>Quicksand Medium</vt:lpstr>
      <vt:lpstr>Simple Light</vt:lpstr>
      <vt:lpstr>BÀI 80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cp:lastModifiedBy>Dang Long</cp:lastModifiedBy>
  <cp:revision>302</cp:revision>
  <dcterms:modified xsi:type="dcterms:W3CDTF">2020-11-18T10:30:56Z</dcterms:modified>
</cp:coreProperties>
</file>