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5" r:id="rId3"/>
  </p:sldMasterIdLst>
  <p:sldIdLst>
    <p:sldId id="341" r:id="rId4"/>
    <p:sldId id="344" r:id="rId5"/>
    <p:sldId id="310" r:id="rId6"/>
    <p:sldId id="332" r:id="rId7"/>
    <p:sldId id="337" r:id="rId8"/>
    <p:sldId id="329" r:id="rId9"/>
    <p:sldId id="300" r:id="rId10"/>
    <p:sldId id="340" r:id="rId11"/>
    <p:sldId id="321" r:id="rId12"/>
    <p:sldId id="34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9900FF"/>
    <a:srgbClr val="FF0000"/>
    <a:srgbClr val="00CC00"/>
    <a:srgbClr val="FFFF99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1264" autoAdjust="0"/>
  </p:normalViewPr>
  <p:slideViewPr>
    <p:cSldViewPr>
      <p:cViewPr varScale="1">
        <p:scale>
          <a:sx n="66" d="100"/>
          <a:sy n="66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C3557-275C-4F5A-996C-44AF44530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76B27-FFAD-419A-A678-76B2A9C00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DE9C8C-05D6-4653-945A-0428B58F0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C3624-800A-4861-82CF-C974F7593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576898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730AED-17AB-4D50-84C9-3A2B60E17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E1908B-8ED4-4BBD-9C0C-05B08931D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AAA48-45DF-4AB3-AC05-737B423CA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039AC-5B8F-406A-8068-2C3DD268B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542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2B55F-5306-48FF-992F-6B879215C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2D397-5FEB-40A0-A450-0A88FB1B6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5F49E-2E5C-41D7-8E3B-BFE7E20AA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BDA57-CE4A-42D5-89D7-C8F3A6802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71764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9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3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6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93B35-DABF-4538-9D5D-1A4DFB91C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5B245-284F-4AAC-87BC-34FC216ED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3B37F3-DC24-4475-B8FC-73554AA35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11550-10A7-4DEF-B48F-62E97CEDD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51874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8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1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7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6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61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8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3B665-D7DC-4A61-BF17-4F4667172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E4DCB-1BE9-419E-8152-A437E5F98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86BC0-8019-48F5-8499-23D90DFBF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A1E26-87F2-4675-B6E2-6FCEC3A8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57070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9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4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70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C0282-E712-4D66-B6F2-A598D6E1E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6CDF4-D94E-4828-AAF4-7CD3B2A45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113B0-EBD9-4B41-82C7-C03E1F896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F2C1-516C-4F93-82B3-09EAF3194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943562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6A965-C757-40AA-B417-03E477471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6C2173-B033-4CF0-B2F1-E22FDA342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7122A9-C409-4717-9F08-914065A45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4FB90-3AD9-495A-8511-83DCF10EF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37280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922EA7-7FBB-445D-9FE7-0EE44E5F2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341A2B-0252-444A-A230-436532936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95EA44-3CA8-46CB-8E71-E9327A59B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8CC4B-0801-4727-9D2D-AB277D9AE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48775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34BA47-61F1-4DE1-98F8-F198B6154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FD6C1E-53BE-49EE-9C7C-CE8B2D4BE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71FE16-B14C-4D87-AF82-522A67C29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8737-04D0-485E-AF88-2C40FA3FF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89422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622CD-6E53-4361-B8C8-F2CC5834E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5D9BC-7E96-4B21-B964-038CFBFB1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72686-3265-454C-99D2-9FFC5F28D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F4594-E85F-4A6C-8F05-17FCFFEC5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93437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71B66-060E-4B0D-BCEA-3238874E7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488A2-0915-4672-8F8A-7CAA02A79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59553-271E-4059-A4F7-1650F3D8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5438-E4BD-4EF7-ACD1-45FA3B122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52437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CAF402-76C2-49B8-A7DB-A23AE456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A63350-4B19-4327-B2EA-6D337E167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8A792586-2A50-40A9-AE41-5299B05BD3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2DD4E802-0DFB-44A7-94F8-9DEB2F4EE3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C5758B5-8498-45CC-BF7A-A61DB64F4D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B61E8A3-EA02-45F7-9EBE-5B33828C6D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2800">
              <a:solidFill>
                <a:srgbClr val="1F497D"/>
              </a:solidFill>
            </a:endParaRPr>
          </a:p>
        </p:txBody>
      </p:sp>
      <p:sp>
        <p:nvSpPr>
          <p:cNvPr id="17412" name="WordArt 121"/>
          <p:cNvSpPr>
            <a:spLocks noChangeArrowheads="1" noChangeShapeType="1" noTextEdit="1"/>
          </p:cNvSpPr>
          <p:nvPr/>
        </p:nvSpPr>
        <p:spPr bwMode="auto">
          <a:xfrm>
            <a:off x="2000250" y="1524000"/>
            <a:ext cx="52959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vi-VN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câu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413" name="WordArt 122"/>
          <p:cNvSpPr>
            <a:spLocks noChangeArrowheads="1" noChangeShapeType="1" noTextEdit="1"/>
          </p:cNvSpPr>
          <p:nvPr/>
        </p:nvSpPr>
        <p:spPr bwMode="auto">
          <a:xfrm>
            <a:off x="152400" y="3133725"/>
            <a:ext cx="8763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câu</a:t>
            </a:r>
          </a:p>
          <a:p>
            <a:pPr algn="ctr"/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than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2268405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min\Desktop\ẢNH ĐẸP\98341030_1652460961575535_85770747813109432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ẢNH ĐẸP\97913890_2897395657042906_71262466785369128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95300"/>
            <a:ext cx="88836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>
            <a:extLst>
              <a:ext uri="{FF2B5EF4-FFF2-40B4-BE49-F238E27FC236}">
                <a16:creationId xmlns:a16="http://schemas.microsoft.com/office/drawing/2014/main" id="{11823D7F-7E17-417A-90B7-525C147A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12148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    </a:t>
            </a:r>
            <a:r>
              <a:rPr lang="en-US" altLang="en-US" sz="3200" b="1" i="1" err="1">
                <a:solidFill>
                  <a:srgbClr val="FF0000"/>
                </a:solidFill>
              </a:rPr>
              <a:t>Đặt</a:t>
            </a:r>
            <a:r>
              <a:rPr lang="en-US" altLang="en-US" sz="3200" b="1" i="1">
                <a:solidFill>
                  <a:srgbClr val="FF0000"/>
                </a:solidFill>
              </a:rPr>
              <a:t> câu:</a:t>
            </a:r>
            <a:endParaRPr lang="en-US" altLang="en-US" sz="3200" b="1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			a)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Một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câu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dấu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chấm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hỏi</a:t>
            </a:r>
            <a:r>
              <a:rPr lang="en-US" altLang="en-US" sz="3200" b="1" i="1" dirty="0">
                <a:solidFill>
                  <a:srgbClr val="002060"/>
                </a:solidFill>
              </a:rPr>
              <a:t> .</a:t>
            </a:r>
          </a:p>
          <a:p>
            <a:pPr eaLnBrk="1" hangingPunct="1">
              <a:defRPr/>
            </a:pPr>
            <a:endParaRPr lang="en-US" altLang="en-US" sz="3200" b="1" i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 			b)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Một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câu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dấu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chấm</a:t>
            </a:r>
            <a:r>
              <a:rPr lang="en-US" altLang="en-US" sz="3200" b="1" i="1" dirty="0">
                <a:solidFill>
                  <a:srgbClr val="002060"/>
                </a:solidFill>
              </a:rPr>
              <a:t> than.</a:t>
            </a:r>
          </a:p>
        </p:txBody>
      </p:sp>
      <p:sp>
        <p:nvSpPr>
          <p:cNvPr id="78860" name="Rectangle 12">
            <a:extLst>
              <a:ext uri="{FF2B5EF4-FFF2-40B4-BE49-F238E27FC236}">
                <a16:creationId xmlns:a16="http://schemas.microsoft.com/office/drawing/2014/main" id="{2A4F611F-F2AE-4310-8F78-139EEDF4F66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461418" y="244475"/>
            <a:ext cx="433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KIỂM TRA BÀI CŨ</a:t>
            </a: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3076" name="Text Box 23">
            <a:extLst>
              <a:ext uri="{FF2B5EF4-FFF2-40B4-BE49-F238E27FC236}">
                <a16:creationId xmlns:a16="http://schemas.microsoft.com/office/drawing/2014/main" id="{4C16DCE4-5510-4D24-B937-A9285434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rgbClr val="002060"/>
              </a:solidFill>
            </a:endParaRPr>
          </a:p>
        </p:txBody>
      </p:sp>
      <p:sp>
        <p:nvSpPr>
          <p:cNvPr id="3077" name="Text Box 28">
            <a:extLst>
              <a:ext uri="{FF2B5EF4-FFF2-40B4-BE49-F238E27FC236}">
                <a16:creationId xmlns:a16="http://schemas.microsoft.com/office/drawing/2014/main" id="{3757A4DF-B388-4395-82B7-F9C3FD02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rgbClr val="002060"/>
              </a:solidFill>
            </a:endParaRPr>
          </a:p>
        </p:txBody>
      </p:sp>
      <p:graphicFrame>
        <p:nvGraphicFramePr>
          <p:cNvPr id="3078" name="Object 35">
            <a:extLst>
              <a:ext uri="{FF2B5EF4-FFF2-40B4-BE49-F238E27FC236}">
                <a16:creationId xmlns:a16="http://schemas.microsoft.com/office/drawing/2014/main" id="{2D6DE479-801D-49B0-B95D-408161089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6">
            <a:extLst>
              <a:ext uri="{FF2B5EF4-FFF2-40B4-BE49-F238E27FC236}">
                <a16:creationId xmlns:a16="http://schemas.microsoft.com/office/drawing/2014/main" id="{F4606568-6CFB-492C-BE90-A581A9F03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Bài 1: Điền dấu câu thích hợp vào mỗi ô trống d</a:t>
            </a:r>
            <a:r>
              <a:rPr lang="vi-VN" altLang="en-US" sz="2400" b="1">
                <a:solidFill>
                  <a:srgbClr val="002060"/>
                </a:solidFill>
                <a:latin typeface="+mj-lt"/>
              </a:rPr>
              <a:t>ư</a:t>
            </a: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ới đây: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Vừa nói, Tùng vừa mở tủ lấy quyển ảnh lưu niệm gia đình đưa cho Vinh xem</a:t>
            </a: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2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3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69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5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4B7DA83-FE62-4511-8128-FD5303FB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6" name="AutoShape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697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8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699" name="AutoShap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85EC36-CF17-4D05-A03F-FAC7BD1A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700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1" name="AutoShap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BECC41-3DE8-4725-BC73-E197F616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2" name="AutoShap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B0160DF-F650-4CBE-BD1C-D450138E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704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5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706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  <p:bldP spid="113674" grpId="0"/>
      <p:bldP spid="113675" grpId="0"/>
      <p:bldP spid="113676" grpId="0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 animBg="1"/>
      <p:bldP spid="113683" grpId="0" animBg="1"/>
      <p:bldP spid="113684" grpId="0" animBg="1"/>
      <p:bldP spid="113685" grpId="0" animBg="1"/>
      <p:bldP spid="113686" grpId="0" animBg="1"/>
      <p:bldP spid="113687" grpId="0" animBg="1"/>
      <p:bldP spid="113688" grpId="0" animBg="1"/>
      <p:bldP spid="113689" grpId="0" animBg="1"/>
      <p:bldP spid="113690" grpId="0" animBg="1"/>
      <p:bldP spid="113691" grpId="0" animBg="1"/>
      <p:bldP spid="113692" grpId="0" animBg="1"/>
      <p:bldP spid="113693" grpId="0" animBg="1"/>
      <p:bldP spid="113694" grpId="0" animBg="1"/>
      <p:bldP spid="113695" grpId="0" animBg="1"/>
      <p:bldP spid="113696" grpId="0" animBg="1"/>
      <p:bldP spid="113697" grpId="0" animBg="1"/>
      <p:bldP spid="113698" grpId="0" animBg="1"/>
      <p:bldP spid="113699" grpId="0" animBg="1"/>
      <p:bldP spid="113700" grpId="0" animBg="1"/>
      <p:bldP spid="113701" grpId="0" animBg="1"/>
      <p:bldP spid="113702" grpId="0" animBg="1"/>
      <p:bldP spid="113703" grpId="0" animBg="1"/>
      <p:bldP spid="113704" grpId="0" animBg="1"/>
      <p:bldP spid="113705" grpId="0" animBg="1"/>
      <p:bldP spid="1137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32019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Nam</a:t>
            </a:r>
            <a:r>
              <a:rPr lang="en-US" altLang="en-US" sz="2400">
                <a:solidFill>
                  <a:srgbClr val="002060"/>
                </a:solidFill>
              </a:rPr>
              <a:t> : - (1)Tớ vừa bị mẹ mắng vì toàn để chị phải giặt giúp quần      	áo.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 -(2) Thế à? (3)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Nam:</a:t>
            </a:r>
            <a:r>
              <a:rPr lang="en-US" altLang="en-US" sz="2400">
                <a:solidFill>
                  <a:srgbClr val="002060"/>
                </a:solidFill>
              </a:rPr>
              <a:t>   -(4) Chà. (5) Cậu tự giặt lấy cơ à! (6) 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-(7) Không?  (8)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Nam: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954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Bài 2: Gạch dưới những dấu câu bị dùng sai trong mẩu chuyện </a:t>
            </a:r>
            <a:r>
              <a:rPr lang="en-US" altLang="en-US" sz="2400" b="1">
                <a:solidFill>
                  <a:srgbClr val="FF0000"/>
                </a:solidFill>
              </a:rPr>
              <a:t>Lười</a:t>
            </a:r>
            <a:r>
              <a:rPr lang="en-US" altLang="en-US" sz="2400" b="1">
                <a:solidFill>
                  <a:srgbClr val="002060"/>
                </a:solidFill>
              </a:rPr>
              <a:t> dưới đây, sửa lại cho đúng. Giải thích vì sao em lại sửa như vậy?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439988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Lười</a:t>
            </a:r>
          </a:p>
        </p:txBody>
      </p:sp>
      <p:sp>
        <p:nvSpPr>
          <p:cNvPr id="122897" name="Line 17">
            <a:extLst>
              <a:ext uri="{FF2B5EF4-FFF2-40B4-BE49-F238E27FC236}">
                <a16:creationId xmlns:a16="http://schemas.microsoft.com/office/drawing/2014/main" id="{4BA09A1D-0C5B-4A4D-9DE2-B2FA511C7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77988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8">
            <a:extLst>
              <a:ext uri="{FF2B5EF4-FFF2-40B4-BE49-F238E27FC236}">
                <a16:creationId xmlns:a16="http://schemas.microsoft.com/office/drawing/2014/main" id="{E52B89A7-6168-43B4-8847-B2729C9DF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77988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9" name="Line 19">
            <a:extLst>
              <a:ext uri="{FF2B5EF4-FFF2-40B4-BE49-F238E27FC236}">
                <a16:creationId xmlns:a16="http://schemas.microsoft.com/office/drawing/2014/main" id="{6E76F178-B504-44F8-A87D-3E8960AA0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058988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0" name="Line 20">
            <a:extLst>
              <a:ext uri="{FF2B5EF4-FFF2-40B4-BE49-F238E27FC236}">
                <a16:creationId xmlns:a16="http://schemas.microsoft.com/office/drawing/2014/main" id="{F25FACF4-41EB-43F5-B80F-4CD20CA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0335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925A33-9616-45DD-A29C-AE684D26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  <p:bldP spid="1228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" y="2225358"/>
            <a:ext cx="5410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>
                <a:solidFill>
                  <a:srgbClr val="002060"/>
                </a:solidFill>
              </a:rPr>
              <a:t>Nam</a:t>
            </a:r>
            <a:r>
              <a:rPr lang="en-US" altLang="en-US" sz="2200">
                <a:solidFill>
                  <a:srgbClr val="002060"/>
                </a:solidFill>
              </a:rPr>
              <a:t> : - </a:t>
            </a:r>
            <a:r>
              <a:rPr lang="en-US" altLang="en-US" sz="2200">
                <a:solidFill>
                  <a:srgbClr val="FF0000"/>
                </a:solidFill>
              </a:rPr>
              <a:t>(1)</a:t>
            </a:r>
            <a:r>
              <a:rPr lang="en-US" altLang="en-US" sz="2200">
                <a:solidFill>
                  <a:srgbClr val="002060"/>
                </a:solidFill>
              </a:rPr>
              <a:t>Tớ vừa bị mẹ mắng vì toàn để chị phải giặt giúp quần áo.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</a:rPr>
              <a:t> </a:t>
            </a:r>
            <a:r>
              <a:rPr lang="en-US" altLang="en-US" sz="2200" i="1">
                <a:solidFill>
                  <a:srgbClr val="002060"/>
                </a:solidFill>
              </a:rPr>
              <a:t>Hùng:</a:t>
            </a:r>
            <a:r>
              <a:rPr lang="en-US" altLang="en-US" sz="2200">
                <a:solidFill>
                  <a:srgbClr val="002060"/>
                </a:solidFill>
              </a:rPr>
              <a:t>  -</a:t>
            </a:r>
            <a:r>
              <a:rPr lang="en-US" altLang="en-US" sz="2200">
                <a:solidFill>
                  <a:srgbClr val="FF0000"/>
                </a:solidFill>
              </a:rPr>
              <a:t>(2)</a:t>
            </a:r>
            <a:r>
              <a:rPr lang="en-US" altLang="en-US" sz="2200">
                <a:solidFill>
                  <a:srgbClr val="002060"/>
                </a:solidFill>
              </a:rPr>
              <a:t> Thế à? </a:t>
            </a:r>
            <a:r>
              <a:rPr lang="en-US" altLang="en-US" sz="2200">
                <a:solidFill>
                  <a:srgbClr val="FF0000"/>
                </a:solidFill>
              </a:rPr>
              <a:t>(3)</a:t>
            </a:r>
            <a:r>
              <a:rPr lang="en-US" altLang="en-US" sz="2200">
                <a:solidFill>
                  <a:srgbClr val="002060"/>
                </a:solidFill>
              </a:rPr>
              <a:t> Tớ thì chẳng bao giờ nhờ chị giặt quần áo.</a:t>
            </a:r>
            <a:r>
              <a:rPr lang="en-US" altLang="en-US" sz="22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</a:rPr>
              <a:t>  </a:t>
            </a:r>
            <a:r>
              <a:rPr lang="en-US" altLang="en-US" sz="2200" i="1">
                <a:solidFill>
                  <a:srgbClr val="002060"/>
                </a:solidFill>
              </a:rPr>
              <a:t>Nam:</a:t>
            </a:r>
            <a:r>
              <a:rPr lang="en-US" altLang="en-US" sz="2200">
                <a:solidFill>
                  <a:srgbClr val="002060"/>
                </a:solidFill>
              </a:rPr>
              <a:t>   -</a:t>
            </a:r>
            <a:r>
              <a:rPr lang="en-US" altLang="en-US" sz="2200">
                <a:solidFill>
                  <a:srgbClr val="FF0000"/>
                </a:solidFill>
              </a:rPr>
              <a:t>(4) </a:t>
            </a:r>
            <a:r>
              <a:rPr lang="en-US" altLang="en-US" sz="2200">
                <a:solidFill>
                  <a:srgbClr val="002060"/>
                </a:solidFill>
              </a:rPr>
              <a:t>Chà.</a:t>
            </a:r>
            <a:r>
              <a:rPr lang="en-US" altLang="en-US" sz="2200">
                <a:solidFill>
                  <a:srgbClr val="FF0000"/>
                </a:solidFill>
              </a:rPr>
              <a:t> (5) </a:t>
            </a:r>
            <a:r>
              <a:rPr lang="en-US" altLang="en-US" sz="2200">
                <a:solidFill>
                  <a:srgbClr val="002060"/>
                </a:solidFill>
              </a:rPr>
              <a:t>Cậu tự giặt lấy cơ à!</a:t>
            </a:r>
            <a:r>
              <a:rPr lang="en-US" altLang="en-US" sz="2200">
                <a:solidFill>
                  <a:srgbClr val="FF0000"/>
                </a:solidFill>
              </a:rPr>
              <a:t> (6) </a:t>
            </a:r>
            <a:r>
              <a:rPr lang="en-US" altLang="en-US" sz="2200">
                <a:solidFill>
                  <a:srgbClr val="002060"/>
                </a:solidFill>
              </a:rPr>
              <a:t>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</a:rPr>
              <a:t>  </a:t>
            </a:r>
            <a:r>
              <a:rPr lang="en-US" altLang="en-US" sz="2200" i="1">
                <a:solidFill>
                  <a:srgbClr val="002060"/>
                </a:solidFill>
              </a:rPr>
              <a:t>Hùng:</a:t>
            </a:r>
            <a:r>
              <a:rPr lang="en-US" altLang="en-US" sz="2200">
                <a:solidFill>
                  <a:srgbClr val="002060"/>
                </a:solidFill>
              </a:rPr>
              <a:t> -</a:t>
            </a:r>
            <a:r>
              <a:rPr lang="en-US" altLang="en-US" sz="2200">
                <a:solidFill>
                  <a:srgbClr val="FF0000"/>
                </a:solidFill>
              </a:rPr>
              <a:t>(7) </a:t>
            </a:r>
            <a:r>
              <a:rPr lang="en-US" altLang="en-US" sz="2200">
                <a:solidFill>
                  <a:srgbClr val="002060"/>
                </a:solidFill>
              </a:rPr>
              <a:t>Không?  </a:t>
            </a:r>
            <a:r>
              <a:rPr lang="en-US" altLang="en-US" sz="2200">
                <a:solidFill>
                  <a:srgbClr val="FF0000"/>
                </a:solidFill>
              </a:rPr>
              <a:t>(8) </a:t>
            </a:r>
            <a:r>
              <a:rPr lang="en-US" altLang="en-US" sz="2200">
                <a:solidFill>
                  <a:srgbClr val="002060"/>
                </a:solidFill>
              </a:rPr>
              <a:t>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</a:rPr>
              <a:t>  </a:t>
            </a:r>
            <a:r>
              <a:rPr lang="en-US" altLang="en-US" sz="2200" i="1">
                <a:solidFill>
                  <a:srgbClr val="002060"/>
                </a:solidFill>
              </a:rPr>
              <a:t>Nam:   !!!</a:t>
            </a:r>
            <a:endParaRPr lang="en-US" altLang="en-US" sz="1800">
              <a:solidFill>
                <a:srgbClr val="002060"/>
              </a:solidFill>
            </a:endParaRP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17A7902F-E80B-4234-A403-003C77C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958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Lười</a:t>
            </a:r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id="{482FB65A-B9DB-4E49-8640-CCD43E5A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240" y="229997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3617DD47-A30C-48A6-AD27-25EED3D5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74777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(5)</a:t>
            </a:r>
            <a:r>
              <a:rPr lang="en-US" altLang="en-US" sz="2400">
                <a:solidFill>
                  <a:srgbClr val="002060"/>
                </a:solidFill>
              </a:rPr>
              <a:t> Cậu tự giặt lấy cơ à?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41EA6401-86DC-4B72-8933-DD70A7C7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29057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(4)</a:t>
            </a:r>
            <a:r>
              <a:rPr lang="en-US" altLang="en-US" sz="2400">
                <a:solidFill>
                  <a:srgbClr val="002060"/>
                </a:solidFill>
              </a:rPr>
              <a:t> Chà!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id="{8E9DC5BA-56D9-474F-9637-63D9925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(6) </a:t>
            </a:r>
            <a:r>
              <a:rPr lang="en-US" altLang="en-US" sz="2400">
                <a:solidFill>
                  <a:srgbClr val="002060"/>
                </a:solidFill>
              </a:rPr>
              <a:t>Giỏi thật đấy !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id="{E59318E0-F667-4348-85A7-4DCFABA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466217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(7)</a:t>
            </a:r>
            <a:r>
              <a:rPr lang="en-US" altLang="en-US" sz="2400">
                <a:solidFill>
                  <a:srgbClr val="002060"/>
                </a:solidFill>
              </a:rPr>
              <a:t> Không !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:a16="http://schemas.microsoft.com/office/drawing/2014/main" id="{D5E11CCF-99F4-41D2-9545-8244B6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51828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(8</a:t>
            </a:r>
            <a:r>
              <a:rPr lang="en-US" altLang="en-US" sz="2400">
                <a:solidFill>
                  <a:srgbClr val="002060"/>
                </a:solidFill>
              </a:rPr>
              <a:t>)Tớ không có chị, đành nhờ… anh tớ giặt giúp.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id="{F2E36C11-BB33-4549-8A41-30FB105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797049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Sửa lỗi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:a16="http://schemas.microsoft.com/office/drawing/2014/main" id="{2AC718CC-F0F7-46E5-ABF0-445A9A36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22999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- Câu </a:t>
            </a:r>
            <a:r>
              <a:rPr lang="en-US" altLang="en-US" sz="2400">
                <a:solidFill>
                  <a:srgbClr val="FF0000"/>
                </a:solidFill>
              </a:rPr>
              <a:t>(1), (2), (3</a:t>
            </a:r>
            <a:r>
              <a:rPr lang="en-US" altLang="en-US" sz="2400">
                <a:solidFill>
                  <a:srgbClr val="002060"/>
                </a:solidFill>
              </a:rPr>
              <a:t>) dùng đúng các dấu câu.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2D43197-44C4-442A-A1A6-26641566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59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Bài 2: Gạch dưới những dấu câu bị dùng sai trong mẩu chuyện </a:t>
            </a:r>
            <a:r>
              <a:rPr lang="en-US" altLang="en-US" sz="2400" b="1">
                <a:solidFill>
                  <a:srgbClr val="FF0000"/>
                </a:solidFill>
              </a:rPr>
              <a:t>Lười</a:t>
            </a:r>
            <a:r>
              <a:rPr lang="en-US" altLang="en-US" sz="2400" b="1">
                <a:solidFill>
                  <a:srgbClr val="002060"/>
                </a:solidFill>
              </a:rPr>
              <a:t> dưới đây, sửa lại cho đúng. Giải thích vì sao em lại sửa như vậy? 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F25CB8D-74CE-47A5-9FF3-70599BB41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598488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F72DEE7C-D8EB-499D-B0FC-0A26F18D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598488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C1779B6-8ECB-4054-8DA6-DCE40F4F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979488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D2C5BF1F-A1B1-40AA-B79B-7E0DE05EB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5700" y="9540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80" grpId="0"/>
      <p:bldP spid="10548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:a16="http://schemas.microsoft.com/office/drawing/2014/main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   </a:t>
            </a:r>
            <a:r>
              <a:rPr lang="en-US" altLang="en-US" b="1">
                <a:solidFill>
                  <a:srgbClr val="002060"/>
                </a:solidFill>
              </a:rPr>
              <a:t>* </a:t>
            </a:r>
            <a:r>
              <a:rPr lang="en-US" altLang="en-US" b="1" u="sng">
                <a:solidFill>
                  <a:srgbClr val="002060"/>
                </a:solidFill>
              </a:rPr>
              <a:t>Bài 3</a:t>
            </a:r>
            <a:r>
              <a:rPr lang="en-US" altLang="en-US" b="1">
                <a:solidFill>
                  <a:srgbClr val="002060"/>
                </a:solidFill>
              </a:rPr>
              <a:t> : Với mỗi nội dung sau đây, em hãy đặt một câu và  dùng  những dấu câu thích hợp: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a)  Nhờ em(hoặc anh, chị) mở hộ cửa sổ.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d) Thể hiện sự ngạc nhiên, vui mừng khi được mẹ tặng cho một món quà mà em ao ước từ lâu.</a:t>
            </a:r>
            <a:endParaRPr lang="en-US" altLang="en-US" b="1">
              <a:solidFill>
                <a:srgbClr val="0033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E67F983-6127-489E-A8DD-E57892C5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Theo nội dung được nêu trong các ý a, b, c, d em cần đặt kiểu câu với những dấu câu nào?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1838"/>
            <a:ext cx="79248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a, cần đặt </a:t>
            </a:r>
            <a:r>
              <a:rPr lang="en-US" altLang="en-US" sz="2800">
                <a:solidFill>
                  <a:srgbClr val="CC0066"/>
                </a:solidFill>
              </a:rPr>
              <a:t>câu khiến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b, cần đặt </a:t>
            </a:r>
            <a:r>
              <a:rPr lang="en-US" altLang="en-US" sz="2800">
                <a:solidFill>
                  <a:srgbClr val="CC0066"/>
                </a:solidFill>
              </a:rPr>
              <a:t>câu hỏi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hỏi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c, 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d, 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F876EE9-42CA-4AEC-AE81-2EEC9DCE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   </a:t>
            </a:r>
            <a:r>
              <a:rPr lang="en-US" altLang="en-US" sz="2800" b="1">
                <a:solidFill>
                  <a:srgbClr val="002060"/>
                </a:solidFill>
              </a:rPr>
              <a:t>* </a:t>
            </a:r>
            <a:r>
              <a:rPr lang="en-US" altLang="en-US" sz="2800" b="1" u="sng">
                <a:solidFill>
                  <a:srgbClr val="002060"/>
                </a:solidFill>
              </a:rPr>
              <a:t>Bài 3</a:t>
            </a:r>
            <a:r>
              <a:rPr lang="en-US" altLang="en-US" sz="2800" b="1">
                <a:solidFill>
                  <a:srgbClr val="002060"/>
                </a:solidFill>
              </a:rPr>
              <a:t> : Với mỗi nội dung sau đây, em hãy đặt một câu và dùng những dấu câu thích hợp: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</a:rPr>
              <a:t>	</a:t>
            </a:r>
            <a:r>
              <a:rPr lang="en-US" altLang="en-US" sz="2800">
                <a:solidFill>
                  <a:srgbClr val="002060"/>
                </a:solidFill>
              </a:rPr>
              <a:t>a)  Nhờ em (hoặc anh, chị) mở hộ cửa sổ.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        </a:t>
            </a:r>
            <a:r>
              <a:rPr lang="en-US" altLang="en-US" sz="2800">
                <a:solidFill>
                  <a:srgbClr val="FF0000"/>
                </a:solidFill>
              </a:rPr>
              <a:t>- Chị mở cửa sổ giúp em với ạ!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	        - Lan ơi, mở cửa sổ giúp chị với!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</a:t>
            </a:r>
            <a:r>
              <a:rPr lang="en-US" altLang="en-US" sz="2800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       </a:t>
            </a:r>
            <a:r>
              <a:rPr lang="en-US" altLang="en-US" sz="2800">
                <a:solidFill>
                  <a:srgbClr val="FF00FF"/>
                </a:solidFill>
              </a:rPr>
              <a:t>- </a:t>
            </a:r>
            <a:r>
              <a:rPr lang="en-US" altLang="en-US" sz="2800">
                <a:solidFill>
                  <a:srgbClr val="FF0000"/>
                </a:solidFill>
              </a:rPr>
              <a:t>Bố ơi, mấy giờ hai bố con mình đi thăm ông bà ạ?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	</a:t>
            </a:r>
            <a:r>
              <a:rPr lang="en-US" altLang="en-US" sz="2800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	       </a:t>
            </a:r>
            <a:r>
              <a:rPr lang="en-US" altLang="en-US" sz="2800">
                <a:solidFill>
                  <a:srgbClr val="FF0000"/>
                </a:solidFill>
              </a:rPr>
              <a:t>- Cậu đã đạt thành tích thật tuyệt vời!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</a:t>
            </a:r>
            <a:r>
              <a:rPr lang="en-US" altLang="en-US" sz="2800">
                <a:solidFill>
                  <a:srgbClr val="002060"/>
                </a:solidFill>
              </a:rPr>
              <a:t>d) Thể hiện sự ngạc nhiên, vui mừng khi đượ</a:t>
            </a:r>
            <a:r>
              <a:rPr lang="en-US" altLang="en-US" sz="2800">
                <a:solidFill>
                  <a:srgbClr val="003300"/>
                </a:solidFill>
              </a:rPr>
              <a:t>c </a:t>
            </a:r>
            <a:r>
              <a:rPr lang="en-US" altLang="en-US" sz="2800">
                <a:solidFill>
                  <a:srgbClr val="002060"/>
                </a:solidFill>
              </a:rPr>
              <a:t>m</a:t>
            </a:r>
            <a:r>
              <a:rPr lang="en-US" altLang="en-US" sz="280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</a:rPr>
              <a:t>   	</a:t>
            </a:r>
            <a:r>
              <a:rPr lang="en-US" altLang="en-US" sz="2800">
                <a:solidFill>
                  <a:srgbClr val="002060"/>
                </a:solidFill>
              </a:rPr>
              <a:t>tặng cho một món quà mà em ao ước từ lâu.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       </a:t>
            </a:r>
            <a:r>
              <a:rPr lang="en-US" altLang="en-US" sz="2800">
                <a:solidFill>
                  <a:srgbClr val="FF0000"/>
                </a:solidFill>
              </a:rPr>
              <a:t>- Ôi, búp bê đẹp quá!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	       - Chà, chiếc áo mới đẹp làm sao!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6877</TotalTime>
  <Words>928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1_Default Design</vt:lpstr>
      <vt:lpstr>Chủ đề của Office</vt:lpstr>
      <vt:lpstr>1_Chủ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DUC DUONG</cp:lastModifiedBy>
  <cp:revision>79</cp:revision>
  <dcterms:created xsi:type="dcterms:W3CDTF">2008-10-12T01:54:22Z</dcterms:created>
  <dcterms:modified xsi:type="dcterms:W3CDTF">2022-03-29T02:27:29Z</dcterms:modified>
</cp:coreProperties>
</file>