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5" r:id="rId1"/>
  </p:sldMasterIdLst>
  <p:notesMasterIdLst>
    <p:notesMasterId r:id="rId44"/>
  </p:notesMasterIdLst>
  <p:sldIdLst>
    <p:sldId id="406" r:id="rId2"/>
    <p:sldId id="412" r:id="rId3"/>
    <p:sldId id="327" r:id="rId4"/>
    <p:sldId id="407" r:id="rId5"/>
    <p:sldId id="340" r:id="rId6"/>
    <p:sldId id="408" r:id="rId7"/>
    <p:sldId id="394" r:id="rId8"/>
    <p:sldId id="395" r:id="rId9"/>
    <p:sldId id="396" r:id="rId10"/>
    <p:sldId id="409" r:id="rId11"/>
    <p:sldId id="265" r:id="rId12"/>
    <p:sldId id="269" r:id="rId13"/>
    <p:sldId id="410" r:id="rId14"/>
    <p:sldId id="271" r:id="rId15"/>
    <p:sldId id="275" r:id="rId16"/>
    <p:sldId id="276" r:id="rId17"/>
    <p:sldId id="277" r:id="rId18"/>
    <p:sldId id="273" r:id="rId19"/>
    <p:sldId id="278" r:id="rId20"/>
    <p:sldId id="296" r:id="rId21"/>
    <p:sldId id="402" r:id="rId22"/>
    <p:sldId id="282" r:id="rId23"/>
    <p:sldId id="314" r:id="rId24"/>
    <p:sldId id="283" r:id="rId25"/>
    <p:sldId id="286" r:id="rId26"/>
    <p:sldId id="315" r:id="rId27"/>
    <p:sldId id="287" r:id="rId28"/>
    <p:sldId id="336" r:id="rId29"/>
    <p:sldId id="288" r:id="rId30"/>
    <p:sldId id="326" r:id="rId31"/>
    <p:sldId id="329" r:id="rId32"/>
    <p:sldId id="318" r:id="rId33"/>
    <p:sldId id="291" r:id="rId34"/>
    <p:sldId id="316" r:id="rId35"/>
    <p:sldId id="328" r:id="rId36"/>
    <p:sldId id="293" r:id="rId37"/>
    <p:sldId id="413" r:id="rId38"/>
    <p:sldId id="298" r:id="rId39"/>
    <p:sldId id="299" r:id="rId40"/>
    <p:sldId id="302" r:id="rId41"/>
    <p:sldId id="284" r:id="rId42"/>
    <p:sldId id="405"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FF"/>
    <a:srgbClr val="FFFF00"/>
    <a:srgbClr val="339933"/>
    <a:srgbClr val="FFFFCC"/>
    <a:srgbClr val="EE10D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9" d="100"/>
          <a:sy n="69" d="100"/>
        </p:scale>
        <p:origin x="1416" y="96"/>
      </p:cViewPr>
      <p:guideLst>
        <p:guide orient="horz" pos="2160"/>
        <p:guide pos="285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atin typeface="Calibri" pitchFamily="34" charset="0"/>
              </a:defRPr>
            </a:lvl1pPr>
          </a:lstStyle>
          <a:p>
            <a:pPr>
              <a:defRPr/>
            </a:pPr>
            <a:endParaRPr lang="en-US"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atin typeface="Calibri" pitchFamily="34" charset="0"/>
              </a:defRPr>
            </a:lvl1pPr>
          </a:lstStyle>
          <a:p>
            <a:pPr>
              <a:defRPr/>
            </a:pPr>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atin typeface="Calibri" pitchFamily="34" charset="0"/>
              </a:defRPr>
            </a:lvl1pPr>
          </a:lstStyle>
          <a:p>
            <a:pPr>
              <a:defRPr/>
            </a:pPr>
            <a:endParaRPr lang="en-US"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atin typeface="Calibri" panose="020F0502020204030204" pitchFamily="34" charset="0"/>
              </a:defRPr>
            </a:lvl1pPr>
          </a:lstStyle>
          <a:p>
            <a:pPr>
              <a:defRPr/>
            </a:pPr>
            <a:fld id="{F2809FAD-1F85-4D35-8DA3-B2C51FCAD10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A335BA2-8D68-4ABB-9790-E024C3F9B3C7}" type="slidenum">
              <a:rPr lang="en-US" altLang="en-US" sz="1200"/>
              <a:pPr algn="r"/>
              <a:t>2</a:t>
            </a:fld>
            <a:endParaRPr lang="en-US" alt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None/>
            </a:pPr>
            <a:fld id="{CA85E6A6-B12D-4A41-B6D8-997BC8CB181F}" type="slidenum">
              <a:rPr lang="en-US" altLang="zh-CN" smtClean="0"/>
              <a:pPr>
                <a:buFontTx/>
                <a:buNone/>
              </a:pPr>
              <a:t>28</a:t>
            </a:fld>
            <a:endParaRPr lang="en-US" altLang="zh-CN" smtClean="0"/>
          </a:p>
        </p:txBody>
      </p:sp>
      <p:sp>
        <p:nvSpPr>
          <p:cNvPr id="3379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33796"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r>
              <a:rPr lang="en-US" altLang="zh-CN"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7EB80E3-D994-4D1F-BB4F-2B0B19C752B7}" type="slidenum">
              <a:rPr lang="en-US" altLang="zh-CN"/>
              <a:pPr>
                <a:defRPr/>
              </a:pPr>
              <a:t>‹#›</a:t>
            </a:fld>
            <a:endParaRPr lang="en-US" altLang="zh-CN"/>
          </a:p>
        </p:txBody>
      </p:sp>
    </p:spTree>
    <p:extLst>
      <p:ext uri="{BB962C8B-B14F-4D97-AF65-F5344CB8AC3E}">
        <p14:creationId xmlns:p14="http://schemas.microsoft.com/office/powerpoint/2010/main" val="405037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731751D-3C71-4DE4-B985-4A59CEF88DD9}" type="slidenum">
              <a:rPr lang="en-US" altLang="zh-CN"/>
              <a:pPr>
                <a:defRPr/>
              </a:pPr>
              <a:t>‹#›</a:t>
            </a:fld>
            <a:endParaRPr lang="en-US" altLang="zh-CN"/>
          </a:p>
        </p:txBody>
      </p:sp>
    </p:spTree>
    <p:extLst>
      <p:ext uri="{BB962C8B-B14F-4D97-AF65-F5344CB8AC3E}">
        <p14:creationId xmlns:p14="http://schemas.microsoft.com/office/powerpoint/2010/main" val="329875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43EA0A3-95A2-4136-B0F1-1CA07AF17C08}" type="slidenum">
              <a:rPr lang="en-US" altLang="zh-CN"/>
              <a:pPr>
                <a:defRPr/>
              </a:pPr>
              <a:t>‹#›</a:t>
            </a:fld>
            <a:endParaRPr lang="en-US" altLang="zh-CN"/>
          </a:p>
        </p:txBody>
      </p:sp>
    </p:spTree>
    <p:extLst>
      <p:ext uri="{BB962C8B-B14F-4D97-AF65-F5344CB8AC3E}">
        <p14:creationId xmlns:p14="http://schemas.microsoft.com/office/powerpoint/2010/main" val="300468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lvl1pPr>
          </a:lstStyle>
          <a:p>
            <a:pPr>
              <a:defRPr/>
            </a:pPr>
            <a:fld id="{4546BA79-85CD-400B-BADA-0B2923F42B9D}" type="datetime1">
              <a:rPr lang="en-US" altLang="en-US"/>
              <a:pPr>
                <a:defRPr/>
              </a:pPr>
              <a:t>4/7/2022</a:t>
            </a:fld>
            <a:endParaRPr lang="en-US" alt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40108548-5201-40E5-995A-A128A074DF9E}" type="slidenum">
              <a:rPr lang="en-US" altLang="en-US"/>
              <a:pPr>
                <a:defRPr/>
              </a:pPr>
              <a:t>‹#›</a:t>
            </a:fld>
            <a:endParaRPr lang="en-US" altLang="en-US"/>
          </a:p>
        </p:txBody>
      </p:sp>
    </p:spTree>
    <p:extLst>
      <p:ext uri="{BB962C8B-B14F-4D97-AF65-F5344CB8AC3E}">
        <p14:creationId xmlns:p14="http://schemas.microsoft.com/office/powerpoint/2010/main" val="41526590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8D0076D-5689-4B4E-AEC1-9F0AB696D669}" type="slidenum">
              <a:rPr lang="en-US" altLang="zh-CN"/>
              <a:pPr>
                <a:defRPr/>
              </a:pPr>
              <a:t>‹#›</a:t>
            </a:fld>
            <a:endParaRPr lang="en-US" altLang="zh-CN"/>
          </a:p>
        </p:txBody>
      </p:sp>
    </p:spTree>
    <p:extLst>
      <p:ext uri="{BB962C8B-B14F-4D97-AF65-F5344CB8AC3E}">
        <p14:creationId xmlns:p14="http://schemas.microsoft.com/office/powerpoint/2010/main" val="12567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ED456F8C-07A2-41E5-ACDE-AEC07AC4CEDE}" type="slidenum">
              <a:rPr lang="en-US" altLang="zh-CN"/>
              <a:pPr>
                <a:defRPr/>
              </a:pPr>
              <a:t>‹#›</a:t>
            </a:fld>
            <a:endParaRPr lang="en-US" altLang="zh-CN"/>
          </a:p>
        </p:txBody>
      </p:sp>
    </p:spTree>
    <p:extLst>
      <p:ext uri="{BB962C8B-B14F-4D97-AF65-F5344CB8AC3E}">
        <p14:creationId xmlns:p14="http://schemas.microsoft.com/office/powerpoint/2010/main" val="128216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B1EB23C4-1226-4878-9230-283B02B615FF}" type="slidenum">
              <a:rPr lang="en-US" altLang="zh-CN"/>
              <a:pPr>
                <a:defRPr/>
              </a:pPr>
              <a:t>‹#›</a:t>
            </a:fld>
            <a:endParaRPr lang="en-US" altLang="zh-CN"/>
          </a:p>
        </p:txBody>
      </p:sp>
    </p:spTree>
    <p:extLst>
      <p:ext uri="{BB962C8B-B14F-4D97-AF65-F5344CB8AC3E}">
        <p14:creationId xmlns:p14="http://schemas.microsoft.com/office/powerpoint/2010/main" val="197322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96BED530-9CC4-4B06-90F8-81FB41B6D8D5}" type="slidenum">
              <a:rPr lang="en-US" altLang="zh-CN"/>
              <a:pPr>
                <a:defRPr/>
              </a:pPr>
              <a:t>‹#›</a:t>
            </a:fld>
            <a:endParaRPr lang="en-US" altLang="zh-CN"/>
          </a:p>
        </p:txBody>
      </p:sp>
    </p:spTree>
    <p:extLst>
      <p:ext uri="{BB962C8B-B14F-4D97-AF65-F5344CB8AC3E}">
        <p14:creationId xmlns:p14="http://schemas.microsoft.com/office/powerpoint/2010/main" val="37141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3791607B-A331-44FD-B49C-7D79E4077FD2}" type="slidenum">
              <a:rPr lang="en-US" altLang="zh-CN"/>
              <a:pPr>
                <a:defRPr/>
              </a:pPr>
              <a:t>‹#›</a:t>
            </a:fld>
            <a:endParaRPr lang="en-US" altLang="zh-CN"/>
          </a:p>
        </p:txBody>
      </p:sp>
    </p:spTree>
    <p:extLst>
      <p:ext uri="{BB962C8B-B14F-4D97-AF65-F5344CB8AC3E}">
        <p14:creationId xmlns:p14="http://schemas.microsoft.com/office/powerpoint/2010/main" val="321073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623C1C08-8219-42C2-9EE8-4C5D9FA192D6}" type="slidenum">
              <a:rPr lang="en-US" altLang="zh-CN"/>
              <a:pPr>
                <a:defRPr/>
              </a:pPr>
              <a:t>‹#›</a:t>
            </a:fld>
            <a:endParaRPr lang="en-US" altLang="zh-CN"/>
          </a:p>
        </p:txBody>
      </p:sp>
    </p:spTree>
    <p:extLst>
      <p:ext uri="{BB962C8B-B14F-4D97-AF65-F5344CB8AC3E}">
        <p14:creationId xmlns:p14="http://schemas.microsoft.com/office/powerpoint/2010/main" val="41474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3C8A92BB-C235-4662-9741-708B49D8889E}" type="slidenum">
              <a:rPr lang="en-US" altLang="zh-CN"/>
              <a:pPr>
                <a:defRPr/>
              </a:pPr>
              <a:t>‹#›</a:t>
            </a:fld>
            <a:endParaRPr lang="en-US" altLang="zh-CN"/>
          </a:p>
        </p:txBody>
      </p:sp>
    </p:spTree>
    <p:extLst>
      <p:ext uri="{BB962C8B-B14F-4D97-AF65-F5344CB8AC3E}">
        <p14:creationId xmlns:p14="http://schemas.microsoft.com/office/powerpoint/2010/main" val="154248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403899D0-C999-495D-B233-4F4099AE2B22}" type="slidenum">
              <a:rPr lang="en-US" altLang="zh-CN"/>
              <a:pPr>
                <a:defRPr/>
              </a:pPr>
              <a:t>‹#›</a:t>
            </a:fld>
            <a:endParaRPr lang="en-US" altLang="zh-CN"/>
          </a:p>
        </p:txBody>
      </p:sp>
    </p:spTree>
    <p:extLst>
      <p:ext uri="{BB962C8B-B14F-4D97-AF65-F5344CB8AC3E}">
        <p14:creationId xmlns:p14="http://schemas.microsoft.com/office/powerpoint/2010/main" val="400132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F496E7A-3BFA-4C00-A0C0-E6DFE4E6915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wm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wm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slide" Target="slide2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wm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56.gif"/><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5425"/>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kx="3284103" algn="bl" rotWithShape="0">
                    <a:schemeClr val="bg2">
                      <a:alpha val="50000"/>
                    </a:schemeClr>
                  </a:outerShdw>
                </a:effectLst>
              </a14:hiddenEffects>
            </a:ext>
          </a:extLst>
        </p:spPr>
      </p:pic>
      <p:pic>
        <p:nvPicPr>
          <p:cNvPr id="4099" name="Picture 35" descr="b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5713413"/>
            <a:ext cx="1295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5" descr="b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6588"/>
            <a:ext cx="1295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5" descr="b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64213"/>
            <a:ext cx="1295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5" descr="b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2006600"/>
            <a:ext cx="962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5" descr="b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1295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5" descr="b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752600"/>
            <a:ext cx="9699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 descr="Flying Blue Bird Sticker by McHone Cartoons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781050"/>
            <a:ext cx="3124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4" descr="Flying Blue Bird Sticker by McHone Cartoons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313" y="-139700"/>
            <a:ext cx="3124201"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 descr="C:\Documents and Settings\culi\My Documents\My Pictures\Flower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68763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4" descr="C:\Documents and Settings\culi\My Documents\My Pictures\Flower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4408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4" descr="C:\Documents and Settings\culi\My Documents\My Pictures\Flower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3038" y="47180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4" descr="C:\Documents and Settings\culi\My Documents\My Pictures\Flower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36004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4" descr="C:\Documents and Settings\culi\My Documents\My Pictures\Flower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86625" y="25146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4" descr="C:\Documents and Settings\culi\My Documents\My Pictures\Flower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8" y="31813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9" descr="hors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4495800"/>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
          <p:cNvSpPr>
            <a:spLocks noChangeArrowheads="1"/>
          </p:cNvSpPr>
          <p:nvPr/>
        </p:nvSpPr>
        <p:spPr bwMode="auto">
          <a:xfrm>
            <a:off x="3733800" y="0"/>
            <a:ext cx="1371600" cy="990600"/>
          </a:xfrm>
          <a:prstGeom prst="star24">
            <a:avLst>
              <a:gd name="adj" fmla="val 14500"/>
            </a:avLst>
          </a:prstGeom>
          <a:solidFill>
            <a:srgbClr val="FF0000"/>
          </a:solidFill>
          <a:ln w="28575" algn="ctr">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20" name="AutoShape 7"/>
          <p:cNvSpPr>
            <a:spLocks noChangeArrowheads="1"/>
          </p:cNvSpPr>
          <p:nvPr/>
        </p:nvSpPr>
        <p:spPr bwMode="auto">
          <a:xfrm>
            <a:off x="341313" y="68263"/>
            <a:ext cx="1295400" cy="762000"/>
          </a:xfrm>
          <a:prstGeom prst="star32">
            <a:avLst>
              <a:gd name="adj" fmla="val 22426"/>
            </a:avLst>
          </a:prstGeom>
          <a:solidFill>
            <a:srgbClr val="33CC33"/>
          </a:solidFill>
          <a:ln w="28575" algn="ctr">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21" name="AutoShape 7"/>
          <p:cNvSpPr>
            <a:spLocks noChangeArrowheads="1"/>
          </p:cNvSpPr>
          <p:nvPr/>
        </p:nvSpPr>
        <p:spPr bwMode="auto">
          <a:xfrm>
            <a:off x="7620000" y="114300"/>
            <a:ext cx="1295400" cy="762000"/>
          </a:xfrm>
          <a:prstGeom prst="star32">
            <a:avLst>
              <a:gd name="adj" fmla="val 22426"/>
            </a:avLst>
          </a:prstGeom>
          <a:solidFill>
            <a:srgbClr val="33CC33"/>
          </a:solidFill>
          <a:ln w="28575" algn="ctr">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pic>
        <p:nvPicPr>
          <p:cNvPr id="23"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143000" y="4741863"/>
            <a:ext cx="18049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620000" y="3448050"/>
            <a:ext cx="180498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4049713" y="4284663"/>
            <a:ext cx="18065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191125" y="1595438"/>
            <a:ext cx="18049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73038" y="3848100"/>
            <a:ext cx="1804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386138" y="2071688"/>
            <a:ext cx="16621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772400" y="915988"/>
            <a:ext cx="18049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149475" y="1757363"/>
            <a:ext cx="18049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506413" y="744538"/>
            <a:ext cx="8167687" cy="1384300"/>
          </a:xfrm>
          <a:prstGeom prst="rect">
            <a:avLst/>
          </a:prstGeom>
          <a:noFill/>
        </p:spPr>
        <p:txBody>
          <a:bodyPr>
            <a:spAutoFit/>
          </a:bodyPr>
          <a:lstStyle/>
          <a:p>
            <a:pPr algn="ctr">
              <a:defRPr/>
            </a:pPr>
            <a:r>
              <a:rPr lang="en-US" sz="6600" b="1" dirty="0">
                <a:ln w="11430"/>
                <a:solidFill>
                  <a:srgbClr val="FF0000"/>
                </a:solidFill>
                <a:effectLst>
                  <a:outerShdw blurRad="50800" dist="39000" dir="5460000" algn="tl">
                    <a:srgbClr val="000000">
                      <a:alpha val="38000"/>
                    </a:srgbClr>
                  </a:outerShdw>
                </a:effectLst>
                <a:cs typeface="Arial" charset="0"/>
              </a:rPr>
              <a:t>TẬP ĐỌC LỚP 4</a:t>
            </a:r>
          </a:p>
          <a:p>
            <a:pPr algn="ctr">
              <a:defRPr/>
            </a:pPr>
            <a:endParaRPr lang="vi-VN" dirty="0"/>
          </a:p>
        </p:txBody>
      </p:sp>
      <p:sp>
        <p:nvSpPr>
          <p:cNvPr id="34" name="TextBox 33"/>
          <p:cNvSpPr txBox="1"/>
          <p:nvPr/>
        </p:nvSpPr>
        <p:spPr>
          <a:xfrm>
            <a:off x="96838" y="2155825"/>
            <a:ext cx="9047162" cy="1108075"/>
          </a:xfrm>
          <a:prstGeom prst="rect">
            <a:avLst/>
          </a:prstGeom>
          <a:noFill/>
        </p:spPr>
        <p:txBody>
          <a:bodyPr>
            <a:spAutoFit/>
          </a:bodyPr>
          <a:lstStyle/>
          <a:p>
            <a:pPr algn="ctr">
              <a:defRPr/>
            </a:pPr>
            <a:r>
              <a:rPr lang="en-US" sz="6600" b="1" dirty="0">
                <a:solidFill>
                  <a:srgbClr val="00B0F0"/>
                </a:solidFill>
                <a:effectLst>
                  <a:outerShdw blurRad="38100" dist="38100" dir="2700000" algn="tl">
                    <a:srgbClr val="000000">
                      <a:alpha val="43137"/>
                    </a:srgbClr>
                  </a:outerShdw>
                </a:effectLst>
              </a:rPr>
              <a:t>ĐƯỜNG ĐI SA PA</a:t>
            </a:r>
            <a:endParaRPr lang="vi-VN" sz="6600" b="1" dirty="0">
              <a:solidFill>
                <a:srgbClr val="00B0F0"/>
              </a:solidFill>
              <a:effectLst>
                <a:outerShdw blurRad="38100" dist="38100" dir="2700000" algn="tl">
                  <a:srgbClr val="000000">
                    <a:alpha val="43137"/>
                  </a:srgbClr>
                </a:outerShdw>
              </a:effectLst>
            </a:endParaRPr>
          </a:p>
        </p:txBody>
      </p:sp>
      <p:sp>
        <p:nvSpPr>
          <p:cNvPr id="33" name="TextBox 32"/>
          <p:cNvSpPr txBox="1"/>
          <p:nvPr/>
        </p:nvSpPr>
        <p:spPr>
          <a:xfrm>
            <a:off x="5516563" y="3387725"/>
            <a:ext cx="3063875" cy="1108075"/>
          </a:xfrm>
          <a:prstGeom prst="rect">
            <a:avLst/>
          </a:prstGeom>
          <a:noFill/>
        </p:spPr>
        <p:txBody>
          <a:bodyPr wrap="none">
            <a:spAutoFit/>
          </a:bodyPr>
          <a:lstStyle/>
          <a:p>
            <a:pPr>
              <a:defRPr/>
            </a:pPr>
            <a:r>
              <a:rPr lang="en-US" sz="4800" b="1" dirty="0" err="1">
                <a:ln w="11430"/>
                <a:solidFill>
                  <a:srgbClr val="FF33CC"/>
                </a:solidFill>
                <a:effectLst>
                  <a:outerShdw blurRad="50800" dist="39000" dir="5460000" algn="tl">
                    <a:srgbClr val="000000">
                      <a:alpha val="38000"/>
                    </a:srgbClr>
                  </a:outerShdw>
                </a:effectLst>
              </a:rPr>
              <a:t>Trang</a:t>
            </a:r>
            <a:r>
              <a:rPr lang="en-US" sz="4800" b="1" dirty="0">
                <a:ln w="11430"/>
                <a:solidFill>
                  <a:srgbClr val="FF33CC"/>
                </a:solidFill>
                <a:effectLst>
                  <a:outerShdw blurRad="50800" dist="39000" dir="5460000" algn="tl">
                    <a:srgbClr val="000000">
                      <a:alpha val="38000"/>
                    </a:srgbClr>
                  </a:outerShdw>
                </a:effectLst>
              </a:rPr>
              <a:t> 102</a:t>
            </a:r>
            <a:endParaRPr lang="vi-VN" sz="4800" b="1" dirty="0">
              <a:ln w="11430"/>
              <a:solidFill>
                <a:srgbClr val="FF33CC"/>
              </a:solidFill>
              <a:effectLst>
                <a:outerShdw blurRad="50800" dist="39000" dir="5460000" algn="tl">
                  <a:srgbClr val="000000">
                    <a:alpha val="38000"/>
                  </a:srgbClr>
                </a:outerShdw>
              </a:effectLst>
            </a:endParaRPr>
          </a:p>
          <a:p>
            <a:pPr>
              <a:defRPr/>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70" decel="100000"/>
                                        <p:tgtEl>
                                          <p:spTgt spid="19"/>
                                        </p:tgtEl>
                                      </p:cBhvr>
                                    </p:animEffect>
                                    <p:animScale>
                                      <p:cBhvr>
                                        <p:cTn id="8" dur="770" decel="100000"/>
                                        <p:tgtEl>
                                          <p:spTgt spid="19"/>
                                        </p:tgtEl>
                                      </p:cBhvr>
                                      <p:from x="10000" y="10000"/>
                                      <p:to x="200000" y="450000"/>
                                    </p:animScale>
                                    <p:animScale>
                                      <p:cBhvr>
                                        <p:cTn id="9" dur="1230" accel="100000" fill="hold">
                                          <p:stCondLst>
                                            <p:cond delay="770"/>
                                          </p:stCondLst>
                                        </p:cTn>
                                        <p:tgtEl>
                                          <p:spTgt spid="19"/>
                                        </p:tgtEl>
                                      </p:cBhvr>
                                      <p:from x="200000" y="450000"/>
                                      <p:to x="100000" y="100000"/>
                                    </p:animScale>
                                    <p:set>
                                      <p:cBhvr>
                                        <p:cTn id="10" dur="770" fill="hold"/>
                                        <p:tgtEl>
                                          <p:spTgt spid="19"/>
                                        </p:tgtEl>
                                        <p:attrNameLst>
                                          <p:attrName>ppt_x</p:attrName>
                                        </p:attrNameLst>
                                      </p:cBhvr>
                                      <p:to>
                                        <p:strVal val="(0.5)"/>
                                      </p:to>
                                    </p:set>
                                    <p:anim from="(0.5)" to="(#ppt_x)" calcmode="lin" valueType="num">
                                      <p:cBhvr>
                                        <p:cTn id="11" dur="1230" accel="100000" fill="hold">
                                          <p:stCondLst>
                                            <p:cond delay="770"/>
                                          </p:stCondLst>
                                        </p:cTn>
                                        <p:tgtEl>
                                          <p:spTgt spid="19"/>
                                        </p:tgtEl>
                                        <p:attrNameLst>
                                          <p:attrName>ppt_x</p:attrName>
                                        </p:attrNameLst>
                                      </p:cBhvr>
                                    </p:anim>
                                    <p:set>
                                      <p:cBhvr>
                                        <p:cTn id="12" dur="770" fill="hold"/>
                                        <p:tgtEl>
                                          <p:spTgt spid="19"/>
                                        </p:tgtEl>
                                        <p:attrNameLst>
                                          <p:attrName>ppt_y</p:attrName>
                                        </p:attrNameLst>
                                      </p:cBhvr>
                                      <p:to>
                                        <p:strVal val="(#ppt_y+0.4)"/>
                                      </p:to>
                                    </p:set>
                                    <p:anim from="(#ppt_y+0.4)" to="(#ppt_y)" calcmode="lin" valueType="num">
                                      <p:cBhvr>
                                        <p:cTn id="13" dur="1230" accel="100000" fill="hold">
                                          <p:stCondLst>
                                            <p:cond delay="770"/>
                                          </p:stCondLst>
                                        </p:cTn>
                                        <p:tgtEl>
                                          <p:spTgt spid="19"/>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19"/>
                                        </p:tgtEl>
                                        <p:attrNameLst>
                                          <p:attrName>r</p:attrName>
                                        </p:attrNameLst>
                                      </p:cBhvr>
                                    </p:animRot>
                                  </p:childTnLst>
                                </p:cTn>
                              </p:par>
                              <p:par>
                                <p:cTn id="16" presetID="51" presetClass="entr" presetSubtype="0" fill="hold" grpId="2"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770" decel="100000"/>
                                        <p:tgtEl>
                                          <p:spTgt spid="19"/>
                                        </p:tgtEl>
                                      </p:cBhvr>
                                    </p:animEffect>
                                    <p:animScale>
                                      <p:cBhvr>
                                        <p:cTn id="19" dur="770" decel="100000"/>
                                        <p:tgtEl>
                                          <p:spTgt spid="19"/>
                                        </p:tgtEl>
                                      </p:cBhvr>
                                      <p:from x="10000" y="10000"/>
                                      <p:to x="200000" y="450000"/>
                                    </p:animScale>
                                    <p:animScale>
                                      <p:cBhvr>
                                        <p:cTn id="20" dur="1230" accel="100000" fill="hold">
                                          <p:stCondLst>
                                            <p:cond delay="770"/>
                                          </p:stCondLst>
                                        </p:cTn>
                                        <p:tgtEl>
                                          <p:spTgt spid="19"/>
                                        </p:tgtEl>
                                      </p:cBhvr>
                                      <p:from x="200000" y="450000"/>
                                      <p:to x="100000" y="100000"/>
                                    </p:animScale>
                                    <p:set>
                                      <p:cBhvr>
                                        <p:cTn id="21" dur="770" fill="hold"/>
                                        <p:tgtEl>
                                          <p:spTgt spid="19"/>
                                        </p:tgtEl>
                                        <p:attrNameLst>
                                          <p:attrName>ppt_x</p:attrName>
                                        </p:attrNameLst>
                                      </p:cBhvr>
                                      <p:to>
                                        <p:strVal val="(0.5)"/>
                                      </p:to>
                                    </p:set>
                                    <p:anim from="(0.5)" to="(#ppt_x)" calcmode="lin" valueType="num">
                                      <p:cBhvr>
                                        <p:cTn id="22" dur="1230" accel="100000" fill="hold">
                                          <p:stCondLst>
                                            <p:cond delay="770"/>
                                          </p:stCondLst>
                                        </p:cTn>
                                        <p:tgtEl>
                                          <p:spTgt spid="19"/>
                                        </p:tgtEl>
                                        <p:attrNameLst>
                                          <p:attrName>ppt_x</p:attrName>
                                        </p:attrNameLst>
                                      </p:cBhvr>
                                    </p:anim>
                                    <p:set>
                                      <p:cBhvr>
                                        <p:cTn id="23" dur="770" fill="hold"/>
                                        <p:tgtEl>
                                          <p:spTgt spid="19"/>
                                        </p:tgtEl>
                                        <p:attrNameLst>
                                          <p:attrName>ppt_y</p:attrName>
                                        </p:attrNameLst>
                                      </p:cBhvr>
                                      <p:to>
                                        <p:strVal val="(#ppt_y+0.4)"/>
                                      </p:to>
                                    </p:set>
                                    <p:anim from="(#ppt_y+0.4)" to="(#ppt_y)" calcmode="lin" valueType="num">
                                      <p:cBhvr>
                                        <p:cTn id="24" dur="1230" accel="100000" fill="hold">
                                          <p:stCondLst>
                                            <p:cond delay="770"/>
                                          </p:stCondLst>
                                        </p:cTn>
                                        <p:tgtEl>
                                          <p:spTgt spid="19"/>
                                        </p:tgtEl>
                                        <p:attrNameLst>
                                          <p:attrName>ppt_y</p:attrName>
                                        </p:attrNameLst>
                                      </p:cBhvr>
                                    </p:anim>
                                  </p:childTnLst>
                                </p:cTn>
                              </p:par>
                              <p:par>
                                <p:cTn id="25" presetID="5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70" decel="100000"/>
                                        <p:tgtEl>
                                          <p:spTgt spid="20"/>
                                        </p:tgtEl>
                                      </p:cBhvr>
                                    </p:animEffect>
                                    <p:animScale>
                                      <p:cBhvr>
                                        <p:cTn id="28" dur="770" decel="100000"/>
                                        <p:tgtEl>
                                          <p:spTgt spid="20"/>
                                        </p:tgtEl>
                                      </p:cBhvr>
                                      <p:from x="10000" y="10000"/>
                                      <p:to x="200000" y="450000"/>
                                    </p:animScale>
                                    <p:animScale>
                                      <p:cBhvr>
                                        <p:cTn id="29" dur="1230" accel="100000" fill="hold">
                                          <p:stCondLst>
                                            <p:cond delay="770"/>
                                          </p:stCondLst>
                                        </p:cTn>
                                        <p:tgtEl>
                                          <p:spTgt spid="20"/>
                                        </p:tgtEl>
                                      </p:cBhvr>
                                      <p:from x="200000" y="450000"/>
                                      <p:to x="100000" y="100000"/>
                                    </p:animScale>
                                    <p:set>
                                      <p:cBhvr>
                                        <p:cTn id="30" dur="770" fill="hold"/>
                                        <p:tgtEl>
                                          <p:spTgt spid="20"/>
                                        </p:tgtEl>
                                        <p:attrNameLst>
                                          <p:attrName>ppt_x</p:attrName>
                                        </p:attrNameLst>
                                      </p:cBhvr>
                                      <p:to>
                                        <p:strVal val="(0.5)"/>
                                      </p:to>
                                    </p:set>
                                    <p:anim from="(0.5)" to="(#ppt_x)" calcmode="lin" valueType="num">
                                      <p:cBhvr>
                                        <p:cTn id="31" dur="1230" accel="100000" fill="hold">
                                          <p:stCondLst>
                                            <p:cond delay="770"/>
                                          </p:stCondLst>
                                        </p:cTn>
                                        <p:tgtEl>
                                          <p:spTgt spid="20"/>
                                        </p:tgtEl>
                                        <p:attrNameLst>
                                          <p:attrName>ppt_x</p:attrName>
                                        </p:attrNameLst>
                                      </p:cBhvr>
                                    </p:anim>
                                    <p:set>
                                      <p:cBhvr>
                                        <p:cTn id="32" dur="770" fill="hold"/>
                                        <p:tgtEl>
                                          <p:spTgt spid="20"/>
                                        </p:tgtEl>
                                        <p:attrNameLst>
                                          <p:attrName>ppt_y</p:attrName>
                                        </p:attrNameLst>
                                      </p:cBhvr>
                                      <p:to>
                                        <p:strVal val="(#ppt_y+0.4)"/>
                                      </p:to>
                                    </p:set>
                                    <p:anim from="(#ppt_y+0.4)" to="(#ppt_y)" calcmode="lin" valueType="num">
                                      <p:cBhvr>
                                        <p:cTn id="33" dur="1230" accel="100000" fill="hold">
                                          <p:stCondLst>
                                            <p:cond delay="770"/>
                                          </p:stCondLst>
                                        </p:cTn>
                                        <p:tgtEl>
                                          <p:spTgt spid="20"/>
                                        </p:tgtEl>
                                        <p:attrNameLst>
                                          <p:attrName>ppt_y</p:attrName>
                                        </p:attrNameLst>
                                      </p:cBhvr>
                                    </p:anim>
                                  </p:childTnLst>
                                </p:cTn>
                              </p:par>
                              <p:par>
                                <p:cTn id="34" presetID="8" presetClass="emph" presetSubtype="0" repeatCount="indefinite" fill="hold" grpId="1" nodeType="withEffect">
                                  <p:stCondLst>
                                    <p:cond delay="0"/>
                                  </p:stCondLst>
                                  <p:childTnLst>
                                    <p:animRot by="21600000">
                                      <p:cBhvr>
                                        <p:cTn id="35" dur="2000" fill="hold"/>
                                        <p:tgtEl>
                                          <p:spTgt spid="20"/>
                                        </p:tgtEl>
                                        <p:attrNameLst>
                                          <p:attrName>r</p:attrName>
                                        </p:attrNameLst>
                                      </p:cBhvr>
                                    </p:animRot>
                                  </p:childTnLst>
                                </p:cTn>
                              </p:par>
                              <p:par>
                                <p:cTn id="36" presetID="8" presetClass="emph" presetSubtype="0" fill="hold" grpId="2" nodeType="withEffect">
                                  <p:stCondLst>
                                    <p:cond delay="0"/>
                                  </p:stCondLst>
                                  <p:childTnLst>
                                    <p:animRot by="21600000">
                                      <p:cBhvr>
                                        <p:cTn id="37" dur="2000" fill="hold"/>
                                        <p:tgtEl>
                                          <p:spTgt spid="20"/>
                                        </p:tgtEl>
                                        <p:attrNameLst>
                                          <p:attrName>r</p:attrName>
                                        </p:attrNameLst>
                                      </p:cBhvr>
                                    </p:animRot>
                                  </p:childTnLst>
                                </p:cTn>
                              </p:par>
                              <p:par>
                                <p:cTn id="38" presetID="5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770" decel="100000"/>
                                        <p:tgtEl>
                                          <p:spTgt spid="21"/>
                                        </p:tgtEl>
                                      </p:cBhvr>
                                    </p:animEffect>
                                    <p:animScale>
                                      <p:cBhvr>
                                        <p:cTn id="41" dur="770" decel="100000"/>
                                        <p:tgtEl>
                                          <p:spTgt spid="21"/>
                                        </p:tgtEl>
                                      </p:cBhvr>
                                      <p:from x="10000" y="10000"/>
                                      <p:to x="200000" y="450000"/>
                                    </p:animScale>
                                    <p:animScale>
                                      <p:cBhvr>
                                        <p:cTn id="42" dur="1230" accel="100000" fill="hold">
                                          <p:stCondLst>
                                            <p:cond delay="770"/>
                                          </p:stCondLst>
                                        </p:cTn>
                                        <p:tgtEl>
                                          <p:spTgt spid="21"/>
                                        </p:tgtEl>
                                      </p:cBhvr>
                                      <p:from x="200000" y="450000"/>
                                      <p:to x="100000" y="100000"/>
                                    </p:animScale>
                                    <p:set>
                                      <p:cBhvr>
                                        <p:cTn id="43" dur="770" fill="hold"/>
                                        <p:tgtEl>
                                          <p:spTgt spid="21"/>
                                        </p:tgtEl>
                                        <p:attrNameLst>
                                          <p:attrName>ppt_x</p:attrName>
                                        </p:attrNameLst>
                                      </p:cBhvr>
                                      <p:to>
                                        <p:strVal val="(0.5)"/>
                                      </p:to>
                                    </p:set>
                                    <p:anim from="(0.5)" to="(#ppt_x)" calcmode="lin" valueType="num">
                                      <p:cBhvr>
                                        <p:cTn id="44" dur="1230" accel="100000" fill="hold">
                                          <p:stCondLst>
                                            <p:cond delay="770"/>
                                          </p:stCondLst>
                                        </p:cTn>
                                        <p:tgtEl>
                                          <p:spTgt spid="21"/>
                                        </p:tgtEl>
                                        <p:attrNameLst>
                                          <p:attrName>ppt_x</p:attrName>
                                        </p:attrNameLst>
                                      </p:cBhvr>
                                    </p:anim>
                                    <p:set>
                                      <p:cBhvr>
                                        <p:cTn id="45" dur="770" fill="hold"/>
                                        <p:tgtEl>
                                          <p:spTgt spid="21"/>
                                        </p:tgtEl>
                                        <p:attrNameLst>
                                          <p:attrName>ppt_y</p:attrName>
                                        </p:attrNameLst>
                                      </p:cBhvr>
                                      <p:to>
                                        <p:strVal val="(#ppt_y+0.4)"/>
                                      </p:to>
                                    </p:set>
                                    <p:anim from="(#ppt_y+0.4)" to="(#ppt_y)" calcmode="lin" valueType="num">
                                      <p:cBhvr>
                                        <p:cTn id="46" dur="1230" accel="100000" fill="hold">
                                          <p:stCondLst>
                                            <p:cond delay="770"/>
                                          </p:stCondLst>
                                        </p:cTn>
                                        <p:tgtEl>
                                          <p:spTgt spid="21"/>
                                        </p:tgtEl>
                                        <p:attrNameLst>
                                          <p:attrName>ppt_y</p:attrName>
                                        </p:attrNameLst>
                                      </p:cBhvr>
                                    </p:anim>
                                  </p:childTnLst>
                                </p:cTn>
                              </p:par>
                              <p:par>
                                <p:cTn id="47" presetID="8" presetClass="emph" presetSubtype="0" repeatCount="indefinite" fill="hold" grpId="1" nodeType="withEffect">
                                  <p:stCondLst>
                                    <p:cond delay="0"/>
                                  </p:stCondLst>
                                  <p:childTnLst>
                                    <p:animRot by="21600000">
                                      <p:cBhvr>
                                        <p:cTn id="48" dur="2000" fill="hold"/>
                                        <p:tgtEl>
                                          <p:spTgt spid="21"/>
                                        </p:tgtEl>
                                        <p:attrNameLst>
                                          <p:attrName>r</p:attrName>
                                        </p:attrNameLst>
                                      </p:cBhvr>
                                    </p:animRot>
                                  </p:childTnLst>
                                </p:cTn>
                              </p:par>
                              <p:par>
                                <p:cTn id="49" presetID="8" presetClass="emph" presetSubtype="0" fill="hold" grpId="2" nodeType="withEffect">
                                  <p:stCondLst>
                                    <p:cond delay="0"/>
                                  </p:stCondLst>
                                  <p:childTnLst>
                                    <p:animRot by="21600000">
                                      <p:cBhvr>
                                        <p:cTn id="50" dur="2000" fill="hold"/>
                                        <p:tgtEl>
                                          <p:spTgt spid="21"/>
                                        </p:tgtEl>
                                        <p:attrNameLst>
                                          <p:attrName>r</p:attrName>
                                        </p:attrNameLst>
                                      </p:cBhvr>
                                    </p:animRot>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P spid="21" grpId="0" animBg="1"/>
      <p:bldP spid="21" grpId="1" animBg="1"/>
      <p:bldP spid="21"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495300" y="1793875"/>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sz="3600" u="sng">
                <a:solidFill>
                  <a:srgbClr val="FF0000"/>
                </a:solidFill>
                <a:latin typeface="Times New Roman" panose="02020603050405020304" pitchFamily="18" charset="0"/>
                <a:cs typeface="等线"/>
              </a:rPr>
              <a:t>Luyện đọc:</a:t>
            </a:r>
            <a:endParaRPr lang="en-US" altLang="zh-CN" sz="3600" u="sng">
              <a:solidFill>
                <a:srgbClr val="FF0000"/>
              </a:solidFill>
              <a:latin typeface="Times New Roman" panose="02020603050405020304" pitchFamily="18" charset="0"/>
              <a:cs typeface="Times New Roman" panose="02020603050405020304" pitchFamily="18" charset="0"/>
            </a:endParaRPr>
          </a:p>
        </p:txBody>
      </p:sp>
      <p:sp>
        <p:nvSpPr>
          <p:cNvPr id="14339" name="Text Box 14"/>
          <p:cNvSpPr txBox="1">
            <a:spLocks noChangeArrowheads="1"/>
          </p:cNvSpPr>
          <p:nvPr/>
        </p:nvSpPr>
        <p:spPr bwMode="auto">
          <a:xfrm>
            <a:off x="323850" y="2317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Arial" panose="020B0604020202020204" pitchFamily="34" charset="0"/>
              <a:buNone/>
            </a:pPr>
            <a:r>
              <a:rPr lang="en-US" altLang="zh-CN" sz="2400" i="1">
                <a:solidFill>
                  <a:srgbClr val="002060"/>
                </a:solidFill>
                <a:latin typeface="Calibri" panose="020F0502020204030204" pitchFamily="34" charset="0"/>
                <a:cs typeface="等线"/>
              </a:rPr>
              <a:t>- </a:t>
            </a:r>
            <a:r>
              <a:rPr lang="vi-VN" altLang="vi-VN" sz="2800">
                <a:solidFill>
                  <a:srgbClr val="002060"/>
                </a:solidFill>
                <a:latin typeface="Times New Roman" panose="02020603050405020304" pitchFamily="18" charset="0"/>
              </a:rPr>
              <a:t>chênh vênh</a:t>
            </a:r>
            <a:endParaRPr lang="en-US" altLang="zh-CN" sz="2400" i="1">
              <a:solidFill>
                <a:srgbClr val="002060"/>
              </a:solidFill>
              <a:latin typeface="Calibri" panose="020F0502020204030204" pitchFamily="34" charset="0"/>
              <a:cs typeface="等线"/>
            </a:endParaRPr>
          </a:p>
        </p:txBody>
      </p:sp>
      <p:sp>
        <p:nvSpPr>
          <p:cNvPr id="14340" name="Text Box 15"/>
          <p:cNvSpPr txBox="1">
            <a:spLocks noChangeArrowheads="1"/>
          </p:cNvSpPr>
          <p:nvPr/>
        </p:nvSpPr>
        <p:spPr bwMode="auto">
          <a:xfrm>
            <a:off x="325438" y="29464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Arial" panose="020B0604020202020204" pitchFamily="34" charset="0"/>
              <a:buNone/>
            </a:pPr>
            <a:r>
              <a:rPr lang="en-US" altLang="zh-CN" sz="2400">
                <a:solidFill>
                  <a:srgbClr val="002060"/>
                </a:solidFill>
                <a:latin typeface="Calibri" panose="020F0502020204030204" pitchFamily="34" charset="0"/>
                <a:cs typeface="等线"/>
              </a:rPr>
              <a:t>- </a:t>
            </a:r>
            <a:r>
              <a:rPr lang="vi-VN" altLang="vi-VN" sz="2800">
                <a:solidFill>
                  <a:srgbClr val="002060"/>
                </a:solidFill>
                <a:latin typeface="Times New Roman" panose="02020603050405020304" pitchFamily="18" charset="0"/>
              </a:rPr>
              <a:t>bồng bềnh</a:t>
            </a:r>
            <a:endParaRPr lang="en-US" altLang="zh-CN" sz="2800">
              <a:solidFill>
                <a:srgbClr val="002060"/>
              </a:solidFill>
              <a:latin typeface="Times New Roman" panose="02020603050405020304" pitchFamily="18" charset="0"/>
              <a:cs typeface="Times New Roman" panose="02020603050405020304" pitchFamily="18" charset="0"/>
            </a:endParaRPr>
          </a:p>
        </p:txBody>
      </p:sp>
      <p:sp>
        <p:nvSpPr>
          <p:cNvPr id="12" name="Text Box 19"/>
          <p:cNvSpPr txBox="1">
            <a:spLocks noChangeArrowheads="1"/>
          </p:cNvSpPr>
          <p:nvPr/>
        </p:nvSpPr>
        <p:spPr bwMode="auto">
          <a:xfrm>
            <a:off x="304800" y="47339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Arial" panose="020B0604020202020204" pitchFamily="34" charset="0"/>
              <a:buNone/>
            </a:pPr>
            <a:r>
              <a:rPr lang="vi-VN" altLang="vi-VN" sz="2800">
                <a:solidFill>
                  <a:srgbClr val="002060"/>
                </a:solidFill>
                <a:latin typeface="Times New Roman" panose="02020603050405020304" pitchFamily="18" charset="0"/>
              </a:rPr>
              <a:t>- khoảnh khắc</a:t>
            </a:r>
            <a:endParaRPr lang="en-US" altLang="zh-CN" sz="2800">
              <a:solidFill>
                <a:srgbClr val="002060"/>
              </a:solidFill>
              <a:latin typeface="Calibri" panose="020F0502020204030204" pitchFamily="34" charset="0"/>
              <a:cs typeface="等线"/>
            </a:endParaRPr>
          </a:p>
        </p:txBody>
      </p:sp>
      <p:sp>
        <p:nvSpPr>
          <p:cNvPr id="14" name="Text Box 15"/>
          <p:cNvSpPr txBox="1">
            <a:spLocks noChangeArrowheads="1"/>
          </p:cNvSpPr>
          <p:nvPr/>
        </p:nvSpPr>
        <p:spPr bwMode="auto">
          <a:xfrm>
            <a:off x="304800" y="41243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Arial" panose="020B0604020202020204" pitchFamily="34" charset="0"/>
              <a:buNone/>
            </a:pPr>
            <a:r>
              <a:rPr lang="en-US" altLang="zh-CN" sz="2800">
                <a:solidFill>
                  <a:srgbClr val="002060"/>
                </a:solidFill>
                <a:latin typeface="Times New Roman" panose="02020603050405020304" pitchFamily="18" charset="0"/>
                <a:cs typeface="等线"/>
              </a:rPr>
              <a:t>- thoắt cái</a:t>
            </a:r>
            <a:endParaRPr lang="en-US" altLang="zh-CN" sz="2800">
              <a:solidFill>
                <a:srgbClr val="002060"/>
              </a:solidFill>
              <a:latin typeface="Times New Roman" panose="02020603050405020304" pitchFamily="18" charset="0"/>
              <a:cs typeface="Times New Roman" panose="02020603050405020304" pitchFamily="18" charset="0"/>
            </a:endParaRPr>
          </a:p>
        </p:txBody>
      </p:sp>
      <p:sp>
        <p:nvSpPr>
          <p:cNvPr id="14343" name="Text Box 15"/>
          <p:cNvSpPr txBox="1">
            <a:spLocks noChangeArrowheads="1"/>
          </p:cNvSpPr>
          <p:nvPr/>
        </p:nvSpPr>
        <p:spPr bwMode="auto">
          <a:xfrm>
            <a:off x="304800" y="35147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Arial" panose="020B0604020202020204" pitchFamily="34" charset="0"/>
              <a:buNone/>
            </a:pPr>
            <a:r>
              <a:rPr lang="en-US" altLang="zh-CN" sz="2400">
                <a:solidFill>
                  <a:srgbClr val="002060"/>
                </a:solidFill>
                <a:latin typeface="Calibri" panose="020F0502020204030204" pitchFamily="34" charset="0"/>
                <a:cs typeface="等线"/>
              </a:rPr>
              <a:t>- </a:t>
            </a:r>
            <a:r>
              <a:rPr lang="en-US" altLang="zh-CN" sz="2800">
                <a:solidFill>
                  <a:srgbClr val="002060"/>
                </a:solidFill>
                <a:latin typeface="Times New Roman" panose="02020603050405020304" pitchFamily="18" charset="0"/>
                <a:cs typeface="等线"/>
              </a:rPr>
              <a:t>lướt thướt</a:t>
            </a:r>
            <a:endParaRPr lang="en-US" altLang="zh-CN" sz="2800">
              <a:solidFill>
                <a:srgbClr val="00206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914400" y="4572000"/>
            <a:ext cx="381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990600" y="5181600"/>
            <a:ext cx="55403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914400" y="2743200"/>
            <a:ext cx="457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1676400" y="2743200"/>
            <a:ext cx="457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1600200" y="3429000"/>
            <a:ext cx="457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685800" y="3962400"/>
            <a:ext cx="457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1524000" y="3962400"/>
            <a:ext cx="4572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1066800" y="2332038"/>
            <a:ext cx="251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endParaRPr lang="en-US" altLang="zh-CN" sz="2800" i="1">
              <a:latin typeface="Calibri" panose="020F0502020204030204" pitchFamily="34" charset="0"/>
              <a:cs typeface="等线"/>
            </a:endParaRPr>
          </a:p>
        </p:txBody>
      </p:sp>
      <p:sp>
        <p:nvSpPr>
          <p:cNvPr id="15363" name="Text Box 11"/>
          <p:cNvSpPr txBox="1">
            <a:spLocks noChangeArrowheads="1"/>
          </p:cNvSpPr>
          <p:nvPr/>
        </p:nvSpPr>
        <p:spPr bwMode="auto">
          <a:xfrm>
            <a:off x="441325" y="1525588"/>
            <a:ext cx="420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sz="3600" u="sng">
                <a:solidFill>
                  <a:srgbClr val="FF0000"/>
                </a:solidFill>
                <a:latin typeface="Times New Roman" panose="02020603050405020304" pitchFamily="18" charset="0"/>
                <a:cs typeface="等线"/>
              </a:rPr>
              <a:t>Luyện đọc câu:</a:t>
            </a:r>
            <a:endParaRPr lang="en-US" altLang="zh-CN" sz="3600" u="sng">
              <a:solidFill>
                <a:srgbClr val="FF0000"/>
              </a:solidFill>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0" y="2149475"/>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None/>
            </a:pPr>
            <a:r>
              <a:rPr lang="en-US" altLang="vi-VN" sz="2800">
                <a:solidFill>
                  <a:srgbClr val="002060"/>
                </a:solidFill>
                <a:latin typeface="Times New Roman" panose="02020603050405020304" pitchFamily="18" charset="0"/>
              </a:rPr>
              <a:t>    </a:t>
            </a:r>
            <a:r>
              <a:rPr lang="vi-VN" altLang="vi-VN" sz="2800">
                <a:solidFill>
                  <a:srgbClr val="002060"/>
                </a:solidFill>
                <a:latin typeface="Times New Roman" panose="02020603050405020304" pitchFamily="18" charset="0"/>
              </a:rPr>
              <a:t>Những</a:t>
            </a:r>
            <a:r>
              <a:rPr lang="en-US" altLang="zh-CN" sz="2800">
                <a:solidFill>
                  <a:srgbClr val="002060"/>
                </a:solidFill>
                <a:latin typeface="Times New Roman" panose="02020603050405020304" pitchFamily="18" charset="0"/>
                <a:cs typeface="等线"/>
              </a:rPr>
              <a:t> </a:t>
            </a:r>
            <a:r>
              <a:rPr lang="vi-VN" altLang="vi-VN" sz="2800">
                <a:solidFill>
                  <a:srgbClr val="002060"/>
                </a:solidFill>
                <a:latin typeface="Times New Roman" panose="02020603050405020304" pitchFamily="18" charset="0"/>
              </a:rPr>
              <a:t>đám mây trắng nhỏ s</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 xuống cửa kính ô tô  tạo nên cảm giác bồng bềnh   huyền ảo.   </a:t>
            </a:r>
            <a:endParaRPr lang="en-US" altLang="zh-CN" sz="2800">
              <a:solidFill>
                <a:srgbClr val="002060"/>
              </a:solidFill>
              <a:latin typeface="Calibri" panose="020F0502020204030204" pitchFamily="34" charset="0"/>
              <a:cs typeface="等线"/>
            </a:endParaRPr>
          </a:p>
        </p:txBody>
      </p:sp>
      <p:sp>
        <p:nvSpPr>
          <p:cNvPr id="17" name="TextBox 16"/>
          <p:cNvSpPr txBox="1">
            <a:spLocks noChangeArrowheads="1"/>
          </p:cNvSpPr>
          <p:nvPr/>
        </p:nvSpPr>
        <p:spPr bwMode="auto">
          <a:xfrm>
            <a:off x="7620000" y="2044700"/>
            <a:ext cx="360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vi-VN" altLang="vi-VN" sz="4400" b="1">
                <a:solidFill>
                  <a:srgbClr val="FF0000"/>
                </a:solidFill>
                <a:latin typeface="Times New Roman" panose="02020603050405020304" pitchFamily="18" charset="0"/>
              </a:rPr>
              <a:t>/</a:t>
            </a:r>
            <a:endParaRPr lang="en-US" altLang="zh-CN" sz="4400" b="1">
              <a:solidFill>
                <a:srgbClr val="FF0000"/>
              </a:solidFill>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3409950" y="2430463"/>
            <a:ext cx="3413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vi-VN" altLang="vi-VN" sz="4400" b="1">
                <a:solidFill>
                  <a:srgbClr val="FF0000"/>
                </a:solidFill>
                <a:latin typeface="Times New Roman" panose="02020603050405020304" pitchFamily="18" charset="0"/>
              </a:rPr>
              <a:t>/</a:t>
            </a:r>
            <a:endParaRPr lang="en-US" altLang="zh-CN" sz="4400" b="1">
              <a:solidFill>
                <a:srgbClr val="FF0000"/>
              </a:solidFill>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5181600" y="2493963"/>
            <a:ext cx="4984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vi-VN" altLang="vi-VN" sz="4400" b="1">
                <a:solidFill>
                  <a:srgbClr val="FF0000"/>
                </a:solidFill>
                <a:latin typeface="Times New Roman" panose="02020603050405020304" pitchFamily="18" charset="0"/>
              </a:rPr>
              <a:t>//</a:t>
            </a:r>
            <a:endParaRPr lang="en-US" altLang="zh-CN" sz="4400" b="1">
              <a:solidFill>
                <a:srgbClr val="FF0000"/>
              </a:solidFill>
              <a:latin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104775" y="3351213"/>
            <a:ext cx="8353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None/>
            </a:pPr>
            <a:r>
              <a:rPr lang="en-US" altLang="vi-VN" sz="2800">
                <a:solidFill>
                  <a:srgbClr val="002060"/>
                </a:solidFill>
                <a:latin typeface="Times New Roman" panose="02020603050405020304" pitchFamily="18" charset="0"/>
              </a:rPr>
              <a:t> </a:t>
            </a:r>
            <a:r>
              <a:rPr lang="vi-VN" altLang="vi-VN" sz="2800">
                <a:solidFill>
                  <a:srgbClr val="002060"/>
                </a:solidFill>
                <a:latin typeface="Times New Roman" panose="02020603050405020304" pitchFamily="18" charset="0"/>
              </a:rPr>
              <a:t>Tôi lim dim mắt</a:t>
            </a:r>
            <a:r>
              <a:rPr lang="en-US" altLang="zh-CN" sz="2800">
                <a:solidFill>
                  <a:srgbClr val="002060"/>
                </a:solidFill>
                <a:latin typeface="Times New Roman" panose="02020603050405020304" pitchFamily="18" charset="0"/>
                <a:cs typeface="等线"/>
              </a:rPr>
              <a:t> </a:t>
            </a:r>
            <a:r>
              <a:rPr lang="vi-VN" altLang="vi-VN" sz="2800">
                <a:solidFill>
                  <a:srgbClr val="002060"/>
                </a:solidFill>
                <a:latin typeface="Times New Roman" panose="02020603050405020304" pitchFamily="18" charset="0"/>
              </a:rPr>
              <a:t>ngắm mấy con ngựa đang ăn cỏ trong một vườn đ</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o ven đường. </a:t>
            </a:r>
            <a:endParaRPr lang="en-US" altLang="zh-CN" sz="2800">
              <a:solidFill>
                <a:srgbClr val="002060"/>
              </a:solidFill>
              <a:latin typeface="Calibri" panose="020F0502020204030204" pitchFamily="34" charset="0"/>
              <a:cs typeface="等线"/>
            </a:endParaRPr>
          </a:p>
        </p:txBody>
      </p:sp>
      <p:sp>
        <p:nvSpPr>
          <p:cNvPr id="21" name="TextBox 20"/>
          <p:cNvSpPr txBox="1">
            <a:spLocks noChangeArrowheads="1"/>
          </p:cNvSpPr>
          <p:nvPr/>
        </p:nvSpPr>
        <p:spPr bwMode="auto">
          <a:xfrm>
            <a:off x="2595563" y="3260725"/>
            <a:ext cx="360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vi-VN" altLang="vi-VN" sz="4400" b="1">
                <a:solidFill>
                  <a:srgbClr val="FF0000"/>
                </a:solidFill>
                <a:latin typeface="Times New Roman" panose="02020603050405020304" pitchFamily="18" charset="0"/>
              </a:rPr>
              <a:t>/</a:t>
            </a:r>
            <a:endParaRPr lang="en-US" altLang="zh-CN" sz="4400" b="1">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a:spLocks noChangeArrowheads="1"/>
          </p:cNvSpPr>
          <p:nvPr/>
        </p:nvSpPr>
        <p:spPr bwMode="auto">
          <a:xfrm>
            <a:off x="5680075" y="3200400"/>
            <a:ext cx="360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vi-VN" altLang="vi-VN" sz="4400" b="1">
                <a:solidFill>
                  <a:srgbClr val="FF0000"/>
                </a:solidFill>
                <a:latin typeface="Times New Roman" panose="02020603050405020304" pitchFamily="18" charset="0"/>
              </a:rPr>
              <a:t>/</a:t>
            </a:r>
            <a:endParaRPr lang="en-US" altLang="zh-CN" sz="4400" b="1">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3886200" y="3646488"/>
            <a:ext cx="504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vi-VN" altLang="vi-VN" sz="4400" b="1">
                <a:solidFill>
                  <a:srgbClr val="FF0000"/>
                </a:solidFill>
                <a:latin typeface="Times New Roman" panose="02020603050405020304" pitchFamily="18" charset="0"/>
              </a:rPr>
              <a:t>//</a:t>
            </a:r>
            <a:endParaRPr lang="en-US" altLang="zh-CN" sz="4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2438400" y="4572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sz="3600" u="sng">
                <a:solidFill>
                  <a:srgbClr val="FF0000"/>
                </a:solidFill>
                <a:latin typeface="Times New Roman" panose="02020603050405020304" pitchFamily="18" charset="0"/>
                <a:cs typeface="等线"/>
              </a:rPr>
              <a:t>Giải nghĩa từ:</a:t>
            </a:r>
            <a:endParaRPr lang="en-US" altLang="zh-CN" sz="3600" u="sng">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a:spLocks noChangeArrowheads="1"/>
          </p:cNvSpPr>
          <p:nvPr/>
        </p:nvSpPr>
        <p:spPr bwMode="auto">
          <a:xfrm>
            <a:off x="2667000" y="2055813"/>
            <a:ext cx="4419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buFont typeface="Arial" pitchFamily="34" charset="0"/>
              <a:buNone/>
              <a:defRPr/>
            </a:pPr>
            <a:r>
              <a:rPr lang="en-US" altLang="zh-CN" sz="2800" dirty="0" smtClean="0">
                <a:solidFill>
                  <a:srgbClr val="002060"/>
                </a:solidFill>
                <a:latin typeface="Times New Roman" pitchFamily="18" charset="0"/>
              </a:rPr>
              <a:t>-   Sa Pa</a:t>
            </a:r>
          </a:p>
          <a:p>
            <a:pPr marL="457200" indent="-457200" algn="just" eaLnBrk="1" hangingPunct="1">
              <a:buFontTx/>
              <a:buChar char="-"/>
              <a:defRPr/>
            </a:pPr>
            <a:r>
              <a:rPr lang="en-US" altLang="zh-CN" sz="2800" dirty="0" err="1" smtClean="0">
                <a:solidFill>
                  <a:srgbClr val="002060"/>
                </a:solidFill>
                <a:latin typeface="Times New Roman" pitchFamily="18" charset="0"/>
              </a:rPr>
              <a:t>Rừng</a:t>
            </a:r>
            <a:r>
              <a:rPr lang="en-US" altLang="zh-CN" sz="2800" dirty="0" smtClean="0">
                <a:solidFill>
                  <a:srgbClr val="002060"/>
                </a:solidFill>
                <a:latin typeface="Times New Roman" pitchFamily="18" charset="0"/>
              </a:rPr>
              <a:t> </a:t>
            </a:r>
            <a:r>
              <a:rPr lang="en-US" altLang="zh-CN" sz="2800" dirty="0" err="1" smtClean="0">
                <a:solidFill>
                  <a:srgbClr val="002060"/>
                </a:solidFill>
                <a:latin typeface="Times New Roman" pitchFamily="18" charset="0"/>
              </a:rPr>
              <a:t>cây</a:t>
            </a:r>
            <a:r>
              <a:rPr lang="en-US" altLang="zh-CN" sz="2800" dirty="0" smtClean="0">
                <a:solidFill>
                  <a:srgbClr val="002060"/>
                </a:solidFill>
                <a:latin typeface="Times New Roman" pitchFamily="18" charset="0"/>
              </a:rPr>
              <a:t> </a:t>
            </a:r>
            <a:r>
              <a:rPr lang="en-US" altLang="zh-CN" sz="2800" dirty="0" err="1" smtClean="0">
                <a:solidFill>
                  <a:srgbClr val="002060"/>
                </a:solidFill>
                <a:latin typeface="Times New Roman" pitchFamily="18" charset="0"/>
              </a:rPr>
              <a:t>âm</a:t>
            </a:r>
            <a:r>
              <a:rPr lang="en-US" altLang="zh-CN" sz="2800" dirty="0" smtClean="0">
                <a:solidFill>
                  <a:srgbClr val="002060"/>
                </a:solidFill>
                <a:latin typeface="Times New Roman" pitchFamily="18" charset="0"/>
              </a:rPr>
              <a:t> </a:t>
            </a:r>
            <a:r>
              <a:rPr lang="en-US" altLang="zh-CN" sz="2800" dirty="0" err="1" smtClean="0">
                <a:solidFill>
                  <a:srgbClr val="002060"/>
                </a:solidFill>
                <a:latin typeface="Times New Roman" pitchFamily="18" charset="0"/>
              </a:rPr>
              <a:t>âm</a:t>
            </a:r>
            <a:endParaRPr lang="en-US" altLang="zh-CN" sz="2800" dirty="0" smtClean="0">
              <a:solidFill>
                <a:srgbClr val="002060"/>
              </a:solidFill>
              <a:latin typeface="Times New Roman" pitchFamily="18" charset="0"/>
            </a:endParaRPr>
          </a:p>
          <a:p>
            <a:pPr marL="457200" indent="-457200" algn="just" eaLnBrk="1" hangingPunct="1">
              <a:buFontTx/>
              <a:buChar char="-"/>
              <a:defRPr/>
            </a:pPr>
            <a:r>
              <a:rPr lang="en-US" altLang="zh-CN" sz="2800" dirty="0" err="1" smtClean="0">
                <a:solidFill>
                  <a:srgbClr val="002060"/>
                </a:solidFill>
                <a:latin typeface="Times New Roman" pitchFamily="18" charset="0"/>
                <a:cs typeface="Times New Roman" pitchFamily="18" charset="0"/>
              </a:rPr>
              <a:t>Hmông,TuDí</a:t>
            </a:r>
            <a:r>
              <a:rPr lang="en-US" altLang="zh-CN" sz="2800" dirty="0" smtClean="0">
                <a:solidFill>
                  <a:srgbClr val="002060"/>
                </a:solidFill>
                <a:latin typeface="Times New Roman" pitchFamily="18" charset="0"/>
                <a:cs typeface="Times New Roman" pitchFamily="18" charset="0"/>
              </a:rPr>
              <a:t>, </a:t>
            </a:r>
            <a:r>
              <a:rPr lang="en-US" altLang="zh-CN" sz="2800" dirty="0" err="1" smtClean="0">
                <a:solidFill>
                  <a:srgbClr val="002060"/>
                </a:solidFill>
                <a:latin typeface="Times New Roman" pitchFamily="18" charset="0"/>
                <a:cs typeface="Times New Roman" pitchFamily="18" charset="0"/>
              </a:rPr>
              <a:t>Phù</a:t>
            </a:r>
            <a:r>
              <a:rPr lang="en-US" altLang="zh-CN" sz="2800" dirty="0" smtClean="0">
                <a:solidFill>
                  <a:srgbClr val="002060"/>
                </a:solidFill>
                <a:latin typeface="Times New Roman" pitchFamily="18" charset="0"/>
                <a:cs typeface="Times New Roman" pitchFamily="18" charset="0"/>
              </a:rPr>
              <a:t> </a:t>
            </a:r>
            <a:r>
              <a:rPr lang="en-US" altLang="zh-CN" sz="2800" dirty="0" err="1" smtClean="0">
                <a:solidFill>
                  <a:srgbClr val="002060"/>
                </a:solidFill>
                <a:latin typeface="Times New Roman" pitchFamily="18" charset="0"/>
                <a:cs typeface="Times New Roman" pitchFamily="18" charset="0"/>
              </a:rPr>
              <a:t>lá</a:t>
            </a:r>
            <a:endParaRPr lang="en-US" altLang="zh-CN" sz="2800" dirty="0" smtClean="0">
              <a:solidFill>
                <a:srgbClr val="002060"/>
              </a:solidFill>
              <a:latin typeface="Times New Roman" pitchFamily="18" charset="0"/>
              <a:cs typeface="Times New Roman" pitchFamily="18" charset="0"/>
            </a:endParaRPr>
          </a:p>
          <a:p>
            <a:pPr marL="457200" indent="-457200" algn="just" eaLnBrk="1" hangingPunct="1">
              <a:buFontTx/>
              <a:buChar char="-"/>
              <a:defRPr/>
            </a:pPr>
            <a:r>
              <a:rPr lang="en-US" altLang="zh-CN" sz="2800" dirty="0" err="1" smtClean="0">
                <a:solidFill>
                  <a:srgbClr val="002060"/>
                </a:solidFill>
                <a:latin typeface="Times New Roman" pitchFamily="18" charset="0"/>
                <a:cs typeface="Times New Roman" pitchFamily="18" charset="0"/>
              </a:rPr>
              <a:t>Hoàng</a:t>
            </a:r>
            <a:r>
              <a:rPr lang="en-US" altLang="zh-CN" sz="2800" dirty="0" smtClean="0">
                <a:solidFill>
                  <a:srgbClr val="002060"/>
                </a:solidFill>
                <a:latin typeface="Times New Roman" pitchFamily="18" charset="0"/>
                <a:cs typeface="Times New Roman" pitchFamily="18" charset="0"/>
              </a:rPr>
              <a:t> </a:t>
            </a:r>
            <a:r>
              <a:rPr lang="en-US" altLang="zh-CN" sz="2800" dirty="0" err="1" smtClean="0">
                <a:solidFill>
                  <a:srgbClr val="002060"/>
                </a:solidFill>
                <a:latin typeface="Times New Roman" pitchFamily="18" charset="0"/>
                <a:cs typeface="Times New Roman" pitchFamily="18" charset="0"/>
              </a:rPr>
              <a:t>hôn</a:t>
            </a:r>
            <a:r>
              <a:rPr lang="en-US" altLang="zh-CN" sz="2800" dirty="0" smtClean="0">
                <a:solidFill>
                  <a:srgbClr val="002060"/>
                </a:solidFill>
                <a:latin typeface="Times New Roman" pitchFamily="18" charset="0"/>
                <a:cs typeface="Times New Roman" pitchFamily="18" charset="0"/>
              </a:rPr>
              <a:t>.</a:t>
            </a:r>
          </a:p>
          <a:p>
            <a:pPr marL="457200" indent="-457200" algn="just" eaLnBrk="1" hangingPunct="1">
              <a:buFontTx/>
              <a:buChar char="-"/>
              <a:defRPr/>
            </a:pPr>
            <a:r>
              <a:rPr lang="en-US" altLang="zh-CN" sz="2800" dirty="0" err="1" smtClean="0">
                <a:solidFill>
                  <a:srgbClr val="002060"/>
                </a:solidFill>
                <a:latin typeface="Times New Roman" pitchFamily="18" charset="0"/>
                <a:cs typeface="Times New Roman" pitchFamily="18" charset="0"/>
              </a:rPr>
              <a:t>Áp</a:t>
            </a:r>
            <a:r>
              <a:rPr lang="en-US" altLang="zh-CN" sz="2800" dirty="0" smtClean="0">
                <a:solidFill>
                  <a:srgbClr val="002060"/>
                </a:solidFill>
                <a:latin typeface="Times New Roman" pitchFamily="18" charset="0"/>
                <a:cs typeface="Times New Roman" pitchFamily="18" charset="0"/>
              </a:rPr>
              <a:t> </a:t>
            </a:r>
            <a:r>
              <a:rPr lang="en-US" altLang="zh-CN" sz="2800" dirty="0" err="1" smtClean="0">
                <a:solidFill>
                  <a:srgbClr val="002060"/>
                </a:solidFill>
                <a:latin typeface="Times New Roman" pitchFamily="18" charset="0"/>
                <a:cs typeface="Times New Roman" pitchFamily="18" charset="0"/>
              </a:rPr>
              <a:t>phiên</a:t>
            </a:r>
            <a:endParaRPr lang="en-US" altLang="zh-CN" sz="2800" dirty="0" smtClean="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13" y="2863850"/>
            <a:ext cx="47847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0" y="5897563"/>
            <a:ext cx="9002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 typeface="Arial" panose="020B0604020202020204" pitchFamily="34" charset="0"/>
              <a:buNone/>
            </a:pPr>
            <a:r>
              <a:rPr lang="en-US" altLang="zh-CN" sz="2400">
                <a:latin typeface="Times New Roman" panose="02020603050405020304" pitchFamily="18" charset="0"/>
                <a:cs typeface="等线"/>
              </a:rPr>
              <a:t> </a:t>
            </a:r>
            <a:r>
              <a:rPr lang="en-US" altLang="zh-CN" sz="2400" b="1" u="sng">
                <a:solidFill>
                  <a:srgbClr val="C00000"/>
                </a:solidFill>
                <a:latin typeface="Times New Roman" panose="02020603050405020304" pitchFamily="18" charset="0"/>
                <a:cs typeface="等线"/>
              </a:rPr>
              <a:t>Sa Pa:</a:t>
            </a:r>
            <a:r>
              <a:rPr lang="en-US" altLang="zh-CN" sz="2400">
                <a:solidFill>
                  <a:srgbClr val="C00000"/>
                </a:solidFill>
                <a:latin typeface="Times New Roman" panose="02020603050405020304" pitchFamily="18" charset="0"/>
                <a:cs typeface="等线"/>
              </a:rPr>
              <a:t> </a:t>
            </a:r>
            <a:r>
              <a:rPr lang="en-US" altLang="zh-CN" sz="2400" b="1" i="1">
                <a:solidFill>
                  <a:srgbClr val="002060"/>
                </a:solidFill>
                <a:latin typeface="Times New Roman" panose="02020603050405020304" pitchFamily="18" charset="0"/>
                <a:cs typeface="等线"/>
              </a:rPr>
              <a:t>Một huyện thuộc tỉnh Lào Cai, là một địa điểm du lịch và nghỉ mát nổi tiếng ở miền Bắc nước ta.</a:t>
            </a:r>
          </a:p>
        </p:txBody>
      </p:sp>
      <p:pic>
        <p:nvPicPr>
          <p:cNvPr id="174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9525"/>
            <a:ext cx="46291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79725"/>
            <a:ext cx="432911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0"/>
            <a:ext cx="44831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36525"/>
            <a:ext cx="73279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 y="5897563"/>
            <a:ext cx="8077200" cy="82391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Arial" charset="0"/>
              <a:buNone/>
              <a:defRPr/>
            </a:pPr>
            <a:r>
              <a:rPr lang="en-US" altLang="zh-CN" sz="2400">
                <a:solidFill>
                  <a:srgbClr val="002060"/>
                </a:solidFill>
                <a:latin typeface="Times New Roman" pitchFamily="18" charset="0"/>
              </a:rPr>
              <a:t>Rừng cây âm âm: rừng cây rậm rạp, hơi tối v</a:t>
            </a:r>
            <a:r>
              <a:rPr lang="en-US" altLang="zh-CN" sz="2400">
                <a:solidFill>
                  <a:srgbClr val="002060"/>
                </a:solidFill>
                <a:latin typeface="Times New Roman" pitchFamily="18" charset="0"/>
                <a:cs typeface="Times New Roman" pitchFamily="18" charset="0"/>
              </a:rPr>
              <a:t>à</a:t>
            </a:r>
            <a:r>
              <a:rPr lang="en-US" altLang="zh-CN" sz="2400">
                <a:solidFill>
                  <a:srgbClr val="002060"/>
                </a:solidFill>
                <a:latin typeface="Times New Roman" pitchFamily="18" charset="0"/>
              </a:rPr>
              <a:t> tĩnh mịch.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2766536020054089462S500x500Q8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0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p:cNvSpPr txBox="1">
            <a:spLocks noChangeArrowheads="1"/>
          </p:cNvSpPr>
          <p:nvPr/>
        </p:nvSpPr>
        <p:spPr bwMode="auto">
          <a:xfrm>
            <a:off x="2667000" y="6181725"/>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a:solidFill>
                  <a:srgbClr val="C00000"/>
                </a:solidFill>
                <a:latin typeface="Times New Roman" panose="02020603050405020304" pitchFamily="18" charset="0"/>
                <a:cs typeface="等线"/>
              </a:rPr>
              <a:t>Dân tộc Hmông</a:t>
            </a:r>
            <a:endParaRPr lang="en-US" altLang="zh-CN" sz="28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140s">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p:cNvSpPr txBox="1">
            <a:spLocks noChangeArrowheads="1"/>
          </p:cNvSpPr>
          <p:nvPr/>
        </p:nvSpPr>
        <p:spPr bwMode="auto">
          <a:xfrm>
            <a:off x="2667000" y="6181725"/>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a:solidFill>
                  <a:srgbClr val="C00000"/>
                </a:solidFill>
                <a:latin typeface="Times New Roman" panose="02020603050405020304" pitchFamily="18" charset="0"/>
                <a:cs typeface="等线"/>
              </a:rPr>
              <a:t>Dân tộc Tu Dí</a:t>
            </a:r>
            <a:endParaRPr lang="en-US" altLang="zh-CN" sz="28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phula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9113"/>
            <a:ext cx="82296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p:cNvSpPr txBox="1">
            <a:spLocks noChangeArrowheads="1"/>
          </p:cNvSpPr>
          <p:nvPr/>
        </p:nvSpPr>
        <p:spPr bwMode="auto">
          <a:xfrm>
            <a:off x="2895600" y="5953125"/>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a:solidFill>
                  <a:srgbClr val="C00000"/>
                </a:solidFill>
                <a:latin typeface="Times New Roman" panose="02020603050405020304" pitchFamily="18" charset="0"/>
                <a:cs typeface="等线"/>
              </a:rPr>
              <a:t>Dân tộc Phù Lá</a:t>
            </a:r>
            <a:endParaRPr lang="en-US" altLang="zh-CN" sz="28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7088"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4"/>
          <p:cNvSpPr txBox="1">
            <a:spLocks noChangeArrowheads="1"/>
          </p:cNvSpPr>
          <p:nvPr/>
        </p:nvSpPr>
        <p:spPr bwMode="auto">
          <a:xfrm>
            <a:off x="381000" y="6184900"/>
            <a:ext cx="762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a:solidFill>
                  <a:srgbClr val="002060"/>
                </a:solidFill>
                <a:latin typeface="Times New Roman" panose="02020603050405020304" pitchFamily="18" charset="0"/>
                <a:cs typeface="等线"/>
              </a:rPr>
              <a:t>Cảnh ho</a:t>
            </a:r>
            <a:r>
              <a:rPr lang="en-US" altLang="zh-CN" sz="2800">
                <a:solidFill>
                  <a:srgbClr val="002060"/>
                </a:solidFill>
                <a:latin typeface="Times New Roman" panose="02020603050405020304" pitchFamily="18" charset="0"/>
                <a:cs typeface="Times New Roman" panose="02020603050405020304" pitchFamily="18" charset="0"/>
              </a:rPr>
              <a:t>à</a:t>
            </a:r>
            <a:r>
              <a:rPr lang="en-US" altLang="zh-CN" sz="2800">
                <a:solidFill>
                  <a:srgbClr val="002060"/>
                </a:solidFill>
                <a:latin typeface="Times New Roman" panose="02020603050405020304" pitchFamily="18" charset="0"/>
                <a:cs typeface="等线"/>
              </a:rPr>
              <a:t>ng hôn trên núi Hàm Rồng- Sa Pa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978843359_3a16ea9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46038"/>
            <a:ext cx="4191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6"/>
          <p:cNvSpPr txBox="1">
            <a:spLocks noChangeArrowheads="1"/>
          </p:cNvSpPr>
          <p:nvPr/>
        </p:nvSpPr>
        <p:spPr bwMode="auto">
          <a:xfrm>
            <a:off x="1828800" y="6369050"/>
            <a:ext cx="536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400">
                <a:solidFill>
                  <a:srgbClr val="002060"/>
                </a:solidFill>
                <a:latin typeface="Times New Roman" panose="02020603050405020304" pitchFamily="18" charset="0"/>
                <a:cs typeface="等线"/>
              </a:rPr>
              <a:t>Cảnh ng</a:t>
            </a:r>
            <a:r>
              <a:rPr lang="en-US" altLang="zh-CN" sz="2400">
                <a:solidFill>
                  <a:srgbClr val="002060"/>
                </a:solidFill>
                <a:latin typeface="Times New Roman" panose="02020603050405020304" pitchFamily="18" charset="0"/>
                <a:cs typeface="Times New Roman" panose="02020603050405020304" pitchFamily="18" charset="0"/>
              </a:rPr>
              <a:t>à</a:t>
            </a:r>
            <a:r>
              <a:rPr lang="en-US" altLang="zh-CN" sz="2400">
                <a:solidFill>
                  <a:srgbClr val="002060"/>
                </a:solidFill>
                <a:latin typeface="Times New Roman" panose="02020603050405020304" pitchFamily="18" charset="0"/>
                <a:cs typeface="等线"/>
              </a:rPr>
              <a:t>y gần phiên chợ ở Sa Pa</a:t>
            </a:r>
          </a:p>
        </p:txBody>
      </p:sp>
      <p:pic>
        <p:nvPicPr>
          <p:cNvPr id="23556" name="Picture 4" descr="cho">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9850"/>
            <a:ext cx="457517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ho%20bac%20ha">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 y="3200400"/>
            <a:ext cx="4191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giasuctaybac9">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675" y="3168650"/>
            <a:ext cx="4559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ieng viet 4 002"/>
          <p:cNvPicPr>
            <a:picLocks noGrp="1" noChangeAspect="1" noChangeArrowheads="1"/>
          </p:cNvPicPr>
          <p:nvPr>
            <p:ph type="body" idx="4294967295"/>
          </p:nvPr>
        </p:nvPicPr>
        <p:blipFill>
          <a:blip r:embed="rId3">
            <a:lum bright="-36000" contrast="72000"/>
            <a:extLst>
              <a:ext uri="{28A0092B-C50C-407E-A947-70E740481C1C}">
                <a14:useLocalDpi xmlns:a14="http://schemas.microsoft.com/office/drawing/2010/main" val="0"/>
              </a:ext>
            </a:extLst>
          </a:blip>
          <a:srcRect l="4404" t="16280" r="6055" b="3987"/>
          <a:stretch>
            <a:fillRect/>
          </a:stretch>
        </p:blipFill>
        <p:spPr>
          <a:xfrm>
            <a:off x="0" y="0"/>
            <a:ext cx="9144000" cy="6858000"/>
          </a:xfrm>
          <a:ln w="38100">
            <a:solidFill>
              <a:srgbClr val="000000"/>
            </a:solidFill>
            <a:miter lim="800000"/>
            <a:headEnd/>
            <a:tailEnd/>
          </a:ln>
        </p:spPr>
      </p:pic>
      <p:sp>
        <p:nvSpPr>
          <p:cNvPr id="5123" name="Text Box 3"/>
          <p:cNvSpPr txBox="1">
            <a:spLocks noChangeArrowheads="1"/>
          </p:cNvSpPr>
          <p:nvPr/>
        </p:nvSpPr>
        <p:spPr bwMode="auto">
          <a:xfrm>
            <a:off x="633413" y="2286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0033CC"/>
                </a:solidFill>
                <a:latin typeface="Times New Roman" panose="02020603050405020304" pitchFamily="18" charset="0"/>
                <a:cs typeface="Times New Roman" panose="02020603050405020304" pitchFamily="18" charset="0"/>
              </a:rPr>
              <a:t>KHÁM PHÁ THẾ GIỚI</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2527300"/>
            <a:ext cx="66643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66800" y="1371600"/>
            <a:ext cx="7696200" cy="1200150"/>
          </a:xfrm>
          <a:prstGeom prst="rect">
            <a:avLst/>
          </a:prstGeom>
          <a:noFill/>
        </p:spPr>
        <p:txBody>
          <a:bodyPr>
            <a:spAutoFit/>
          </a:bodyPr>
          <a:lstStyle/>
          <a:p>
            <a:pPr algn="ctr" eaLnBrk="1" hangingPunct="1">
              <a:buFont typeface="Arial" panose="020B0604020202020204" pitchFamily="34" charset="0"/>
              <a:buNone/>
              <a:defRPr/>
            </a:pPr>
            <a:r>
              <a:rPr lang="en-US" sz="7200" b="1" dirty="0">
                <a:solidFill>
                  <a:srgbClr val="C00000"/>
                </a:solidFill>
                <a:effectLst>
                  <a:outerShdw blurRad="38100" dist="38100" dir="2700000" algn="tl">
                    <a:srgbClr val="C0C0C0"/>
                  </a:outerShdw>
                </a:effectLst>
                <a:latin typeface="Times New Roman" pitchFamily="18" charset="0"/>
              </a:rPr>
              <a:t>TÌM HIỂU BÀI</a:t>
            </a:r>
            <a:endParaRPr lang="en-US" sz="72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3"/>
          <p:cNvGrpSpPr>
            <a:grpSpLocks/>
          </p:cNvGrpSpPr>
          <p:nvPr/>
        </p:nvGrpSpPr>
        <p:grpSpPr bwMode="auto">
          <a:xfrm>
            <a:off x="3540125" y="0"/>
            <a:ext cx="3074988" cy="2046288"/>
            <a:chOff x="3505200" y="381000"/>
            <a:chExt cx="2852433" cy="2045732"/>
          </a:xfrm>
        </p:grpSpPr>
        <p:sp>
          <p:nvSpPr>
            <p:cNvPr id="6" name="Rectangle 5"/>
            <p:cNvSpPr/>
            <p:nvPr/>
          </p:nvSpPr>
          <p:spPr>
            <a:xfrm>
              <a:off x="3614173" y="381000"/>
              <a:ext cx="2743460" cy="53325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b="1" dirty="0" err="1">
                  <a:solidFill>
                    <a:srgbClr val="FFFF00"/>
                  </a:solidFill>
                  <a:latin typeface="Times New Roman" panose="02020603050405020304" pitchFamily="18" charset="0"/>
                  <a:cs typeface="Times New Roman" panose="02020603050405020304" pitchFamily="18" charset="0"/>
                </a:rPr>
                <a:t>Đường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đi</a:t>
              </a:r>
              <a:r>
                <a:rPr lang="en-US" sz="3200" b="1" dirty="0">
                  <a:solidFill>
                    <a:srgbClr val="FFFF00"/>
                  </a:solidFill>
                  <a:latin typeface="Times New Roman" panose="02020603050405020304" pitchFamily="18" charset="0"/>
                  <a:cs typeface="Times New Roman" panose="02020603050405020304" pitchFamily="18" charset="0"/>
                </a:rPr>
                <a:t> Sa Pa</a:t>
              </a:r>
            </a:p>
          </p:txBody>
        </p:sp>
        <p:sp>
          <p:nvSpPr>
            <p:cNvPr id="25605" name="TextBox 6"/>
            <p:cNvSpPr txBox="1">
              <a:spLocks noChangeArrowheads="1"/>
            </p:cNvSpPr>
            <p:nvPr/>
          </p:nvSpPr>
          <p:spPr bwMode="auto">
            <a:xfrm>
              <a:off x="3505200" y="2057400"/>
              <a:ext cx="171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grpSp>
      <p:sp>
        <p:nvSpPr>
          <p:cNvPr id="8" name="Content Placeholder 7"/>
          <p:cNvSpPr>
            <a:spLocks noGrp="1"/>
          </p:cNvSpPr>
          <p:nvPr>
            <p:ph idx="1"/>
            <p:custDataLst>
              <p:tags r:id="rId1"/>
            </p:custDataLst>
          </p:nvPr>
        </p:nvSpPr>
        <p:spPr>
          <a:xfrm>
            <a:off x="0" y="685800"/>
            <a:ext cx="8991600" cy="6248400"/>
          </a:xfrm>
        </p:spPr>
        <p:txBody>
          <a:bodyPr rtlCol="0">
            <a:spAutoFit/>
          </a:bodyPr>
          <a:lstStyle/>
          <a:p>
            <a:pPr marL="73343" lvl="1" indent="457200" algn="just" eaLnBrk="1" fontAlgn="auto" hangingPunct="1">
              <a:lnSpc>
                <a:spcPts val="2700"/>
              </a:lnSpc>
              <a:spcBef>
                <a:spcPts val="600"/>
              </a:spcBef>
              <a:spcAft>
                <a:spcPts val="600"/>
              </a:spcAft>
              <a:buFont typeface="Arial" panose="020B0604020202020204" pitchFamily="34" charset="0"/>
              <a:buNone/>
              <a:defRPr/>
            </a:pPr>
            <a:r>
              <a:rPr lang="en-US" sz="2000" b="1" dirty="0">
                <a:solidFill>
                  <a:srgbClr val="FF0000"/>
                </a:solidFill>
                <a:latin typeface="Times New Roman" panose="02020603050405020304" pitchFamily="18" charset="0"/>
                <a:cs typeface="Times New Roman" panose="02020603050405020304" pitchFamily="18" charset="0"/>
              </a:rPr>
              <a:t>1.Xe </a:t>
            </a:r>
            <a:r>
              <a:rPr lang="vi-VN" sz="2000" b="1" dirty="0">
                <a:solidFill>
                  <a:srgbClr val="FF0000"/>
                </a:solidFill>
                <a:latin typeface="Times New Roman" panose="02020603050405020304" pitchFamily="18" charset="0"/>
                <a:cs typeface="Times New Roman" panose="02020603050405020304" pitchFamily="18" charset="0"/>
              </a:rPr>
              <a:t>chúng</a:t>
            </a:r>
            <a:r>
              <a:rPr lang="en-US" sz="2000" b="1" dirty="0">
                <a:solidFill>
                  <a:srgbClr val="FF0000"/>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sz="2000" b="1" dirty="0">
              <a:solidFill>
                <a:srgbClr val="FF0000"/>
              </a:solidFill>
              <a:latin typeface="Times New Roman" panose="02020603050405020304" pitchFamily="18" charset="0"/>
              <a:cs typeface="Times New Roman" panose="02020603050405020304" pitchFamily="18" charset="0"/>
            </a:endParaRP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en-US" sz="2000" b="1" dirty="0">
                <a:solidFill>
                  <a:srgbClr val="002060"/>
                </a:solidFill>
                <a:latin typeface="Times New Roman" panose="02020603050405020304" pitchFamily="18" charset="0"/>
                <a:cs typeface="Times New Roman" panose="02020603050405020304" pitchFamily="18" charset="0"/>
              </a:rPr>
              <a:t>2.</a:t>
            </a:r>
            <a:r>
              <a:rPr lang="vi-VN" sz="2000" b="1" dirty="0">
                <a:solidFill>
                  <a:srgbClr val="002060"/>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endParaRPr lang="en-US" sz="2000" b="1" dirty="0">
              <a:solidFill>
                <a:srgbClr val="002060"/>
              </a:solidFill>
              <a:latin typeface="Times New Roman" panose="02020603050405020304" pitchFamily="18" charset="0"/>
              <a:cs typeface="Times New Roman" panose="02020603050405020304" pitchFamily="18" charset="0"/>
            </a:endParaRP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fr-FR" sz="2000" b="1" dirty="0">
                <a:solidFill>
                  <a:srgbClr val="FF0000"/>
                </a:solidFill>
                <a:latin typeface="Times New Roman" panose="02020603050405020304" pitchFamily="18" charset="0"/>
                <a:cs typeface="Times New Roman" panose="02020603050405020304" pitchFamily="18" charset="0"/>
              </a:rPr>
              <a:t>3.</a:t>
            </a:r>
            <a:r>
              <a:rPr lang="fr-FR" sz="2000" b="1" dirty="0" err="1">
                <a:solidFill>
                  <a:srgbClr val="FF0000"/>
                </a:solidFill>
                <a:latin typeface="Times New Roman" panose="02020603050405020304" pitchFamily="18" charset="0"/>
                <a:cs typeface="Times New Roman" panose="02020603050405020304" pitchFamily="18" charset="0"/>
              </a:rPr>
              <a:t>Hôm</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sau</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chúng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tôi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đi</a:t>
            </a:r>
            <a:r>
              <a:rPr lang="fr-FR" sz="2000" b="1" dirty="0">
                <a:solidFill>
                  <a:srgbClr val="FF0000"/>
                </a:solidFill>
                <a:latin typeface="Times New Roman" panose="02020603050405020304" pitchFamily="18" charset="0"/>
                <a:cs typeface="Times New Roman" panose="02020603050405020304" pitchFamily="18" charset="0"/>
              </a:rPr>
              <a:t> Sa Pa. </a:t>
            </a:r>
            <a:r>
              <a:rPr lang="fr-FR" sz="2000" b="1" dirty="0" err="1">
                <a:solidFill>
                  <a:srgbClr val="FF0000"/>
                </a:solidFill>
                <a:latin typeface="Times New Roman" panose="02020603050405020304" pitchFamily="18" charset="0"/>
                <a:cs typeface="Times New Roman" panose="02020603050405020304" pitchFamily="18" charset="0"/>
              </a:rPr>
              <a:t>Phong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cảnh</a:t>
            </a:r>
            <a:r>
              <a:rPr lang="fr-FR" sz="2000" b="1" dirty="0">
                <a:solidFill>
                  <a:srgbClr val="FF0000"/>
                </a:solidFill>
                <a:latin typeface="Times New Roman" panose="02020603050405020304" pitchFamily="18" charset="0"/>
                <a:cs typeface="Times New Roman" panose="02020603050405020304" pitchFamily="18" charset="0"/>
              </a:rPr>
              <a:t> ở </a:t>
            </a:r>
            <a:r>
              <a:rPr lang="fr-FR" sz="2000" b="1" dirty="0" err="1">
                <a:solidFill>
                  <a:srgbClr val="FF0000"/>
                </a:solidFill>
                <a:latin typeface="Times New Roman" panose="02020603050405020304" pitchFamily="18" charset="0"/>
                <a:cs typeface="Times New Roman" panose="02020603050405020304" pitchFamily="18" charset="0"/>
              </a:rPr>
              <a:t>đây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thật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đẹp</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Thoắt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lá</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vàng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rơi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trong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khoảnh</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khắc</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mùa</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thu</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Thoắt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trắng</a:t>
            </a:r>
            <a:r>
              <a:rPr lang="fr-FR" sz="2000" b="1" dirty="0">
                <a:solidFill>
                  <a:srgbClr val="FF0000"/>
                </a:solidFill>
                <a:latin typeface="Times New Roman" panose="02020603050405020304" pitchFamily="18" charset="0"/>
                <a:cs typeface="Times New Roman" panose="02020603050405020304" pitchFamily="18" charset="0"/>
              </a:rPr>
              <a:t> long </a:t>
            </a:r>
            <a:r>
              <a:rPr lang="fr-FR" sz="2000" b="1" dirty="0" err="1">
                <a:solidFill>
                  <a:srgbClr val="FF0000"/>
                </a:solidFill>
                <a:latin typeface="Times New Roman" panose="02020603050405020304" pitchFamily="18" charset="0"/>
                <a:cs typeface="Times New Roman" panose="02020603050405020304" pitchFamily="18" charset="0"/>
              </a:rPr>
              <a:t>lanh</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một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cơn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mưa</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tuyết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trên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những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cành</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đào</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lê</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mận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Thoắt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gió</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xuân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hây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hẩy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nồng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nàn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với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những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bông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hoa</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lay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ơn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màu</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đen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nhung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hiếm</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quý</a:t>
            </a:r>
            <a:r>
              <a:rPr lang="fr-FR" sz="2000" b="1" dirty="0">
                <a:solidFill>
                  <a:srgbClr val="FF0000"/>
                </a:solidFill>
                <a:latin typeface="Times New Roman" panose="02020603050405020304" pitchFamily="18" charset="0"/>
                <a:cs typeface="Times New Roman" panose="02020603050405020304" pitchFamily="18" charset="0"/>
              </a:rPr>
              <a:t>.</a:t>
            </a: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fr-FR" sz="2000" b="1" spc="40" dirty="0">
                <a:solidFill>
                  <a:srgbClr val="FF0000"/>
                </a:solidFill>
                <a:latin typeface="Times New Roman" panose="02020603050405020304" pitchFamily="18" charset="0"/>
                <a:cs typeface="Times New Roman" panose="02020603050405020304" pitchFamily="18" charset="0"/>
              </a:rPr>
              <a:t>Sa Pa </a:t>
            </a:r>
            <a:r>
              <a:rPr lang="fr-FR" sz="2000" b="1" spc="40" dirty="0" err="1">
                <a:solidFill>
                  <a:srgbClr val="FF0000"/>
                </a:solidFill>
                <a:latin typeface="Times New Roman" panose="02020603050405020304" pitchFamily="18" charset="0"/>
                <a:cs typeface="Times New Roman" panose="02020603050405020304" pitchFamily="18" charset="0"/>
              </a:rPr>
              <a:t>quả</a:t>
            </a:r>
            <a:r>
              <a:rPr lang="fr-FR" sz="2000" b="1" spc="40" dirty="0">
                <a:solidFill>
                  <a:srgbClr val="FF0000"/>
                </a:solidFill>
                <a:latin typeface="Times New Roman" panose="02020603050405020304" pitchFamily="18" charset="0"/>
                <a:cs typeface="Times New Roman" panose="02020603050405020304" pitchFamily="18" charset="0"/>
              </a:rPr>
              <a:t> là </a:t>
            </a:r>
            <a:r>
              <a:rPr lang="fr-FR" sz="2000" b="1" spc="40" dirty="0" err="1">
                <a:solidFill>
                  <a:srgbClr val="FF0000"/>
                </a:solidFill>
                <a:latin typeface="Times New Roman" panose="02020603050405020304" pitchFamily="18" charset="0"/>
                <a:cs typeface="Times New Roman" panose="02020603050405020304" pitchFamily="18" charset="0"/>
              </a:rPr>
              <a:t>món</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quà</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tặng</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diệu</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kì</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mà</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thiên</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nhiên</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dành</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cho</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đất</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nước</a:t>
            </a:r>
            <a:r>
              <a:rPr lang="fr-FR" sz="2000" b="1" spc="40" dirty="0">
                <a:solidFill>
                  <a:srgbClr val="FF0000"/>
                </a:solidFill>
                <a:latin typeface="Times New Roman" panose="02020603050405020304" pitchFamily="18" charset="0"/>
                <a:cs typeface="Times New Roman" panose="02020603050405020304" pitchFamily="18" charset="0"/>
              </a:rPr>
              <a:t> ta.</a:t>
            </a:r>
            <a:endParaRPr lang="en-US" sz="2000" b="1" spc="40" dirty="0">
              <a:solidFill>
                <a:srgbClr val="FF0000"/>
              </a:solidFill>
              <a:latin typeface="Times New Roman" panose="02020603050405020304" pitchFamily="18" charset="0"/>
              <a:cs typeface="Times New Roman" panose="02020603050405020304" pitchFamily="18" charset="0"/>
            </a:endParaRPr>
          </a:p>
          <a:p>
            <a:pPr indent="0" algn="r" eaLnBrk="1" fontAlgn="auto" hangingPunct="1">
              <a:lnSpc>
                <a:spcPts val="2700"/>
              </a:lnSpc>
              <a:spcBef>
                <a:spcPts val="600"/>
              </a:spcBef>
              <a:spcAft>
                <a:spcPts val="600"/>
              </a:spcAft>
              <a:buFont typeface="Arial" panose="020B0604020202020204" pitchFamily="34" charset="0"/>
              <a:buNone/>
              <a:defRPr/>
            </a:pPr>
            <a:r>
              <a:rPr lang="fr-FR" sz="2400" dirty="0">
                <a:solidFill>
                  <a:srgbClr val="002060"/>
                </a:solidFill>
                <a:latin typeface="Times New Roman" panose="02020603050405020304" pitchFamily="18" charset="0"/>
                <a:cs typeface="Times New Roman" panose="02020603050405020304" pitchFamily="18" charset="0"/>
              </a:rPr>
              <a:t>		</a:t>
            </a:r>
            <a:r>
              <a:rPr lang="fr-FR" sz="2400" dirty="0">
                <a:solidFill>
                  <a:srgbClr val="002060"/>
                </a:solidFill>
                <a:cs typeface="Times New Roman" pitchFamily="18" charset="0"/>
              </a:rPr>
              <a:t>				</a:t>
            </a:r>
            <a:r>
              <a:rPr lang="fr-FR" sz="2000" b="1" i="1" dirty="0">
                <a:solidFill>
                  <a:srgbClr val="002060"/>
                </a:solidFill>
                <a:latin typeface="Times New Roman" panose="02020603050405020304" pitchFamily="18" charset="0"/>
                <a:cs typeface="Times New Roman" panose="02020603050405020304" pitchFamily="18" charset="0"/>
              </a:rPr>
              <a:t>Theo </a:t>
            </a:r>
            <a:r>
              <a:rPr lang="fr-FR" sz="2000" b="1" i="1" dirty="0" err="1">
                <a:solidFill>
                  <a:srgbClr val="002060"/>
                </a:solidFill>
                <a:latin typeface="Times New Roman" panose="02020603050405020304" pitchFamily="18" charset="0"/>
                <a:cs typeface="Times New Roman" panose="02020603050405020304" pitchFamily="18" charset="0"/>
              </a:rPr>
              <a:t>Nguyễn</a:t>
            </a:r>
            <a:r>
              <a:rPr lang="fr-FR" sz="2000" b="1" i="1" dirty="0">
                <a:solidFill>
                  <a:srgbClr val="002060"/>
                </a:solidFill>
                <a:latin typeface="Times New Roman" panose="02020603050405020304" pitchFamily="18" charset="0"/>
                <a:cs typeface="Times New Roman" panose="02020603050405020304" pitchFamily="18" charset="0"/>
              </a:rPr>
              <a:t> Phan </a:t>
            </a:r>
            <a:r>
              <a:rPr lang="fr-FR" sz="2000" b="1" i="1" dirty="0" err="1">
                <a:solidFill>
                  <a:srgbClr val="002060"/>
                </a:solidFill>
                <a:latin typeface="Times New Roman" panose="02020603050405020304" pitchFamily="18" charset="0"/>
                <a:cs typeface="Times New Roman" panose="02020603050405020304" pitchFamily="18" charset="0"/>
              </a:rPr>
              <a:t>H</a:t>
            </a:r>
            <a:r>
              <a:rPr lang="fr-FR" sz="2000" b="1" i="1" dirty="0" err="1">
                <a:latin typeface="Times New Roman" panose="02020603050405020304" pitchFamily="18" charset="0"/>
                <a:cs typeface="Times New Roman" panose="02020603050405020304" pitchFamily="18" charset="0"/>
              </a:rPr>
              <a:t>ách</a:t>
            </a:r>
            <a:endParaRPr lang="en-US" sz="2000" b="1" i="1"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19200" y="1827213"/>
            <a:ext cx="708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None/>
            </a:pPr>
            <a:r>
              <a:rPr lang="vi-VN" altLang="vi-VN" sz="2800">
                <a:solidFill>
                  <a:srgbClr val="C00000"/>
                </a:solidFill>
                <a:latin typeface="Times New Roman" panose="02020603050405020304" pitchFamily="18" charset="0"/>
              </a:rPr>
              <a:t>Trên đường đi Sa Pa</a:t>
            </a:r>
            <a:r>
              <a:rPr lang="en-US" altLang="zh-CN" sz="2800">
                <a:solidFill>
                  <a:srgbClr val="C00000"/>
                </a:solidFill>
                <a:latin typeface="Times New Roman" panose="02020603050405020304" pitchFamily="18" charset="0"/>
                <a:cs typeface="等线"/>
              </a:rPr>
              <a:t>,</a:t>
            </a:r>
            <a:r>
              <a:rPr lang="vi-VN" altLang="vi-VN" sz="2800">
                <a:solidFill>
                  <a:srgbClr val="C00000"/>
                </a:solidFill>
                <a:latin typeface="Times New Roman" panose="02020603050405020304" pitchFamily="18" charset="0"/>
              </a:rPr>
              <a:t> tác giả đã quan sát được những sự vật gì ?</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1828800" y="3154363"/>
            <a:ext cx="6477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None/>
            </a:pPr>
            <a:r>
              <a:rPr lang="vi-VN" altLang="vi-VN" sz="2800">
                <a:solidFill>
                  <a:srgbClr val="002060"/>
                </a:solidFill>
                <a:latin typeface="Times New Roman" panose="02020603050405020304" pitchFamily="18" charset="0"/>
              </a:rPr>
              <a:t>Tác giả đã </a:t>
            </a:r>
            <a:r>
              <a:rPr lang="en-US" altLang="zh-CN" sz="2800">
                <a:solidFill>
                  <a:srgbClr val="002060"/>
                </a:solidFill>
                <a:latin typeface="Times New Roman" panose="02020603050405020304" pitchFamily="18" charset="0"/>
                <a:cs typeface="等线"/>
              </a:rPr>
              <a:t>nhìn </a:t>
            </a:r>
            <a:r>
              <a:rPr lang="vi-VN" altLang="vi-VN" sz="2800">
                <a:solidFill>
                  <a:srgbClr val="002060"/>
                </a:solidFill>
                <a:latin typeface="Times New Roman" panose="02020603050405020304" pitchFamily="18" charset="0"/>
              </a:rPr>
              <a:t>thấy</a:t>
            </a:r>
            <a:endParaRPr lang="en-US" altLang="zh-CN" sz="2800">
              <a:solidFill>
                <a:srgbClr val="002060"/>
              </a:solidFill>
              <a:latin typeface="Times New Roman" panose="02020603050405020304" pitchFamily="18" charset="0"/>
              <a:cs typeface="等线"/>
            </a:endParaRPr>
          </a:p>
          <a:p>
            <a:pPr algn="just" eaLnBrk="1" hangingPunct="1">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hững đám mây trắng</a:t>
            </a:r>
            <a:r>
              <a:rPr lang="en-US" altLang="zh-CN" sz="2800">
                <a:solidFill>
                  <a:srgbClr val="002060"/>
                </a:solidFill>
                <a:latin typeface="Times New Roman" panose="02020603050405020304" pitchFamily="18" charset="0"/>
                <a:cs typeface="等线"/>
              </a:rPr>
              <a:t>.</a:t>
            </a:r>
          </a:p>
          <a:p>
            <a:pPr algn="just" eaLnBrk="1" hangingPunct="1">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hững thác nước</a:t>
            </a:r>
            <a:r>
              <a:rPr lang="en-US" altLang="zh-CN" sz="2800">
                <a:solidFill>
                  <a:srgbClr val="002060"/>
                </a:solidFill>
                <a:latin typeface="Times New Roman" panose="02020603050405020304" pitchFamily="18" charset="0"/>
                <a:cs typeface="等线"/>
              </a:rPr>
              <a:t>.</a:t>
            </a:r>
          </a:p>
          <a:p>
            <a:pPr algn="just" eaLnBrk="1" hangingPunct="1">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hững rừng cây âm âm</a:t>
            </a:r>
            <a:r>
              <a:rPr lang="en-US" altLang="zh-CN" sz="2800">
                <a:solidFill>
                  <a:srgbClr val="002060"/>
                </a:solidFill>
                <a:latin typeface="Times New Roman" panose="02020603050405020304" pitchFamily="18" charset="0"/>
                <a:cs typeface="等线"/>
              </a:rPr>
              <a:t>.</a:t>
            </a:r>
            <a:r>
              <a:rPr lang="vi-VN" altLang="vi-VN" sz="2800">
                <a:solidFill>
                  <a:srgbClr val="002060"/>
                </a:solidFill>
                <a:latin typeface="Times New Roman" panose="02020603050405020304" pitchFamily="18" charset="0"/>
              </a:rPr>
              <a:t> </a:t>
            </a:r>
            <a:endParaRPr lang="en-US" altLang="zh-CN" sz="2800">
              <a:solidFill>
                <a:srgbClr val="002060"/>
              </a:solidFill>
              <a:latin typeface="Times New Roman" panose="02020603050405020304" pitchFamily="18" charset="0"/>
              <a:cs typeface="等线"/>
            </a:endParaRPr>
          </a:p>
          <a:p>
            <a:pPr algn="just" eaLnBrk="1" hangingPunct="1">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hững bông  hoa chuối, mấy con ngựa</a:t>
            </a:r>
            <a:r>
              <a:rPr lang="en-US" altLang="zh-CN" sz="2800">
                <a:solidFill>
                  <a:srgbClr val="002060"/>
                </a:solidFill>
                <a:latin typeface="Times New Roman" panose="02020603050405020304" pitchFamily="18" charset="0"/>
                <a:cs typeface="等线"/>
              </a:rPr>
              <a:t>.</a:t>
            </a:r>
            <a:endParaRPr lang="en-US" altLang="zh-CN" sz="280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828800" y="762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u="sng">
                <a:solidFill>
                  <a:srgbClr val="00B050"/>
                </a:solidFill>
                <a:latin typeface="Times New Roman" panose="02020603050405020304" pitchFamily="18" charset="0"/>
                <a:cs typeface="等线"/>
              </a:rPr>
              <a:t>ĐỌC THẦM ĐOẠN 1</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63875"/>
            <a:ext cx="7604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2035175"/>
            <a:ext cx="87788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50"/>
                                        <p:tgtEl>
                                          <p:spTgt spid="9"/>
                                        </p:tgtEl>
                                      </p:cBhvr>
                                    </p:animEffect>
                                  </p:childTnLst>
                                </p:cTn>
                              </p:par>
                            </p:childTnLst>
                          </p:cTn>
                        </p:par>
                        <p:par>
                          <p:cTn id="27" fill="hold" nodeType="afterGroup">
                            <p:stCondLst>
                              <p:cond delay="250"/>
                            </p:stCondLst>
                            <p:childTnLst>
                              <p:par>
                                <p:cTn id="28" presetID="2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rung hoa ch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263900"/>
            <a:ext cx="2968625"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192713" y="30163"/>
            <a:ext cx="4038600" cy="3040062"/>
          </a:xfrm>
          <a:prstGeom prst="rect">
            <a:avLst/>
          </a:prstGeom>
          <a:ln w="38100" cap="sq">
            <a:solidFill>
              <a:schemeClr val="bg1"/>
            </a:solidFill>
            <a:prstDash val="solid"/>
            <a:miter lim="800000"/>
            <a:headEnd/>
            <a:tailEnd/>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2968625" y="30163"/>
            <a:ext cx="3065463" cy="3233737"/>
          </a:xfrm>
          <a:prstGeom prst="rect">
            <a:avLst/>
          </a:prstGeom>
          <a:ln w="38100" cap="sq">
            <a:solidFill>
              <a:schemeClr val="bg1"/>
            </a:solidFill>
            <a:prstDash val="solid"/>
            <a:miter lim="800000"/>
            <a:headEnd/>
            <a:tailEnd/>
          </a:ln>
          <a:effectLst>
            <a:outerShdw blurRad="50800" dist="38100" dir="2700000" algn="tl" rotWithShape="0">
              <a:srgbClr val="000000">
                <a:alpha val="43000"/>
              </a:srgbClr>
            </a:outerShdw>
          </a:effectLst>
        </p:spPr>
      </p:pic>
      <p:pic>
        <p:nvPicPr>
          <p:cNvPr id="15" name="Picture 11"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2700"/>
            <a:ext cx="29718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7"/>
          <p:cNvPicPr>
            <a:picLocks noChangeAspect="1" noChangeArrowheads="1"/>
          </p:cNvPicPr>
          <p:nvPr/>
        </p:nvPicPr>
        <p:blipFill>
          <a:blip r:embed="rId6">
            <a:extLst>
              <a:ext uri="{28A0092B-C50C-407E-A947-70E740481C1C}">
                <a14:useLocalDpi xmlns:a14="http://schemas.microsoft.com/office/drawing/2010/main" val="0"/>
              </a:ext>
            </a:extLst>
          </a:blip>
          <a:srcRect l="5408" r="5408"/>
          <a:stretch>
            <a:fillRect/>
          </a:stretch>
        </p:blipFill>
        <p:spPr bwMode="auto">
          <a:xfrm>
            <a:off x="2949575" y="3381375"/>
            <a:ext cx="30845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4088" y="3263900"/>
            <a:ext cx="3117850" cy="35941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7713" y="5053013"/>
            <a:ext cx="1455737" cy="17970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1"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88"/>
            <a:ext cx="19812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90600" y="1676400"/>
            <a:ext cx="7620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en-US" altLang="zh-CN" sz="2800">
                <a:solidFill>
                  <a:srgbClr val="FF0000"/>
                </a:solidFill>
                <a:latin typeface="Times New Roman" panose="02020603050405020304" pitchFamily="18" charset="0"/>
                <a:cs typeface="等线"/>
              </a:rPr>
              <a:t>Những chi tiết n</a:t>
            </a:r>
            <a:r>
              <a:rPr lang="en-US" altLang="zh-CN" sz="2800">
                <a:solidFill>
                  <a:srgbClr val="FF0000"/>
                </a:solidFill>
                <a:latin typeface="Times New Roman" panose="02020603050405020304" pitchFamily="18" charset="0"/>
                <a:cs typeface="Times New Roman" panose="02020603050405020304" pitchFamily="18" charset="0"/>
              </a:rPr>
              <a:t>à</a:t>
            </a:r>
            <a:r>
              <a:rPr lang="en-US" altLang="zh-CN" sz="2800">
                <a:solidFill>
                  <a:srgbClr val="FF0000"/>
                </a:solidFill>
                <a:latin typeface="Times New Roman" panose="02020603050405020304" pitchFamily="18" charset="0"/>
                <a:cs typeface="等线"/>
              </a:rPr>
              <a:t>o cho thấy sự quan sát tinh tế của tác giả?</a:t>
            </a:r>
          </a:p>
        </p:txBody>
      </p:sp>
      <p:sp>
        <p:nvSpPr>
          <p:cNvPr id="6" name="TextBox 5"/>
          <p:cNvSpPr txBox="1">
            <a:spLocks noChangeArrowheads="1"/>
          </p:cNvSpPr>
          <p:nvPr/>
        </p:nvSpPr>
        <p:spPr bwMode="auto">
          <a:xfrm>
            <a:off x="1219200" y="2971800"/>
            <a:ext cx="7239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vi-VN" altLang="vi-VN" sz="2400">
                <a:solidFill>
                  <a:srgbClr val="002060"/>
                </a:solidFill>
                <a:latin typeface="Times New Roman" panose="02020603050405020304" pitchFamily="18" charset="0"/>
              </a:rPr>
              <a:t>+ Những đám mây trắng nhỏ s</a:t>
            </a:r>
            <a:r>
              <a:rPr lang="vi-VN" altLang="vi-VN" sz="2400">
                <a:solidFill>
                  <a:srgbClr val="002060"/>
                </a:solidFill>
                <a:latin typeface="Times New Roman" panose="02020603050405020304" pitchFamily="18" charset="0"/>
                <a:cs typeface="Times New Roman" panose="02020603050405020304" pitchFamily="18" charset="0"/>
              </a:rPr>
              <a:t>à</a:t>
            </a:r>
            <a:r>
              <a:rPr lang="vi-VN" altLang="vi-VN" sz="2400">
                <a:solidFill>
                  <a:srgbClr val="002060"/>
                </a:solidFill>
                <a:latin typeface="Times New Roman" panose="02020603050405020304" pitchFamily="18" charset="0"/>
              </a:rPr>
              <a:t> xuống cửa kính ô tô tạo nên cảm giác bồng bềnh, huyền ảo.</a:t>
            </a:r>
            <a:endParaRPr lang="en-US" altLang="zh-CN" sz="2400">
              <a:solidFill>
                <a:srgbClr val="002060"/>
              </a:solidFill>
              <a:latin typeface="Times New Roman" panose="02020603050405020304" pitchFamily="18" charset="0"/>
              <a:cs typeface="等线"/>
            </a:endParaRPr>
          </a:p>
          <a:p>
            <a:pPr algn="just" eaLnBrk="1" hangingPunct="1">
              <a:lnSpc>
                <a:spcPct val="150000"/>
              </a:lnSpc>
              <a:buFont typeface="Arial" panose="020B0604020202020204" pitchFamily="34" charset="0"/>
              <a:buNone/>
            </a:pPr>
            <a:r>
              <a:rPr lang="vi-VN" altLang="vi-VN" sz="2400">
                <a:solidFill>
                  <a:srgbClr val="002060"/>
                </a:solidFill>
                <a:latin typeface="Times New Roman" panose="02020603050405020304" pitchFamily="18" charset="0"/>
              </a:rPr>
              <a:t>+ Những bông hoa chuối rực lên như những ngọn lửa.</a:t>
            </a:r>
            <a:endParaRPr lang="en-US" altLang="zh-CN" sz="2400">
              <a:solidFill>
                <a:srgbClr val="002060"/>
              </a:solidFill>
              <a:latin typeface="Times New Roman" panose="02020603050405020304" pitchFamily="18" charset="0"/>
              <a:cs typeface="等线"/>
            </a:endParaRPr>
          </a:p>
          <a:p>
            <a:pPr algn="just" eaLnBrk="1" hangingPunct="1">
              <a:lnSpc>
                <a:spcPct val="150000"/>
              </a:lnSpc>
              <a:buFont typeface="Arial" panose="020B0604020202020204" pitchFamily="34" charset="0"/>
              <a:buNone/>
            </a:pPr>
            <a:r>
              <a:rPr lang="vi-VN" altLang="vi-VN" sz="2400">
                <a:solidFill>
                  <a:srgbClr val="002060"/>
                </a:solidFill>
                <a:latin typeface="Times New Roman" panose="02020603050405020304" pitchFamily="18" charset="0"/>
              </a:rPr>
              <a:t>+ Những con ngựa nhiều m</a:t>
            </a:r>
            <a:r>
              <a:rPr lang="vi-VN" altLang="vi-VN" sz="2400">
                <a:solidFill>
                  <a:srgbClr val="002060"/>
                </a:solidFill>
                <a:latin typeface="Times New Roman" panose="02020603050405020304" pitchFamily="18" charset="0"/>
                <a:cs typeface="Times New Roman" panose="02020603050405020304" pitchFamily="18" charset="0"/>
              </a:rPr>
              <a:t>à</a:t>
            </a:r>
            <a:r>
              <a:rPr lang="vi-VN" altLang="vi-VN" sz="2400">
                <a:solidFill>
                  <a:srgbClr val="002060"/>
                </a:solidFill>
                <a:latin typeface="Times New Roman" panose="02020603050405020304" pitchFamily="18" charset="0"/>
              </a:rPr>
              <a:t>u sắc khác nhau, với đôi chân dịu d</a:t>
            </a:r>
            <a:r>
              <a:rPr lang="vi-VN" altLang="vi-VN" sz="2400">
                <a:solidFill>
                  <a:srgbClr val="002060"/>
                </a:solidFill>
                <a:latin typeface="Times New Roman" panose="02020603050405020304" pitchFamily="18" charset="0"/>
                <a:cs typeface="Times New Roman" panose="02020603050405020304" pitchFamily="18" charset="0"/>
              </a:rPr>
              <a:t>à</a:t>
            </a:r>
            <a:r>
              <a:rPr lang="vi-VN" altLang="vi-VN" sz="2400">
                <a:solidFill>
                  <a:srgbClr val="002060"/>
                </a:solidFill>
                <a:latin typeface="Times New Roman" panose="02020603050405020304" pitchFamily="18" charset="0"/>
              </a:rPr>
              <a:t>ng, chùm đuôi cong lướt thướt liễu rủ.</a:t>
            </a:r>
            <a:endParaRPr lang="en-US" altLang="zh-CN" sz="240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63875"/>
            <a:ext cx="7604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65325"/>
            <a:ext cx="8778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25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down)">
                                      <p:cBhvr>
                                        <p:cTn id="3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1"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88"/>
            <a:ext cx="19812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p:cNvSpPr txBox="1"/>
          <p:nvPr/>
        </p:nvSpPr>
        <p:spPr>
          <a:xfrm>
            <a:off x="1682750" y="-49213"/>
            <a:ext cx="6192838" cy="954088"/>
          </a:xfrm>
          <a:prstGeom prst="rect">
            <a:avLst/>
          </a:prstGeom>
          <a:noFill/>
          <a:ln w="9525">
            <a:noFill/>
          </a:ln>
        </p:spPr>
        <p:txBody>
          <a:bodyPr>
            <a:spAutoFit/>
          </a:bodyPr>
          <a:lstStyle/>
          <a:p>
            <a:pPr algn="ctr" eaLnBrk="1" hangingPunct="1">
              <a:buFont typeface="Arial" charset="0"/>
              <a:buNone/>
              <a:defRPr/>
            </a:pPr>
            <a:endParaRPr lang="en-US" altLang="en-US" sz="2800" b="1" u="sng" dirty="0">
              <a:solidFill>
                <a:srgbClr val="002060"/>
              </a:solidFill>
              <a:effectLst>
                <a:outerShdw blurRad="38100" dist="38100" dir="2700000" algn="tl">
                  <a:srgbClr val="C0C0C0"/>
                </a:outerShdw>
              </a:effectLst>
              <a:latin typeface="Times New Roman" pitchFamily="18" charset="0"/>
            </a:endParaRPr>
          </a:p>
          <a:p>
            <a:pPr eaLnBrk="1" hangingPunct="1">
              <a:buFont typeface="Arial" charset="0"/>
              <a:buNone/>
              <a:defRPr/>
            </a:pPr>
            <a:r>
              <a:rPr lang="en-US" altLang="zh-CN" sz="2800" u="sng" dirty="0">
                <a:solidFill>
                  <a:srgbClr val="00B050"/>
                </a:solidFill>
                <a:latin typeface="Times New Roman" pitchFamily="18" charset="0"/>
              </a:rPr>
              <a:t>ĐỌC THẦM ĐOẠN 2</a:t>
            </a:r>
          </a:p>
        </p:txBody>
      </p:sp>
      <p:sp>
        <p:nvSpPr>
          <p:cNvPr id="4" name="TextBox 3"/>
          <p:cNvSpPr txBox="1">
            <a:spLocks noChangeArrowheads="1"/>
          </p:cNvSpPr>
          <p:nvPr/>
        </p:nvSpPr>
        <p:spPr bwMode="auto">
          <a:xfrm>
            <a:off x="1295400" y="1511300"/>
            <a:ext cx="7543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Font typeface="Arial" panose="020B0604020202020204" pitchFamily="34" charset="0"/>
              <a:buNone/>
            </a:pPr>
            <a:r>
              <a:rPr lang="vi-VN" altLang="vi-VN" sz="2800">
                <a:solidFill>
                  <a:srgbClr val="FF0000"/>
                </a:solidFill>
                <a:latin typeface="Times New Roman" panose="02020603050405020304" pitchFamily="18" charset="0"/>
              </a:rPr>
              <a:t>Tìm những </a:t>
            </a:r>
            <a:r>
              <a:rPr lang="en-US" altLang="zh-CN" sz="2800">
                <a:solidFill>
                  <a:srgbClr val="FF0000"/>
                </a:solidFill>
                <a:latin typeface="Times New Roman" panose="02020603050405020304" pitchFamily="18" charset="0"/>
                <a:cs typeface="等线"/>
              </a:rPr>
              <a:t>chi tiết (từ ngữ, câu văn</a:t>
            </a:r>
            <a:r>
              <a:rPr lang="en-US" altLang="zh-CN" sz="2800">
                <a:solidFill>
                  <a:srgbClr val="FF0000"/>
                </a:solidFill>
                <a:latin typeface="Times New Roman" panose="02020603050405020304" pitchFamily="18" charset="0"/>
                <a:cs typeface="Times New Roman" panose="02020603050405020304" pitchFamily="18" charset="0"/>
              </a:rPr>
              <a:t>…</a:t>
            </a:r>
            <a:r>
              <a:rPr lang="en-US" altLang="zh-CN" sz="2800">
                <a:solidFill>
                  <a:srgbClr val="FF0000"/>
                </a:solidFill>
                <a:latin typeface="Times New Roman" panose="02020603050405020304" pitchFamily="18" charset="0"/>
                <a:cs typeface="等线"/>
              </a:rPr>
              <a:t>) </a:t>
            </a:r>
            <a:r>
              <a:rPr lang="vi-VN" altLang="vi-VN" sz="2800">
                <a:solidFill>
                  <a:srgbClr val="FF0000"/>
                </a:solidFill>
                <a:latin typeface="Times New Roman" panose="02020603050405020304" pitchFamily="18" charset="0"/>
              </a:rPr>
              <a:t>nói về cảnh </a:t>
            </a:r>
            <a:r>
              <a:rPr lang="en-US" altLang="zh-CN" sz="2800">
                <a:solidFill>
                  <a:srgbClr val="FF0000"/>
                </a:solidFill>
                <a:latin typeface="Times New Roman" panose="02020603050405020304" pitchFamily="18" charset="0"/>
                <a:cs typeface="等线"/>
              </a:rPr>
              <a:t>của thị trấn </a:t>
            </a:r>
            <a:r>
              <a:rPr lang="vi-VN" altLang="vi-VN" sz="2800">
                <a:solidFill>
                  <a:srgbClr val="FF0000"/>
                </a:solidFill>
                <a:latin typeface="Times New Roman" panose="02020603050405020304" pitchFamily="18" charset="0"/>
              </a:rPr>
              <a:t>ở Sa Pa ?</a:t>
            </a:r>
            <a:endParaRPr lang="en-US" altLang="zh-CN" sz="2800">
              <a:solidFill>
                <a:srgbClr val="FF0000"/>
              </a:solidFill>
              <a:latin typeface="Times New Roman" panose="02020603050405020304" pitchFamily="18" charset="0"/>
              <a:cs typeface="等线"/>
            </a:endParaRPr>
          </a:p>
        </p:txBody>
      </p:sp>
      <p:sp>
        <p:nvSpPr>
          <p:cNvPr id="6" name="Rectangle 5"/>
          <p:cNvSpPr>
            <a:spLocks noChangeArrowheads="1"/>
          </p:cNvSpPr>
          <p:nvPr/>
        </p:nvSpPr>
        <p:spPr bwMode="auto">
          <a:xfrm>
            <a:off x="1154113" y="3001963"/>
            <a:ext cx="7380287"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ắng v</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ng hoe</a:t>
            </a:r>
            <a:r>
              <a:rPr lang="en-US" altLang="zh-CN" sz="2800">
                <a:solidFill>
                  <a:srgbClr val="002060"/>
                </a:solidFill>
                <a:latin typeface="Times New Roman" panose="02020603050405020304" pitchFamily="18" charset="0"/>
                <a:cs typeface="等线"/>
              </a:rPr>
              <a:t>.</a:t>
            </a:r>
            <a:r>
              <a:rPr lang="vi-VN" altLang="vi-VN" sz="2800">
                <a:solidFill>
                  <a:srgbClr val="002060"/>
                </a:solidFill>
                <a:latin typeface="Times New Roman" panose="02020603050405020304" pitchFamily="18" charset="0"/>
              </a:rPr>
              <a:t> </a:t>
            </a:r>
            <a:endParaRPr lang="en-US" altLang="zh-CN" sz="2800">
              <a:solidFill>
                <a:srgbClr val="002060"/>
              </a:solidFill>
              <a:latin typeface="Times New Roman" panose="02020603050405020304" pitchFamily="18" charset="0"/>
              <a:cs typeface="等线"/>
            </a:endParaRPr>
          </a:p>
          <a:p>
            <a:pPr algn="just" eaLnBrk="1" hangingPunct="1">
              <a:lnSpc>
                <a:spcPct val="150000"/>
              </a:lnSpc>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hững em bé Hmông, Tu Dí, Phù Lá cổ đeo móng hổ, quần áo sặc sỡ đang chơi đùa</a:t>
            </a:r>
            <a:r>
              <a:rPr lang="en-US" altLang="zh-CN" sz="2800">
                <a:solidFill>
                  <a:srgbClr val="002060"/>
                </a:solidFill>
                <a:latin typeface="Times New Roman" panose="02020603050405020304" pitchFamily="18" charset="0"/>
                <a:cs typeface="等线"/>
              </a:rPr>
              <a:t>.</a:t>
            </a:r>
            <a:r>
              <a:rPr lang="vi-VN" altLang="vi-VN" sz="2800">
                <a:solidFill>
                  <a:srgbClr val="002060"/>
                </a:solidFill>
                <a:latin typeface="Times New Roman" panose="02020603050405020304" pitchFamily="18" charset="0"/>
              </a:rPr>
              <a:t> </a:t>
            </a:r>
            <a:endParaRPr lang="en-US" altLang="zh-CN" sz="2800">
              <a:solidFill>
                <a:srgbClr val="002060"/>
              </a:solidFill>
              <a:latin typeface="Times New Roman" panose="02020603050405020304" pitchFamily="18" charset="0"/>
              <a:cs typeface="等线"/>
            </a:endParaRPr>
          </a:p>
          <a:p>
            <a:pPr algn="just" eaLnBrk="1" hangingPunct="1">
              <a:lnSpc>
                <a:spcPct val="150000"/>
              </a:lnSpc>
              <a:buFont typeface="Arial" panose="020B0604020202020204" pitchFamily="34" charset="0"/>
              <a:buChar char="-"/>
            </a:pPr>
            <a:r>
              <a:rPr lang="en-US" altLang="zh-CN" sz="2800">
                <a:solidFill>
                  <a:srgbClr val="002060"/>
                </a:solidFill>
                <a:latin typeface="Times New Roman" panose="02020603050405020304" pitchFamily="18" charset="0"/>
                <a:cs typeface="等线"/>
              </a:rPr>
              <a:t>N</a:t>
            </a:r>
            <a:r>
              <a:rPr lang="vi-VN" altLang="vi-VN" sz="2800">
                <a:solidFill>
                  <a:srgbClr val="002060"/>
                </a:solidFill>
                <a:latin typeface="Times New Roman" panose="02020603050405020304" pitchFamily="18" charset="0"/>
              </a:rPr>
              <a:t>gười ngựa dập dìu đi chợ trong sương núi tím nhạt.</a:t>
            </a:r>
            <a:endParaRPr lang="en-US" altLang="zh-CN" sz="280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7163"/>
            <a:ext cx="76041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65300"/>
            <a:ext cx="8778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0"/>
            <a:ext cx="43799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0"/>
            <a:ext cx="4502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3336925"/>
            <a:ext cx="4329112"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giasuctaybac9">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600" y="3336925"/>
            <a:ext cx="4500563"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19200" y="1595438"/>
            <a:ext cx="7543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Font typeface="Arial" panose="020B0604020202020204" pitchFamily="34" charset="0"/>
              <a:buNone/>
            </a:pPr>
            <a:r>
              <a:rPr lang="en-US" altLang="zh-CN" sz="2800">
                <a:solidFill>
                  <a:srgbClr val="C00000"/>
                </a:solidFill>
                <a:latin typeface="Times New Roman" panose="02020603050405020304" pitchFamily="18" charset="0"/>
                <a:cs typeface="等线"/>
              </a:rPr>
              <a:t>Nêu những </a:t>
            </a:r>
            <a:r>
              <a:rPr lang="vi-VN" altLang="vi-VN" sz="2800">
                <a:solidFill>
                  <a:srgbClr val="C00000"/>
                </a:solidFill>
                <a:latin typeface="Times New Roman" panose="02020603050405020304" pitchFamily="18" charset="0"/>
              </a:rPr>
              <a:t>chi tiết cho thấy sự quan sát tinh tế của tác giả?</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2514600" y="3321050"/>
            <a:ext cx="5334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 Nắng phố huyện v</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ng hoe.</a:t>
            </a:r>
            <a:endParaRPr lang="en-US" altLang="zh-CN" sz="2800">
              <a:solidFill>
                <a:srgbClr val="002060"/>
              </a:solidFill>
              <a:latin typeface="Times New Roman" panose="02020603050405020304" pitchFamily="18" charset="0"/>
              <a:cs typeface="等线"/>
            </a:endParaRPr>
          </a:p>
          <a:p>
            <a:pPr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 Sương núi tím nhạt.</a:t>
            </a:r>
            <a:endParaRPr lang="en-US" altLang="zh-CN" sz="280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3433763"/>
            <a:ext cx="7620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874838"/>
            <a:ext cx="87788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250"/>
                                        <p:tgtEl>
                                          <p:spTgt spid="6"/>
                                        </p:tgtEl>
                                      </p:cBhvr>
                                    </p:animEffect>
                                  </p:childTnLst>
                                </p:cTn>
                              </p:par>
                            </p:childTnLst>
                          </p:cTn>
                        </p:par>
                        <p:par>
                          <p:cTn id="21" fill="hold" nodeType="afterGroup">
                            <p:stCondLst>
                              <p:cond delay="25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1295400" y="3048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endParaRPr lang="en-US" altLang="zh-CN" b="1">
              <a:solidFill>
                <a:srgbClr val="FF0000"/>
              </a:solidFill>
              <a:cs typeface="等线"/>
            </a:endParaRPr>
          </a:p>
        </p:txBody>
      </p:sp>
      <p:pic>
        <p:nvPicPr>
          <p:cNvPr id="32771" name="Picture 10" descr="sapa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57175"/>
            <a:ext cx="8439150" cy="594836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 Box 12"/>
          <p:cNvSpPr txBox="1">
            <a:spLocks noChangeArrowheads="1"/>
          </p:cNvSpPr>
          <p:nvPr/>
        </p:nvSpPr>
        <p:spPr bwMode="auto">
          <a:xfrm>
            <a:off x="1676400" y="624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endParaRPr lang="en-US" altLang="zh-CN" sz="2400" b="1">
              <a:solidFill>
                <a:srgbClr val="FF0000"/>
              </a:solidFill>
              <a:latin typeface="Verdana" panose="020B0604030504040204" pitchFamily="34" charset="0"/>
              <a:cs typeface="等线"/>
            </a:endParaRPr>
          </a:p>
        </p:txBody>
      </p:sp>
      <p:sp>
        <p:nvSpPr>
          <p:cNvPr id="32773" name="Text Box 14"/>
          <p:cNvSpPr txBox="1">
            <a:spLocks noChangeArrowheads="1"/>
          </p:cNvSpPr>
          <p:nvPr/>
        </p:nvSpPr>
        <p:spPr bwMode="auto">
          <a:xfrm>
            <a:off x="3124200" y="64008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endParaRPr lang="en-US" altLang="zh-CN" sz="2400" b="1">
              <a:solidFill>
                <a:srgbClr val="FF0000"/>
              </a:solidFill>
              <a:latin typeface="Verdana" panose="020B0604030504040204" pitchFamily="34" charset="0"/>
              <a:cs typeface="等线"/>
            </a:endParaRPr>
          </a:p>
        </p:txBody>
      </p:sp>
      <p:sp>
        <p:nvSpPr>
          <p:cNvPr id="32774" name="Text Box 19"/>
          <p:cNvSpPr txBox="1">
            <a:spLocks noChangeArrowheads="1"/>
          </p:cNvSpPr>
          <p:nvPr/>
        </p:nvSpPr>
        <p:spPr bwMode="auto">
          <a:xfrm>
            <a:off x="4114800" y="906463"/>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endParaRPr lang="en-US" altLang="zh-CN" b="1">
              <a:solidFill>
                <a:srgbClr val="FF0000"/>
              </a:solidFill>
              <a:cs typeface="等线"/>
            </a:endParaRPr>
          </a:p>
        </p:txBody>
      </p:sp>
      <p:sp>
        <p:nvSpPr>
          <p:cNvPr id="32775" name="TextBox 1"/>
          <p:cNvSpPr txBox="1">
            <a:spLocks noChangeArrowheads="1"/>
          </p:cNvSpPr>
          <p:nvPr/>
        </p:nvSpPr>
        <p:spPr bwMode="auto">
          <a:xfrm>
            <a:off x="2971800" y="62484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b="1">
                <a:solidFill>
                  <a:srgbClr val="C00000"/>
                </a:solidFill>
                <a:latin typeface="Times New Roman" panose="02020603050405020304" pitchFamily="18" charset="0"/>
                <a:cs typeface="等线"/>
              </a:rPr>
              <a:t>Sương núi tím nhạt</a:t>
            </a:r>
            <a:endParaRPr lang="en-US" altLang="zh-CN" sz="28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762000" y="1890713"/>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zh-CN" sz="2800">
                <a:solidFill>
                  <a:srgbClr val="C00000"/>
                </a:solidFill>
                <a:latin typeface="Times New Roman" panose="02020603050405020304" pitchFamily="18" charset="0"/>
                <a:cs typeface="等线"/>
              </a:rPr>
              <a:t>Phong cảnh ở Sa Pa trong một ng</a:t>
            </a:r>
            <a:r>
              <a:rPr lang="en-US" altLang="zh-CN" sz="2800">
                <a:solidFill>
                  <a:srgbClr val="C00000"/>
                </a:solidFill>
                <a:latin typeface="Times New Roman" panose="02020603050405020304" pitchFamily="18" charset="0"/>
                <a:cs typeface="Times New Roman" panose="02020603050405020304" pitchFamily="18" charset="0"/>
              </a:rPr>
              <a:t>à</a:t>
            </a:r>
            <a:r>
              <a:rPr lang="en-US" altLang="zh-CN" sz="2800">
                <a:solidFill>
                  <a:srgbClr val="C00000"/>
                </a:solidFill>
                <a:latin typeface="Times New Roman" panose="02020603050405020304" pitchFamily="18" charset="0"/>
                <a:cs typeface="等线"/>
              </a:rPr>
              <a:t>y có điều gì đặc biệt?</a:t>
            </a:r>
          </a:p>
        </p:txBody>
      </p:sp>
      <p:sp>
        <p:nvSpPr>
          <p:cNvPr id="38916" name="TextBox 6"/>
          <p:cNvSpPr txBox="1"/>
          <p:nvPr/>
        </p:nvSpPr>
        <p:spPr>
          <a:xfrm>
            <a:off x="1728788" y="76200"/>
            <a:ext cx="6454775" cy="954088"/>
          </a:xfrm>
          <a:prstGeom prst="rect">
            <a:avLst/>
          </a:prstGeom>
          <a:noFill/>
          <a:ln w="9525">
            <a:noFill/>
          </a:ln>
        </p:spPr>
        <p:txBody>
          <a:bodyPr>
            <a:spAutoFit/>
          </a:bodyPr>
          <a:lstStyle/>
          <a:p>
            <a:pPr algn="ctr" eaLnBrk="1" hangingPunct="1">
              <a:buFont typeface="Arial" charset="0"/>
              <a:buNone/>
              <a:defRPr/>
            </a:pPr>
            <a:endParaRPr lang="en-US" altLang="en-US" sz="2800" b="1" u="sng" dirty="0">
              <a:solidFill>
                <a:srgbClr val="002060"/>
              </a:solidFill>
              <a:effectLst>
                <a:outerShdw blurRad="38100" dist="38100" dir="2700000" algn="tl">
                  <a:srgbClr val="C0C0C0"/>
                </a:outerShdw>
              </a:effectLst>
              <a:latin typeface="Times New Roman" pitchFamily="18" charset="0"/>
            </a:endParaRPr>
          </a:p>
          <a:p>
            <a:pPr eaLnBrk="1" hangingPunct="1">
              <a:buFont typeface="Arial" panose="020B0604020202020204" pitchFamily="34" charset="0"/>
              <a:buNone/>
              <a:defRPr/>
            </a:pPr>
            <a:r>
              <a:rPr lang="en-US" altLang="zh-CN" sz="2800" u="sng" dirty="0">
                <a:solidFill>
                  <a:srgbClr val="00B050"/>
                </a:solidFill>
                <a:latin typeface="Times New Roman" pitchFamily="18" charset="0"/>
              </a:rPr>
              <a:t>ĐỌC THẦM ĐOẠN 3</a:t>
            </a:r>
            <a:endParaRPr lang="en-US" altLang="zh-CN" sz="2800" u="sng" dirty="0">
              <a:solidFill>
                <a:srgbClr val="00B050"/>
              </a:solidFill>
              <a:latin typeface="Times New Roman" pitchFamily="18" charset="0"/>
              <a:cs typeface="Times New Roman" pitchFamily="18" charset="0"/>
            </a:endParaRPr>
          </a:p>
        </p:txBody>
      </p:sp>
      <p:pic>
        <p:nvPicPr>
          <p:cNvPr id="3482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1965325"/>
            <a:ext cx="657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
          <p:cNvSpPr>
            <a:spLocks noChangeArrowheads="1"/>
          </p:cNvSpPr>
          <p:nvPr/>
        </p:nvSpPr>
        <p:spPr bwMode="auto">
          <a:xfrm>
            <a:off x="914400" y="2722563"/>
            <a:ext cx="7848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Font typeface="Arial" panose="020B0604020202020204" pitchFamily="34" charset="0"/>
              <a:buNone/>
            </a:pPr>
            <a:r>
              <a:rPr lang="en-US" altLang="vi-VN" sz="3200">
                <a:solidFill>
                  <a:srgbClr val="002060"/>
                </a:solidFill>
                <a:latin typeface="Times New Roman" panose="02020603050405020304" pitchFamily="18" charset="0"/>
              </a:rPr>
              <a:t>Sự</a:t>
            </a:r>
            <a:r>
              <a:rPr lang="vi-VN" altLang="vi-VN" sz="3200">
                <a:solidFill>
                  <a:srgbClr val="002060"/>
                </a:solidFill>
                <a:latin typeface="Times New Roman" panose="02020603050405020304" pitchFamily="18" charset="0"/>
              </a:rPr>
              <a:t> thay đổi mùa trong một ng</a:t>
            </a:r>
            <a:r>
              <a:rPr lang="vi-VN" altLang="vi-VN" sz="3200">
                <a:solidFill>
                  <a:srgbClr val="002060"/>
                </a:solidFill>
                <a:latin typeface="Times New Roman" panose="02020603050405020304" pitchFamily="18" charset="0"/>
                <a:cs typeface="Times New Roman" panose="02020603050405020304" pitchFamily="18" charset="0"/>
              </a:rPr>
              <a:t>à</a:t>
            </a:r>
            <a:r>
              <a:rPr lang="vi-VN" altLang="vi-VN" sz="3200">
                <a:solidFill>
                  <a:srgbClr val="002060"/>
                </a:solidFill>
                <a:latin typeface="Times New Roman" panose="02020603050405020304" pitchFamily="18" charset="0"/>
              </a:rPr>
              <a:t>y ở Sa Pa rất lạ lùng, hiếm có.</a:t>
            </a:r>
            <a:endParaRPr lang="en-US" altLang="zh-CN" sz="32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46038"/>
            <a:ext cx="9144000" cy="6553201"/>
            <a:chOff x="48" y="96"/>
            <a:chExt cx="5664" cy="3338"/>
          </a:xfrm>
        </p:grpSpPr>
        <p:pic>
          <p:nvPicPr>
            <p:cNvPr id="71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96"/>
              <a:ext cx="5664" cy="3338"/>
            </a:xfrm>
            <a:prstGeom prst="rect">
              <a:avLst/>
            </a:prstGeom>
            <a:solidFill>
              <a:srgbClr val="F6F8A6"/>
            </a:solidFill>
            <a:ln w="9525">
              <a:solidFill>
                <a:srgbClr val="FF0000"/>
              </a:solidFill>
              <a:miter lim="800000"/>
              <a:headEnd/>
              <a:tailEnd/>
            </a:ln>
          </p:spPr>
        </p:pic>
        <p:sp>
          <p:nvSpPr>
            <p:cNvPr id="7176" name="Oval 4"/>
            <p:cNvSpPr>
              <a:spLocks noChangeArrowheads="1"/>
            </p:cNvSpPr>
            <p:nvPr/>
          </p:nvSpPr>
          <p:spPr bwMode="auto">
            <a:xfrm>
              <a:off x="912" y="1192"/>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77" name="Oval 5"/>
            <p:cNvSpPr>
              <a:spLocks noChangeArrowheads="1"/>
            </p:cNvSpPr>
            <p:nvPr/>
          </p:nvSpPr>
          <p:spPr bwMode="auto">
            <a:xfrm>
              <a:off x="880" y="204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78" name="Oval 6"/>
            <p:cNvSpPr>
              <a:spLocks noChangeArrowheads="1"/>
            </p:cNvSpPr>
            <p:nvPr/>
          </p:nvSpPr>
          <p:spPr bwMode="auto">
            <a:xfrm>
              <a:off x="1776" y="960"/>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79" name="Oval 7"/>
            <p:cNvSpPr>
              <a:spLocks noChangeArrowheads="1"/>
            </p:cNvSpPr>
            <p:nvPr/>
          </p:nvSpPr>
          <p:spPr bwMode="auto">
            <a:xfrm>
              <a:off x="3080" y="2112"/>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0" name="Oval 8"/>
            <p:cNvSpPr>
              <a:spLocks noChangeArrowheads="1"/>
            </p:cNvSpPr>
            <p:nvPr/>
          </p:nvSpPr>
          <p:spPr bwMode="auto">
            <a:xfrm>
              <a:off x="3968" y="784"/>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1" name="Oval 9"/>
            <p:cNvSpPr>
              <a:spLocks noChangeArrowheads="1"/>
            </p:cNvSpPr>
            <p:nvPr/>
          </p:nvSpPr>
          <p:spPr bwMode="auto">
            <a:xfrm>
              <a:off x="1720" y="212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2" name="Oval 10"/>
            <p:cNvSpPr>
              <a:spLocks noChangeArrowheads="1"/>
            </p:cNvSpPr>
            <p:nvPr/>
          </p:nvSpPr>
          <p:spPr bwMode="auto">
            <a:xfrm>
              <a:off x="2976" y="1632"/>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3" name="Oval 11"/>
            <p:cNvSpPr>
              <a:spLocks noChangeArrowheads="1"/>
            </p:cNvSpPr>
            <p:nvPr/>
          </p:nvSpPr>
          <p:spPr bwMode="auto">
            <a:xfrm>
              <a:off x="2768" y="60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4" name="Oval 12"/>
            <p:cNvSpPr>
              <a:spLocks noChangeArrowheads="1"/>
            </p:cNvSpPr>
            <p:nvPr/>
          </p:nvSpPr>
          <p:spPr bwMode="auto">
            <a:xfrm>
              <a:off x="3560" y="132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5" name="Oval 13"/>
            <p:cNvSpPr>
              <a:spLocks noChangeArrowheads="1"/>
            </p:cNvSpPr>
            <p:nvPr/>
          </p:nvSpPr>
          <p:spPr bwMode="auto">
            <a:xfrm>
              <a:off x="3600" y="1872"/>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6" name="Oval 14"/>
            <p:cNvSpPr>
              <a:spLocks noChangeArrowheads="1"/>
            </p:cNvSpPr>
            <p:nvPr/>
          </p:nvSpPr>
          <p:spPr bwMode="auto">
            <a:xfrm>
              <a:off x="4384" y="2584"/>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7" name="Oval 15"/>
            <p:cNvSpPr>
              <a:spLocks noChangeArrowheads="1"/>
            </p:cNvSpPr>
            <p:nvPr/>
          </p:nvSpPr>
          <p:spPr bwMode="auto">
            <a:xfrm>
              <a:off x="3520" y="2424"/>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8" name="Oval 16"/>
            <p:cNvSpPr>
              <a:spLocks noChangeArrowheads="1"/>
            </p:cNvSpPr>
            <p:nvPr/>
          </p:nvSpPr>
          <p:spPr bwMode="auto">
            <a:xfrm>
              <a:off x="3072" y="2640"/>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89" name="Oval 17"/>
            <p:cNvSpPr>
              <a:spLocks noChangeArrowheads="1"/>
            </p:cNvSpPr>
            <p:nvPr/>
          </p:nvSpPr>
          <p:spPr bwMode="auto">
            <a:xfrm>
              <a:off x="3872" y="304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0" name="Oval 18"/>
            <p:cNvSpPr>
              <a:spLocks noChangeArrowheads="1"/>
            </p:cNvSpPr>
            <p:nvPr/>
          </p:nvSpPr>
          <p:spPr bwMode="auto">
            <a:xfrm>
              <a:off x="4048" y="300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1" name="Oval 19"/>
            <p:cNvSpPr>
              <a:spLocks noChangeArrowheads="1"/>
            </p:cNvSpPr>
            <p:nvPr/>
          </p:nvSpPr>
          <p:spPr bwMode="auto">
            <a:xfrm>
              <a:off x="3696" y="3216"/>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2" name="Oval 20"/>
            <p:cNvSpPr>
              <a:spLocks noChangeArrowheads="1"/>
            </p:cNvSpPr>
            <p:nvPr/>
          </p:nvSpPr>
          <p:spPr bwMode="auto">
            <a:xfrm>
              <a:off x="3640" y="2936"/>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3" name="Oval 21"/>
            <p:cNvSpPr>
              <a:spLocks noChangeArrowheads="1"/>
            </p:cNvSpPr>
            <p:nvPr/>
          </p:nvSpPr>
          <p:spPr bwMode="auto">
            <a:xfrm>
              <a:off x="4416" y="160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4" name="Oval 22"/>
            <p:cNvSpPr>
              <a:spLocks noChangeArrowheads="1"/>
            </p:cNvSpPr>
            <p:nvPr/>
          </p:nvSpPr>
          <p:spPr bwMode="auto">
            <a:xfrm>
              <a:off x="3888" y="2160"/>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5" name="Oval 23"/>
            <p:cNvSpPr>
              <a:spLocks noChangeArrowheads="1"/>
            </p:cNvSpPr>
            <p:nvPr/>
          </p:nvSpPr>
          <p:spPr bwMode="auto">
            <a:xfrm>
              <a:off x="2640" y="1728"/>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6" name="Oval 24"/>
            <p:cNvSpPr>
              <a:spLocks noChangeArrowheads="1"/>
            </p:cNvSpPr>
            <p:nvPr/>
          </p:nvSpPr>
          <p:spPr bwMode="auto">
            <a:xfrm>
              <a:off x="3344" y="2136"/>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7" name="Oval 25"/>
            <p:cNvSpPr>
              <a:spLocks noChangeArrowheads="1"/>
            </p:cNvSpPr>
            <p:nvPr/>
          </p:nvSpPr>
          <p:spPr bwMode="auto">
            <a:xfrm>
              <a:off x="3792" y="2736"/>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8" name="Oval 26"/>
            <p:cNvSpPr>
              <a:spLocks noChangeArrowheads="1"/>
            </p:cNvSpPr>
            <p:nvPr/>
          </p:nvSpPr>
          <p:spPr bwMode="auto">
            <a:xfrm>
              <a:off x="4752" y="2496"/>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sp>
          <p:nvSpPr>
            <p:cNvPr id="7199" name="Oval 27"/>
            <p:cNvSpPr>
              <a:spLocks noChangeArrowheads="1"/>
            </p:cNvSpPr>
            <p:nvPr/>
          </p:nvSpPr>
          <p:spPr bwMode="auto">
            <a:xfrm>
              <a:off x="4032" y="2544"/>
              <a:ext cx="48" cy="48"/>
            </a:xfrm>
            <a:prstGeom prst="ellipse">
              <a:avLst/>
            </a:prstGeom>
            <a:solidFill>
              <a:srgbClr val="E7071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grpSp>
      <p:sp>
        <p:nvSpPr>
          <p:cNvPr id="7171" name="Text Box 28"/>
          <p:cNvSpPr txBox="1">
            <a:spLocks noChangeArrowheads="1"/>
          </p:cNvSpPr>
          <p:nvPr/>
        </p:nvSpPr>
        <p:spPr bwMode="auto">
          <a:xfrm>
            <a:off x="1100138" y="6488113"/>
            <a:ext cx="7129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sz="2400" b="1">
                <a:solidFill>
                  <a:srgbClr val="C00000"/>
                </a:solidFill>
                <a:latin typeface="Times New Roman" panose="02020603050405020304" pitchFamily="18" charset="0"/>
                <a:cs typeface="等线"/>
              </a:rPr>
              <a:t>Bản đồ khu vực phía Bắc nước ta</a:t>
            </a:r>
            <a:endParaRPr lang="en-US" altLang="zh-CN" sz="2400" b="1">
              <a:solidFill>
                <a:srgbClr val="C00000"/>
              </a:solidFill>
              <a:latin typeface="Times New Roman" panose="02020603050405020304" pitchFamily="18" charset="0"/>
              <a:cs typeface="Times New Roman" panose="02020603050405020304" pitchFamily="18" charset="0"/>
            </a:endParaRPr>
          </a:p>
        </p:txBody>
      </p:sp>
      <p:sp>
        <p:nvSpPr>
          <p:cNvPr id="6148" name="Text Box 35"/>
          <p:cNvSpPr txBox="1">
            <a:spLocks noChangeArrowheads="1"/>
          </p:cNvSpPr>
          <p:nvPr/>
        </p:nvSpPr>
        <p:spPr bwMode="auto">
          <a:xfrm>
            <a:off x="2335213" y="13795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sz="1400" b="1">
                <a:solidFill>
                  <a:srgbClr val="FF0000"/>
                </a:solidFill>
                <a:latin typeface="VNI-Centur" pitchFamily="2" charset="0"/>
                <a:cs typeface="等线"/>
              </a:rPr>
              <a:t>SA PA</a:t>
            </a:r>
          </a:p>
        </p:txBody>
      </p:sp>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525" y="12842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2224088" y="1074738"/>
            <a:ext cx="1668462" cy="2174875"/>
          </a:xfrm>
          <a:custGeom>
            <a:avLst/>
            <a:gdLst>
              <a:gd name="connsiteX0" fmla="*/ 247135 w 1668451"/>
              <a:gd name="connsiteY0" fmla="*/ 123567 h 2174789"/>
              <a:gd name="connsiteX1" fmla="*/ 222422 w 1668451"/>
              <a:gd name="connsiteY1" fmla="*/ 61784 h 2174789"/>
              <a:gd name="connsiteX2" fmla="*/ 210065 w 1668451"/>
              <a:gd name="connsiteY2" fmla="*/ 24713 h 2174789"/>
              <a:gd name="connsiteX3" fmla="*/ 148281 w 1668451"/>
              <a:gd name="connsiteY3" fmla="*/ 12357 h 2174789"/>
              <a:gd name="connsiteX4" fmla="*/ 74141 w 1668451"/>
              <a:gd name="connsiteY4" fmla="*/ 49427 h 2174789"/>
              <a:gd name="connsiteX5" fmla="*/ 37070 w 1668451"/>
              <a:gd name="connsiteY5" fmla="*/ 123567 h 2174789"/>
              <a:gd name="connsiteX6" fmla="*/ 12357 w 1668451"/>
              <a:gd name="connsiteY6" fmla="*/ 284205 h 2174789"/>
              <a:gd name="connsiteX7" fmla="*/ 0 w 1668451"/>
              <a:gd name="connsiteY7" fmla="*/ 321276 h 2174789"/>
              <a:gd name="connsiteX8" fmla="*/ 12357 w 1668451"/>
              <a:gd name="connsiteY8" fmla="*/ 358346 h 2174789"/>
              <a:gd name="connsiteX9" fmla="*/ 37070 w 1668451"/>
              <a:gd name="connsiteY9" fmla="*/ 457200 h 2174789"/>
              <a:gd name="connsiteX10" fmla="*/ 74141 w 1668451"/>
              <a:gd name="connsiteY10" fmla="*/ 531340 h 2174789"/>
              <a:gd name="connsiteX11" fmla="*/ 61784 w 1668451"/>
              <a:gd name="connsiteY11" fmla="*/ 568411 h 2174789"/>
              <a:gd name="connsiteX12" fmla="*/ 24714 w 1668451"/>
              <a:gd name="connsiteY12" fmla="*/ 593124 h 2174789"/>
              <a:gd name="connsiteX13" fmla="*/ 37070 w 1668451"/>
              <a:gd name="connsiteY13" fmla="*/ 704335 h 2174789"/>
              <a:gd name="connsiteX14" fmla="*/ 111211 w 1668451"/>
              <a:gd name="connsiteY14" fmla="*/ 729048 h 2174789"/>
              <a:gd name="connsiteX15" fmla="*/ 333633 w 1668451"/>
              <a:gd name="connsiteY15" fmla="*/ 741405 h 2174789"/>
              <a:gd name="connsiteX16" fmla="*/ 345989 w 1668451"/>
              <a:gd name="connsiteY16" fmla="*/ 988540 h 2174789"/>
              <a:gd name="connsiteX17" fmla="*/ 308919 w 1668451"/>
              <a:gd name="connsiteY17" fmla="*/ 1013254 h 2174789"/>
              <a:gd name="connsiteX18" fmla="*/ 271849 w 1668451"/>
              <a:gd name="connsiteY18" fmla="*/ 1087394 h 2174789"/>
              <a:gd name="connsiteX19" fmla="*/ 234779 w 1668451"/>
              <a:gd name="connsiteY19" fmla="*/ 1161535 h 2174789"/>
              <a:gd name="connsiteX20" fmla="*/ 197708 w 1668451"/>
              <a:gd name="connsiteY20" fmla="*/ 1173892 h 2174789"/>
              <a:gd name="connsiteX21" fmla="*/ 185352 w 1668451"/>
              <a:gd name="connsiteY21" fmla="*/ 1210962 h 2174789"/>
              <a:gd name="connsiteX22" fmla="*/ 148281 w 1668451"/>
              <a:gd name="connsiteY22" fmla="*/ 1235676 h 2174789"/>
              <a:gd name="connsiteX23" fmla="*/ 61784 w 1668451"/>
              <a:gd name="connsiteY23" fmla="*/ 1260389 h 2174789"/>
              <a:gd name="connsiteX24" fmla="*/ 37070 w 1668451"/>
              <a:gd name="connsiteY24" fmla="*/ 1297459 h 2174789"/>
              <a:gd name="connsiteX25" fmla="*/ 12357 w 1668451"/>
              <a:gd name="connsiteY25" fmla="*/ 1371600 h 2174789"/>
              <a:gd name="connsiteX26" fmla="*/ 37070 w 1668451"/>
              <a:gd name="connsiteY26" fmla="*/ 1482811 h 2174789"/>
              <a:gd name="connsiteX27" fmla="*/ 86498 w 1668451"/>
              <a:gd name="connsiteY27" fmla="*/ 1556951 h 2174789"/>
              <a:gd name="connsiteX28" fmla="*/ 111211 w 1668451"/>
              <a:gd name="connsiteY28" fmla="*/ 1594021 h 2174789"/>
              <a:gd name="connsiteX29" fmla="*/ 135925 w 1668451"/>
              <a:gd name="connsiteY29" fmla="*/ 1668162 h 2174789"/>
              <a:gd name="connsiteX30" fmla="*/ 148281 w 1668451"/>
              <a:gd name="connsiteY30" fmla="*/ 1705232 h 2174789"/>
              <a:gd name="connsiteX31" fmla="*/ 234779 w 1668451"/>
              <a:gd name="connsiteY31" fmla="*/ 1816443 h 2174789"/>
              <a:gd name="connsiteX32" fmla="*/ 296562 w 1668451"/>
              <a:gd name="connsiteY32" fmla="*/ 1927654 h 2174789"/>
              <a:gd name="connsiteX33" fmla="*/ 333633 w 1668451"/>
              <a:gd name="connsiteY33" fmla="*/ 1952367 h 2174789"/>
              <a:gd name="connsiteX34" fmla="*/ 345989 w 1668451"/>
              <a:gd name="connsiteY34" fmla="*/ 2001794 h 2174789"/>
              <a:gd name="connsiteX35" fmla="*/ 383060 w 1668451"/>
              <a:gd name="connsiteY35" fmla="*/ 2075935 h 2174789"/>
              <a:gd name="connsiteX36" fmla="*/ 420130 w 1668451"/>
              <a:gd name="connsiteY36" fmla="*/ 2100648 h 2174789"/>
              <a:gd name="connsiteX37" fmla="*/ 506627 w 1668451"/>
              <a:gd name="connsiteY37" fmla="*/ 2162432 h 2174789"/>
              <a:gd name="connsiteX38" fmla="*/ 543698 w 1668451"/>
              <a:gd name="connsiteY38" fmla="*/ 2174789 h 2174789"/>
              <a:gd name="connsiteX39" fmla="*/ 580768 w 1668451"/>
              <a:gd name="connsiteY39" fmla="*/ 2150076 h 2174789"/>
              <a:gd name="connsiteX40" fmla="*/ 605481 w 1668451"/>
              <a:gd name="connsiteY40" fmla="*/ 2075935 h 2174789"/>
              <a:gd name="connsiteX41" fmla="*/ 593125 w 1668451"/>
              <a:gd name="connsiteY41" fmla="*/ 1729946 h 2174789"/>
              <a:gd name="connsiteX42" fmla="*/ 605481 w 1668451"/>
              <a:gd name="connsiteY42" fmla="*/ 1680519 h 2174789"/>
              <a:gd name="connsiteX43" fmla="*/ 642552 w 1668451"/>
              <a:gd name="connsiteY43" fmla="*/ 1668162 h 2174789"/>
              <a:gd name="connsiteX44" fmla="*/ 753762 w 1668451"/>
              <a:gd name="connsiteY44" fmla="*/ 1692876 h 2174789"/>
              <a:gd name="connsiteX45" fmla="*/ 778476 w 1668451"/>
              <a:gd name="connsiteY45" fmla="*/ 1729946 h 2174789"/>
              <a:gd name="connsiteX46" fmla="*/ 926757 w 1668451"/>
              <a:gd name="connsiteY46" fmla="*/ 1767016 h 2174789"/>
              <a:gd name="connsiteX47" fmla="*/ 1025611 w 1668451"/>
              <a:gd name="connsiteY47" fmla="*/ 1754659 h 2174789"/>
              <a:gd name="connsiteX48" fmla="*/ 1099752 w 1668451"/>
              <a:gd name="connsiteY48" fmla="*/ 1729946 h 2174789"/>
              <a:gd name="connsiteX49" fmla="*/ 1136822 w 1668451"/>
              <a:gd name="connsiteY49" fmla="*/ 1705232 h 2174789"/>
              <a:gd name="connsiteX50" fmla="*/ 1173892 w 1668451"/>
              <a:gd name="connsiteY50" fmla="*/ 1717589 h 2174789"/>
              <a:gd name="connsiteX51" fmla="*/ 1260389 w 1668451"/>
              <a:gd name="connsiteY51" fmla="*/ 1742303 h 2174789"/>
              <a:gd name="connsiteX52" fmla="*/ 1309816 w 1668451"/>
              <a:gd name="connsiteY52" fmla="*/ 1729946 h 2174789"/>
              <a:gd name="connsiteX53" fmla="*/ 1383957 w 1668451"/>
              <a:gd name="connsiteY53" fmla="*/ 1680519 h 2174789"/>
              <a:gd name="connsiteX54" fmla="*/ 1371600 w 1668451"/>
              <a:gd name="connsiteY54" fmla="*/ 1569308 h 2174789"/>
              <a:gd name="connsiteX55" fmla="*/ 1346887 w 1668451"/>
              <a:gd name="connsiteY55" fmla="*/ 1495167 h 2174789"/>
              <a:gd name="connsiteX56" fmla="*/ 1309816 w 1668451"/>
              <a:gd name="connsiteY56" fmla="*/ 1421027 h 2174789"/>
              <a:gd name="connsiteX57" fmla="*/ 1297460 w 1668451"/>
              <a:gd name="connsiteY57" fmla="*/ 1383957 h 2174789"/>
              <a:gd name="connsiteX58" fmla="*/ 1482811 w 1668451"/>
              <a:gd name="connsiteY58" fmla="*/ 1334530 h 2174789"/>
              <a:gd name="connsiteX59" fmla="*/ 1519881 w 1668451"/>
              <a:gd name="connsiteY59" fmla="*/ 1359243 h 2174789"/>
              <a:gd name="connsiteX60" fmla="*/ 1606379 w 1668451"/>
              <a:gd name="connsiteY60" fmla="*/ 1309816 h 2174789"/>
              <a:gd name="connsiteX61" fmla="*/ 1643449 w 1668451"/>
              <a:gd name="connsiteY61" fmla="*/ 1285103 h 2174789"/>
              <a:gd name="connsiteX62" fmla="*/ 1668162 w 1668451"/>
              <a:gd name="connsiteY62" fmla="*/ 1210962 h 2174789"/>
              <a:gd name="connsiteX63" fmla="*/ 1643449 w 1668451"/>
              <a:gd name="connsiteY63" fmla="*/ 1037967 h 2174789"/>
              <a:gd name="connsiteX64" fmla="*/ 1631092 w 1668451"/>
              <a:gd name="connsiteY64" fmla="*/ 1000897 h 2174789"/>
              <a:gd name="connsiteX65" fmla="*/ 1606379 w 1668451"/>
              <a:gd name="connsiteY65" fmla="*/ 963827 h 2174789"/>
              <a:gd name="connsiteX66" fmla="*/ 1594022 w 1668451"/>
              <a:gd name="connsiteY66" fmla="*/ 926757 h 2174789"/>
              <a:gd name="connsiteX67" fmla="*/ 1507525 w 1668451"/>
              <a:gd name="connsiteY67" fmla="*/ 827903 h 2174789"/>
              <a:gd name="connsiteX68" fmla="*/ 1495168 w 1668451"/>
              <a:gd name="connsiteY68" fmla="*/ 790832 h 2174789"/>
              <a:gd name="connsiteX69" fmla="*/ 1421027 w 1668451"/>
              <a:gd name="connsiteY69" fmla="*/ 753762 h 2174789"/>
              <a:gd name="connsiteX70" fmla="*/ 1346887 w 1668451"/>
              <a:gd name="connsiteY70" fmla="*/ 642551 h 2174789"/>
              <a:gd name="connsiteX71" fmla="*/ 1322173 w 1668451"/>
              <a:gd name="connsiteY71" fmla="*/ 605481 h 2174789"/>
              <a:gd name="connsiteX72" fmla="*/ 1309816 w 1668451"/>
              <a:gd name="connsiteY72" fmla="*/ 568411 h 2174789"/>
              <a:gd name="connsiteX73" fmla="*/ 1322173 w 1668451"/>
              <a:gd name="connsiteY73" fmla="*/ 518984 h 2174789"/>
              <a:gd name="connsiteX74" fmla="*/ 1408670 w 1668451"/>
              <a:gd name="connsiteY74" fmla="*/ 469557 h 2174789"/>
              <a:gd name="connsiteX75" fmla="*/ 1371600 w 1668451"/>
              <a:gd name="connsiteY75" fmla="*/ 259492 h 2174789"/>
              <a:gd name="connsiteX76" fmla="*/ 1346887 w 1668451"/>
              <a:gd name="connsiteY76" fmla="*/ 222421 h 2174789"/>
              <a:gd name="connsiteX77" fmla="*/ 1309816 w 1668451"/>
              <a:gd name="connsiteY77" fmla="*/ 210065 h 2174789"/>
              <a:gd name="connsiteX78" fmla="*/ 1235676 w 1668451"/>
              <a:gd name="connsiteY78" fmla="*/ 259492 h 2174789"/>
              <a:gd name="connsiteX79" fmla="*/ 1198606 w 1668451"/>
              <a:gd name="connsiteY79" fmla="*/ 284205 h 2174789"/>
              <a:gd name="connsiteX80" fmla="*/ 1161535 w 1668451"/>
              <a:gd name="connsiteY80" fmla="*/ 271848 h 2174789"/>
              <a:gd name="connsiteX81" fmla="*/ 1087395 w 1668451"/>
              <a:gd name="connsiteY81" fmla="*/ 234778 h 2174789"/>
              <a:gd name="connsiteX82" fmla="*/ 1050325 w 1668451"/>
              <a:gd name="connsiteY82" fmla="*/ 160638 h 2174789"/>
              <a:gd name="connsiteX83" fmla="*/ 1037968 w 1668451"/>
              <a:gd name="connsiteY83" fmla="*/ 61784 h 2174789"/>
              <a:gd name="connsiteX84" fmla="*/ 1025611 w 1668451"/>
              <a:gd name="connsiteY84" fmla="*/ 24713 h 2174789"/>
              <a:gd name="connsiteX85" fmla="*/ 988541 w 1668451"/>
              <a:gd name="connsiteY85" fmla="*/ 0 h 2174789"/>
              <a:gd name="connsiteX86" fmla="*/ 926757 w 1668451"/>
              <a:gd name="connsiteY86" fmla="*/ 12357 h 2174789"/>
              <a:gd name="connsiteX87" fmla="*/ 877330 w 1668451"/>
              <a:gd name="connsiteY87" fmla="*/ 86497 h 2174789"/>
              <a:gd name="connsiteX88" fmla="*/ 840260 w 1668451"/>
              <a:gd name="connsiteY88" fmla="*/ 111211 h 2174789"/>
              <a:gd name="connsiteX89" fmla="*/ 778476 w 1668451"/>
              <a:gd name="connsiteY89" fmla="*/ 210065 h 2174789"/>
              <a:gd name="connsiteX90" fmla="*/ 729049 w 1668451"/>
              <a:gd name="connsiteY90" fmla="*/ 284205 h 2174789"/>
              <a:gd name="connsiteX91" fmla="*/ 704335 w 1668451"/>
              <a:gd name="connsiteY91" fmla="*/ 321276 h 2174789"/>
              <a:gd name="connsiteX92" fmla="*/ 691979 w 1668451"/>
              <a:gd name="connsiteY92" fmla="*/ 358346 h 2174789"/>
              <a:gd name="connsiteX93" fmla="*/ 617838 w 1668451"/>
              <a:gd name="connsiteY93" fmla="*/ 395416 h 2174789"/>
              <a:gd name="connsiteX94" fmla="*/ 543698 w 1668451"/>
              <a:gd name="connsiteY94" fmla="*/ 444843 h 2174789"/>
              <a:gd name="connsiteX95" fmla="*/ 506627 w 1668451"/>
              <a:gd name="connsiteY95" fmla="*/ 432486 h 2174789"/>
              <a:gd name="connsiteX96" fmla="*/ 432487 w 1668451"/>
              <a:gd name="connsiteY96" fmla="*/ 383059 h 2174789"/>
              <a:gd name="connsiteX97" fmla="*/ 420130 w 1668451"/>
              <a:gd name="connsiteY97" fmla="*/ 345989 h 2174789"/>
              <a:gd name="connsiteX98" fmla="*/ 345989 w 1668451"/>
              <a:gd name="connsiteY98" fmla="*/ 308919 h 2174789"/>
              <a:gd name="connsiteX99" fmla="*/ 296562 w 1668451"/>
              <a:gd name="connsiteY99" fmla="*/ 234778 h 2174789"/>
              <a:gd name="connsiteX100" fmla="*/ 247135 w 1668451"/>
              <a:gd name="connsiteY100" fmla="*/ 160638 h 2174789"/>
              <a:gd name="connsiteX101" fmla="*/ 234779 w 1668451"/>
              <a:gd name="connsiteY101" fmla="*/ 123567 h 2174789"/>
              <a:gd name="connsiteX102" fmla="*/ 148281 w 1668451"/>
              <a:gd name="connsiteY102" fmla="*/ 24713 h 2174789"/>
              <a:gd name="connsiteX103" fmla="*/ 111211 w 1668451"/>
              <a:gd name="connsiteY103" fmla="*/ 12357 h 2174789"/>
              <a:gd name="connsiteX104" fmla="*/ 86498 w 1668451"/>
              <a:gd name="connsiteY104" fmla="*/ 86497 h 2174789"/>
              <a:gd name="connsiteX105" fmla="*/ 74141 w 1668451"/>
              <a:gd name="connsiteY105" fmla="*/ 135924 h 2174789"/>
              <a:gd name="connsiteX106" fmla="*/ 49427 w 1668451"/>
              <a:gd name="connsiteY106" fmla="*/ 210065 h 2174789"/>
              <a:gd name="connsiteX107" fmla="*/ 37070 w 1668451"/>
              <a:gd name="connsiteY107" fmla="*/ 247135 h 2174789"/>
              <a:gd name="connsiteX108" fmla="*/ 37070 w 1668451"/>
              <a:gd name="connsiteY108" fmla="*/ 321276 h 217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68451" h="2174789">
                <a:moveTo>
                  <a:pt x="247135" y="123567"/>
                </a:moveTo>
                <a:cubicBezTo>
                  <a:pt x="238897" y="102973"/>
                  <a:pt x="230210" y="82553"/>
                  <a:pt x="222422" y="61784"/>
                </a:cubicBezTo>
                <a:cubicBezTo>
                  <a:pt x="217848" y="49588"/>
                  <a:pt x="220903" y="31938"/>
                  <a:pt x="210065" y="24713"/>
                </a:cubicBezTo>
                <a:cubicBezTo>
                  <a:pt x="192590" y="13063"/>
                  <a:pt x="168876" y="16476"/>
                  <a:pt x="148281" y="12357"/>
                </a:cubicBezTo>
                <a:cubicBezTo>
                  <a:pt x="118129" y="22407"/>
                  <a:pt x="98097" y="25471"/>
                  <a:pt x="74141" y="49427"/>
                </a:cubicBezTo>
                <a:cubicBezTo>
                  <a:pt x="54007" y="69561"/>
                  <a:pt x="43770" y="96767"/>
                  <a:pt x="37070" y="123567"/>
                </a:cubicBezTo>
                <a:cubicBezTo>
                  <a:pt x="15012" y="211799"/>
                  <a:pt x="32362" y="174179"/>
                  <a:pt x="12357" y="284205"/>
                </a:cubicBezTo>
                <a:cubicBezTo>
                  <a:pt x="10027" y="297020"/>
                  <a:pt x="4119" y="308919"/>
                  <a:pt x="0" y="321276"/>
                </a:cubicBezTo>
                <a:cubicBezTo>
                  <a:pt x="4119" y="333633"/>
                  <a:pt x="9198" y="345710"/>
                  <a:pt x="12357" y="358346"/>
                </a:cubicBezTo>
                <a:cubicBezTo>
                  <a:pt x="19405" y="386538"/>
                  <a:pt x="22949" y="428959"/>
                  <a:pt x="37070" y="457200"/>
                </a:cubicBezTo>
                <a:cubicBezTo>
                  <a:pt x="84981" y="553023"/>
                  <a:pt x="43079" y="438157"/>
                  <a:pt x="74141" y="531340"/>
                </a:cubicBezTo>
                <a:cubicBezTo>
                  <a:pt x="70022" y="543697"/>
                  <a:pt x="69921" y="558240"/>
                  <a:pt x="61784" y="568411"/>
                </a:cubicBezTo>
                <a:cubicBezTo>
                  <a:pt x="52507" y="580008"/>
                  <a:pt x="27371" y="578513"/>
                  <a:pt x="24714" y="593124"/>
                </a:cubicBezTo>
                <a:cubicBezTo>
                  <a:pt x="18042" y="629821"/>
                  <a:pt x="17045" y="672868"/>
                  <a:pt x="37070" y="704335"/>
                </a:cubicBezTo>
                <a:cubicBezTo>
                  <a:pt x="51056" y="726313"/>
                  <a:pt x="85201" y="727603"/>
                  <a:pt x="111211" y="729048"/>
                </a:cubicBezTo>
                <a:lnTo>
                  <a:pt x="333633" y="741405"/>
                </a:lnTo>
                <a:cubicBezTo>
                  <a:pt x="367478" y="842944"/>
                  <a:pt x="380506" y="850474"/>
                  <a:pt x="345989" y="988540"/>
                </a:cubicBezTo>
                <a:cubicBezTo>
                  <a:pt x="342387" y="1002948"/>
                  <a:pt x="321276" y="1005016"/>
                  <a:pt x="308919" y="1013254"/>
                </a:cubicBezTo>
                <a:cubicBezTo>
                  <a:pt x="277858" y="1106434"/>
                  <a:pt x="319758" y="991575"/>
                  <a:pt x="271849" y="1087394"/>
                </a:cubicBezTo>
                <a:cubicBezTo>
                  <a:pt x="256926" y="1117240"/>
                  <a:pt x="264288" y="1137928"/>
                  <a:pt x="234779" y="1161535"/>
                </a:cubicBezTo>
                <a:cubicBezTo>
                  <a:pt x="224608" y="1169672"/>
                  <a:pt x="210065" y="1169773"/>
                  <a:pt x="197708" y="1173892"/>
                </a:cubicBezTo>
                <a:cubicBezTo>
                  <a:pt x="193589" y="1186249"/>
                  <a:pt x="193489" y="1200791"/>
                  <a:pt x="185352" y="1210962"/>
                </a:cubicBezTo>
                <a:cubicBezTo>
                  <a:pt x="176075" y="1222559"/>
                  <a:pt x="161564" y="1229034"/>
                  <a:pt x="148281" y="1235676"/>
                </a:cubicBezTo>
                <a:cubicBezTo>
                  <a:pt x="130558" y="1244537"/>
                  <a:pt x="77615" y="1256431"/>
                  <a:pt x="61784" y="1260389"/>
                </a:cubicBezTo>
                <a:cubicBezTo>
                  <a:pt x="53546" y="1272746"/>
                  <a:pt x="43102" y="1283888"/>
                  <a:pt x="37070" y="1297459"/>
                </a:cubicBezTo>
                <a:cubicBezTo>
                  <a:pt x="26490" y="1321264"/>
                  <a:pt x="12357" y="1371600"/>
                  <a:pt x="12357" y="1371600"/>
                </a:cubicBezTo>
                <a:cubicBezTo>
                  <a:pt x="15708" y="1391707"/>
                  <a:pt x="22587" y="1456742"/>
                  <a:pt x="37070" y="1482811"/>
                </a:cubicBezTo>
                <a:cubicBezTo>
                  <a:pt x="51495" y="1508775"/>
                  <a:pt x="70022" y="1532238"/>
                  <a:pt x="86498" y="1556951"/>
                </a:cubicBezTo>
                <a:cubicBezTo>
                  <a:pt x="94736" y="1569308"/>
                  <a:pt x="106515" y="1579932"/>
                  <a:pt x="111211" y="1594021"/>
                </a:cubicBezTo>
                <a:lnTo>
                  <a:pt x="135925" y="1668162"/>
                </a:lnTo>
                <a:cubicBezTo>
                  <a:pt x="140044" y="1680519"/>
                  <a:pt x="141056" y="1694395"/>
                  <a:pt x="148281" y="1705232"/>
                </a:cubicBezTo>
                <a:cubicBezTo>
                  <a:pt x="207401" y="1793913"/>
                  <a:pt x="176705" y="1758371"/>
                  <a:pt x="234779" y="1816443"/>
                </a:cubicBezTo>
                <a:cubicBezTo>
                  <a:pt x="247655" y="1855073"/>
                  <a:pt x="260142" y="1903375"/>
                  <a:pt x="296562" y="1927654"/>
                </a:cubicBezTo>
                <a:lnTo>
                  <a:pt x="333633" y="1952367"/>
                </a:lnTo>
                <a:cubicBezTo>
                  <a:pt x="337752" y="1968843"/>
                  <a:pt x="341324" y="1985465"/>
                  <a:pt x="345989" y="2001794"/>
                </a:cubicBezTo>
                <a:cubicBezTo>
                  <a:pt x="354029" y="2029935"/>
                  <a:pt x="361397" y="2054273"/>
                  <a:pt x="383060" y="2075935"/>
                </a:cubicBezTo>
                <a:cubicBezTo>
                  <a:pt x="393561" y="2086436"/>
                  <a:pt x="407773" y="2092410"/>
                  <a:pt x="420130" y="2100648"/>
                </a:cubicBezTo>
                <a:cubicBezTo>
                  <a:pt x="440725" y="2162432"/>
                  <a:pt x="420130" y="2133600"/>
                  <a:pt x="506627" y="2162432"/>
                </a:cubicBezTo>
                <a:lnTo>
                  <a:pt x="543698" y="2174789"/>
                </a:lnTo>
                <a:cubicBezTo>
                  <a:pt x="556055" y="2166551"/>
                  <a:pt x="572897" y="2162669"/>
                  <a:pt x="580768" y="2150076"/>
                </a:cubicBezTo>
                <a:cubicBezTo>
                  <a:pt x="594575" y="2127985"/>
                  <a:pt x="605481" y="2075935"/>
                  <a:pt x="605481" y="2075935"/>
                </a:cubicBezTo>
                <a:cubicBezTo>
                  <a:pt x="601362" y="1960605"/>
                  <a:pt x="593125" y="1845349"/>
                  <a:pt x="593125" y="1729946"/>
                </a:cubicBezTo>
                <a:cubicBezTo>
                  <a:pt x="593125" y="1712963"/>
                  <a:pt x="594872" y="1693780"/>
                  <a:pt x="605481" y="1680519"/>
                </a:cubicBezTo>
                <a:cubicBezTo>
                  <a:pt x="613618" y="1670348"/>
                  <a:pt x="630195" y="1672281"/>
                  <a:pt x="642552" y="1668162"/>
                </a:cubicBezTo>
                <a:cubicBezTo>
                  <a:pt x="643312" y="1668289"/>
                  <a:pt x="737751" y="1680067"/>
                  <a:pt x="753762" y="1692876"/>
                </a:cubicBezTo>
                <a:cubicBezTo>
                  <a:pt x="765359" y="1702153"/>
                  <a:pt x="765882" y="1722075"/>
                  <a:pt x="778476" y="1729946"/>
                </a:cubicBezTo>
                <a:cubicBezTo>
                  <a:pt x="814079" y="1752197"/>
                  <a:pt x="886846" y="1760364"/>
                  <a:pt x="926757" y="1767016"/>
                </a:cubicBezTo>
                <a:cubicBezTo>
                  <a:pt x="959708" y="1762897"/>
                  <a:pt x="993140" y="1761617"/>
                  <a:pt x="1025611" y="1754659"/>
                </a:cubicBezTo>
                <a:cubicBezTo>
                  <a:pt x="1051083" y="1749201"/>
                  <a:pt x="1099752" y="1729946"/>
                  <a:pt x="1099752" y="1729946"/>
                </a:cubicBezTo>
                <a:cubicBezTo>
                  <a:pt x="1112109" y="1721708"/>
                  <a:pt x="1122173" y="1707674"/>
                  <a:pt x="1136822" y="1705232"/>
                </a:cubicBezTo>
                <a:cubicBezTo>
                  <a:pt x="1149670" y="1703091"/>
                  <a:pt x="1161368" y="1714011"/>
                  <a:pt x="1173892" y="1717589"/>
                </a:cubicBezTo>
                <a:cubicBezTo>
                  <a:pt x="1282502" y="1748621"/>
                  <a:pt x="1171508" y="1712675"/>
                  <a:pt x="1260389" y="1742303"/>
                </a:cubicBezTo>
                <a:cubicBezTo>
                  <a:pt x="1276865" y="1738184"/>
                  <a:pt x="1294626" y="1737541"/>
                  <a:pt x="1309816" y="1729946"/>
                </a:cubicBezTo>
                <a:cubicBezTo>
                  <a:pt x="1336382" y="1716663"/>
                  <a:pt x="1383957" y="1680519"/>
                  <a:pt x="1383957" y="1680519"/>
                </a:cubicBezTo>
                <a:cubicBezTo>
                  <a:pt x="1379838" y="1643449"/>
                  <a:pt x="1378915" y="1605882"/>
                  <a:pt x="1371600" y="1569308"/>
                </a:cubicBezTo>
                <a:cubicBezTo>
                  <a:pt x="1366491" y="1543763"/>
                  <a:pt x="1355125" y="1519881"/>
                  <a:pt x="1346887" y="1495167"/>
                </a:cubicBezTo>
                <a:cubicBezTo>
                  <a:pt x="1329835" y="1444010"/>
                  <a:pt x="1341754" y="1468932"/>
                  <a:pt x="1309816" y="1421027"/>
                </a:cubicBezTo>
                <a:cubicBezTo>
                  <a:pt x="1305697" y="1408670"/>
                  <a:pt x="1297460" y="1396982"/>
                  <a:pt x="1297460" y="1383957"/>
                </a:cubicBezTo>
                <a:cubicBezTo>
                  <a:pt x="1297460" y="1263791"/>
                  <a:pt x="1354085" y="1325335"/>
                  <a:pt x="1482811" y="1334530"/>
                </a:cubicBezTo>
                <a:cubicBezTo>
                  <a:pt x="1495168" y="1342768"/>
                  <a:pt x="1505145" y="1357401"/>
                  <a:pt x="1519881" y="1359243"/>
                </a:cubicBezTo>
                <a:cubicBezTo>
                  <a:pt x="1597028" y="1368886"/>
                  <a:pt x="1569449" y="1346745"/>
                  <a:pt x="1606379" y="1309816"/>
                </a:cubicBezTo>
                <a:cubicBezTo>
                  <a:pt x="1616880" y="1299315"/>
                  <a:pt x="1631092" y="1293341"/>
                  <a:pt x="1643449" y="1285103"/>
                </a:cubicBezTo>
                <a:cubicBezTo>
                  <a:pt x="1651687" y="1260389"/>
                  <a:pt x="1671039" y="1236853"/>
                  <a:pt x="1668162" y="1210962"/>
                </a:cubicBezTo>
                <a:cubicBezTo>
                  <a:pt x="1660473" y="1141756"/>
                  <a:pt x="1659187" y="1100918"/>
                  <a:pt x="1643449" y="1037967"/>
                </a:cubicBezTo>
                <a:cubicBezTo>
                  <a:pt x="1640290" y="1025331"/>
                  <a:pt x="1636917" y="1012547"/>
                  <a:pt x="1631092" y="1000897"/>
                </a:cubicBezTo>
                <a:cubicBezTo>
                  <a:pt x="1624451" y="987614"/>
                  <a:pt x="1613020" y="977110"/>
                  <a:pt x="1606379" y="963827"/>
                </a:cubicBezTo>
                <a:cubicBezTo>
                  <a:pt x="1600554" y="952177"/>
                  <a:pt x="1600348" y="938143"/>
                  <a:pt x="1594022" y="926757"/>
                </a:cubicBezTo>
                <a:cubicBezTo>
                  <a:pt x="1551621" y="850435"/>
                  <a:pt x="1561677" y="864004"/>
                  <a:pt x="1507525" y="827903"/>
                </a:cubicBezTo>
                <a:cubicBezTo>
                  <a:pt x="1503406" y="815546"/>
                  <a:pt x="1503305" y="801003"/>
                  <a:pt x="1495168" y="790832"/>
                </a:cubicBezTo>
                <a:cubicBezTo>
                  <a:pt x="1477748" y="769056"/>
                  <a:pt x="1445447" y="761902"/>
                  <a:pt x="1421027" y="753762"/>
                </a:cubicBezTo>
                <a:lnTo>
                  <a:pt x="1346887" y="642551"/>
                </a:lnTo>
                <a:cubicBezTo>
                  <a:pt x="1338649" y="630194"/>
                  <a:pt x="1326869" y="619570"/>
                  <a:pt x="1322173" y="605481"/>
                </a:cubicBezTo>
                <a:lnTo>
                  <a:pt x="1309816" y="568411"/>
                </a:lnTo>
                <a:cubicBezTo>
                  <a:pt x="1313935" y="551935"/>
                  <a:pt x="1308354" y="528855"/>
                  <a:pt x="1322173" y="518984"/>
                </a:cubicBezTo>
                <a:cubicBezTo>
                  <a:pt x="1430001" y="441964"/>
                  <a:pt x="1377558" y="562899"/>
                  <a:pt x="1408670" y="469557"/>
                </a:cubicBezTo>
                <a:cubicBezTo>
                  <a:pt x="1404736" y="426282"/>
                  <a:pt x="1404528" y="308886"/>
                  <a:pt x="1371600" y="259492"/>
                </a:cubicBezTo>
                <a:cubicBezTo>
                  <a:pt x="1363362" y="247135"/>
                  <a:pt x="1358484" y="231698"/>
                  <a:pt x="1346887" y="222421"/>
                </a:cubicBezTo>
                <a:cubicBezTo>
                  <a:pt x="1336716" y="214284"/>
                  <a:pt x="1322173" y="214184"/>
                  <a:pt x="1309816" y="210065"/>
                </a:cubicBezTo>
                <a:lnTo>
                  <a:pt x="1235676" y="259492"/>
                </a:lnTo>
                <a:lnTo>
                  <a:pt x="1198606" y="284205"/>
                </a:lnTo>
                <a:cubicBezTo>
                  <a:pt x="1186249" y="280086"/>
                  <a:pt x="1173185" y="277673"/>
                  <a:pt x="1161535" y="271848"/>
                </a:cubicBezTo>
                <a:cubicBezTo>
                  <a:pt x="1065716" y="223939"/>
                  <a:pt x="1180575" y="265839"/>
                  <a:pt x="1087395" y="234778"/>
                </a:cubicBezTo>
                <a:cubicBezTo>
                  <a:pt x="1067607" y="205097"/>
                  <a:pt x="1056720" y="195812"/>
                  <a:pt x="1050325" y="160638"/>
                </a:cubicBezTo>
                <a:cubicBezTo>
                  <a:pt x="1044385" y="127966"/>
                  <a:pt x="1043908" y="94456"/>
                  <a:pt x="1037968" y="61784"/>
                </a:cubicBezTo>
                <a:cubicBezTo>
                  <a:pt x="1035638" y="48969"/>
                  <a:pt x="1033748" y="34884"/>
                  <a:pt x="1025611" y="24713"/>
                </a:cubicBezTo>
                <a:cubicBezTo>
                  <a:pt x="1016334" y="13116"/>
                  <a:pt x="1000898" y="8238"/>
                  <a:pt x="988541" y="0"/>
                </a:cubicBezTo>
                <a:cubicBezTo>
                  <a:pt x="967946" y="4119"/>
                  <a:pt x="943335" y="-537"/>
                  <a:pt x="926757" y="12357"/>
                </a:cubicBezTo>
                <a:cubicBezTo>
                  <a:pt x="903312" y="30592"/>
                  <a:pt x="902043" y="70021"/>
                  <a:pt x="877330" y="86497"/>
                </a:cubicBezTo>
                <a:lnTo>
                  <a:pt x="840260" y="111211"/>
                </a:lnTo>
                <a:cubicBezTo>
                  <a:pt x="810850" y="199440"/>
                  <a:pt x="837221" y="170901"/>
                  <a:pt x="778476" y="210065"/>
                </a:cubicBezTo>
                <a:lnTo>
                  <a:pt x="729049" y="284205"/>
                </a:lnTo>
                <a:lnTo>
                  <a:pt x="704335" y="321276"/>
                </a:lnTo>
                <a:cubicBezTo>
                  <a:pt x="700216" y="333633"/>
                  <a:pt x="700116" y="348175"/>
                  <a:pt x="691979" y="358346"/>
                </a:cubicBezTo>
                <a:cubicBezTo>
                  <a:pt x="665649" y="391258"/>
                  <a:pt x="650071" y="377509"/>
                  <a:pt x="617838" y="395416"/>
                </a:cubicBezTo>
                <a:cubicBezTo>
                  <a:pt x="591874" y="409841"/>
                  <a:pt x="543698" y="444843"/>
                  <a:pt x="543698" y="444843"/>
                </a:cubicBezTo>
                <a:cubicBezTo>
                  <a:pt x="531341" y="440724"/>
                  <a:pt x="518013" y="438812"/>
                  <a:pt x="506627" y="432486"/>
                </a:cubicBezTo>
                <a:cubicBezTo>
                  <a:pt x="480663" y="418062"/>
                  <a:pt x="432487" y="383059"/>
                  <a:pt x="432487" y="383059"/>
                </a:cubicBezTo>
                <a:cubicBezTo>
                  <a:pt x="428368" y="370702"/>
                  <a:pt x="428267" y="356160"/>
                  <a:pt x="420130" y="345989"/>
                </a:cubicBezTo>
                <a:cubicBezTo>
                  <a:pt x="402709" y="324213"/>
                  <a:pt x="370409" y="317059"/>
                  <a:pt x="345989" y="308919"/>
                </a:cubicBezTo>
                <a:cubicBezTo>
                  <a:pt x="322359" y="238022"/>
                  <a:pt x="350556" y="304198"/>
                  <a:pt x="296562" y="234778"/>
                </a:cubicBezTo>
                <a:cubicBezTo>
                  <a:pt x="278327" y="211333"/>
                  <a:pt x="247135" y="160638"/>
                  <a:pt x="247135" y="160638"/>
                </a:cubicBezTo>
                <a:cubicBezTo>
                  <a:pt x="243016" y="148281"/>
                  <a:pt x="241105" y="134953"/>
                  <a:pt x="234779" y="123567"/>
                </a:cubicBezTo>
                <a:cubicBezTo>
                  <a:pt x="206265" y="72240"/>
                  <a:pt x="195490" y="48317"/>
                  <a:pt x="148281" y="24713"/>
                </a:cubicBezTo>
                <a:cubicBezTo>
                  <a:pt x="136631" y="18888"/>
                  <a:pt x="123568" y="16476"/>
                  <a:pt x="111211" y="12357"/>
                </a:cubicBezTo>
                <a:cubicBezTo>
                  <a:pt x="102973" y="37070"/>
                  <a:pt x="92816" y="61225"/>
                  <a:pt x="86498" y="86497"/>
                </a:cubicBezTo>
                <a:cubicBezTo>
                  <a:pt x="82379" y="102973"/>
                  <a:pt x="79021" y="119657"/>
                  <a:pt x="74141" y="135924"/>
                </a:cubicBezTo>
                <a:cubicBezTo>
                  <a:pt x="66655" y="160876"/>
                  <a:pt x="57665" y="185351"/>
                  <a:pt x="49427" y="210065"/>
                </a:cubicBezTo>
                <a:cubicBezTo>
                  <a:pt x="45308" y="222422"/>
                  <a:pt x="37070" y="234110"/>
                  <a:pt x="37070" y="247135"/>
                </a:cubicBezTo>
                <a:lnTo>
                  <a:pt x="37070" y="321276"/>
                </a:lnTo>
              </a:path>
            </a:pathLst>
          </a:custGeom>
        </p:spPr>
        <p:style>
          <a:lnRef idx="3">
            <a:schemeClr val="dk1"/>
          </a:lnRef>
          <a:fillRef idx="0">
            <a:schemeClr val="dk1"/>
          </a:fillRef>
          <a:effectRef idx="2">
            <a:schemeClr val="dk1"/>
          </a:effectRef>
          <a:fontRef idx="minor">
            <a:schemeClr val="tx1"/>
          </a:fontRef>
        </p:style>
        <p:txBody>
          <a:bodyPr anchor="ctr"/>
          <a:lstStyle/>
          <a:p>
            <a:pPr algn="ctr" eaLnBrk="1" hangingPunct="1">
              <a:buFont typeface="Arial" panose="020B0604020202020204" pitchFamily="34" charset="0"/>
              <a:buNone/>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ircle(in)">
                                      <p:cBhvr>
                                        <p:cTn id="1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188595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None/>
            </a:pPr>
            <a:r>
              <a:rPr lang="en-US" altLang="zh-CN" sz="2800">
                <a:solidFill>
                  <a:srgbClr val="C00000"/>
                </a:solidFill>
                <a:latin typeface="Times New Roman" panose="02020603050405020304" pitchFamily="18" charset="0"/>
                <a:cs typeface="等线"/>
              </a:rPr>
              <a:t> Nêu những chi tiết cho thấy sự thay đổi liên tục đó?</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914400" y="2744788"/>
            <a:ext cx="78486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en-US" altLang="zh-CN" sz="2800">
                <a:solidFill>
                  <a:srgbClr val="002060"/>
                </a:solidFill>
                <a:latin typeface="Times New Roman" panose="02020603050405020304" pitchFamily="18" charset="0"/>
                <a:cs typeface="等线"/>
              </a:rPr>
              <a:t>T</a:t>
            </a:r>
            <a:r>
              <a:rPr lang="vi-VN" altLang="vi-VN" sz="2800">
                <a:solidFill>
                  <a:srgbClr val="002060"/>
                </a:solidFill>
                <a:latin typeface="Times New Roman" panose="02020603050405020304" pitchFamily="18" charset="0"/>
              </a:rPr>
              <a:t>hoắt cái, lá v</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ng rơi trong khoảnh khắc mùa thu. Thoắt cái, trắng long lanh một cơn mưa tuyết trên những c</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nh đ</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o, lê, mận. Thoắt cái, gió xuân hây hẩy nồng n</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 với những bông lay ơn m</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u đen nhung hiếm quý.</a:t>
            </a:r>
            <a:endParaRPr lang="en-US" altLang="zh-CN" sz="2800">
              <a:solidFill>
                <a:srgbClr val="002060"/>
              </a:solidFill>
              <a:latin typeface="Times New Roman" panose="02020603050405020304" pitchFamily="18" charset="0"/>
              <a:cs typeface="Times New Roman" panose="02020603050405020304" pitchFamily="18" charset="0"/>
            </a:endParaRPr>
          </a:p>
        </p:txBody>
      </p:sp>
      <p:sp>
        <p:nvSpPr>
          <p:cNvPr id="39940" name="TextBox 3"/>
          <p:cNvSpPr txBox="1"/>
          <p:nvPr/>
        </p:nvSpPr>
        <p:spPr>
          <a:xfrm>
            <a:off x="1743075" y="31750"/>
            <a:ext cx="5838825" cy="954088"/>
          </a:xfrm>
          <a:prstGeom prst="rect">
            <a:avLst/>
          </a:prstGeom>
          <a:noFill/>
          <a:ln w="9525">
            <a:noFill/>
          </a:ln>
        </p:spPr>
        <p:txBody>
          <a:bodyPr>
            <a:spAutoFit/>
          </a:bodyPr>
          <a:lstStyle/>
          <a:p>
            <a:pPr algn="ctr" eaLnBrk="1" hangingPunct="1">
              <a:buFont typeface="Arial" charset="0"/>
              <a:buNone/>
              <a:defRPr/>
            </a:pPr>
            <a:endParaRPr lang="vi-VN" altLang="en-US" sz="2800" b="1" dirty="0">
              <a:solidFill>
                <a:srgbClr val="002060"/>
              </a:solidFill>
              <a:effectLst>
                <a:outerShdw blurRad="38100" dist="38100" dir="2700000" algn="tl">
                  <a:srgbClr val="C0C0C0"/>
                </a:outerShdw>
              </a:effectLst>
              <a:latin typeface="Times New Roman" pitchFamily="18" charset="0"/>
            </a:endParaRPr>
          </a:p>
          <a:p>
            <a:pPr eaLnBrk="1" hangingPunct="1">
              <a:buFont typeface="Arial" charset="0"/>
              <a:buNone/>
              <a:defRPr/>
            </a:pPr>
            <a:r>
              <a:rPr lang="en-US" altLang="zh-CN" sz="2800" u="sng" dirty="0">
                <a:solidFill>
                  <a:srgbClr val="00B050"/>
                </a:solidFill>
                <a:latin typeface="Times New Roman" pitchFamily="18" charset="0"/>
              </a:rPr>
              <a:t>ĐỌC THẦM ĐOẠN 3</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288" y="2789238"/>
            <a:ext cx="5699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1965325"/>
            <a:ext cx="657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childTnLst>
                          </p:cTn>
                        </p:par>
                        <p:par>
                          <p:cTn id="20" fill="hold" nodeType="afterGroup">
                            <p:stCondLst>
                              <p:cond delay="25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5"/>
          <p:cNvGrpSpPr>
            <a:grpSpLocks/>
          </p:cNvGrpSpPr>
          <p:nvPr/>
        </p:nvGrpSpPr>
        <p:grpSpPr bwMode="auto">
          <a:xfrm>
            <a:off x="4267200" y="3611563"/>
            <a:ext cx="4830763" cy="3246437"/>
            <a:chOff x="2928" y="2244"/>
            <a:chExt cx="2544" cy="1932"/>
          </a:xfrm>
        </p:grpSpPr>
        <p:pic>
          <p:nvPicPr>
            <p:cNvPr id="36870" name="Picture 6" descr="Flevo-saf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2244"/>
              <a:ext cx="2544"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4560" y="2256"/>
              <a:ext cx="888" cy="2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sz="2000" b="1">
                  <a:solidFill>
                    <a:srgbClr val="FF0066"/>
                  </a:solidFill>
                  <a:cs typeface="等线"/>
                </a:rPr>
                <a:t>Hoa lay ơn</a:t>
              </a:r>
            </a:p>
          </p:txBody>
        </p:sp>
      </p:grpSp>
      <p:pic>
        <p:nvPicPr>
          <p:cNvPr id="36867" name="Picture 5" descr="1235987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descr="Aspen Trees, Montana"/>
          <p:cNvSpPr>
            <a:spLocks noChangeArrowheads="1"/>
          </p:cNvSpPr>
          <p:nvPr/>
        </p:nvSpPr>
        <p:spPr bwMode="auto">
          <a:xfrm>
            <a:off x="0" y="0"/>
            <a:ext cx="4267200" cy="33369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endParaRPr lang="vi-VN" altLang="vi-VN" sz="3200"/>
          </a:p>
        </p:txBody>
      </p:sp>
      <p:pic>
        <p:nvPicPr>
          <p:cNvPr id="36869" name="Picture 5" descr="090130174147-954-3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1563"/>
            <a:ext cx="4191000" cy="3246437"/>
          </a:xfrm>
          <a:prstGeom prst="rect">
            <a:avLst/>
          </a:prstGeom>
          <a:solidFill>
            <a:schemeClr val="bg1"/>
          </a:solidFill>
          <a:ln w="38100">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432175"/>
            <a:ext cx="466248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46624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0"/>
            <a:ext cx="45100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Content Placehold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429000"/>
            <a:ext cx="4527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637463" y="0"/>
            <a:ext cx="1524000" cy="822325"/>
          </a:xfrm>
          <a:prstGeom prst="roundRect">
            <a:avLst/>
          </a:prstGeom>
          <a:solidFill>
            <a:srgbClr val="FBFE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3338" y="-6350"/>
            <a:ext cx="1524000" cy="822325"/>
          </a:xfrm>
          <a:prstGeom prst="roundRect">
            <a:avLst/>
          </a:prstGeom>
          <a:solidFill>
            <a:srgbClr val="FBFE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2800">
                <a:solidFill>
                  <a:srgbClr val="FF0000"/>
                </a:solidFill>
                <a:latin typeface="Times New Roman" pitchFamily="18" charset="0"/>
              </a:rPr>
              <a:t>Hoa Đào</a:t>
            </a:r>
          </a:p>
        </p:txBody>
      </p:sp>
      <p:sp>
        <p:nvSpPr>
          <p:cNvPr id="11" name="Rounded Rectangle 10"/>
          <p:cNvSpPr/>
          <p:nvPr/>
        </p:nvSpPr>
        <p:spPr>
          <a:xfrm>
            <a:off x="0" y="6264275"/>
            <a:ext cx="2024063" cy="501650"/>
          </a:xfrm>
          <a:prstGeom prst="roundRect">
            <a:avLst/>
          </a:prstGeom>
          <a:solidFill>
            <a:srgbClr val="FBFE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sz="2800">
                <a:solidFill>
                  <a:srgbClr val="FF0000"/>
                </a:solidFill>
                <a:latin typeface="Times New Roman" pitchFamily="18" charset="0"/>
              </a:rPr>
              <a:t>Hoa mận</a:t>
            </a:r>
            <a:endParaRPr lang="en-US" sz="2800">
              <a:solidFill>
                <a:srgbClr val="FF0000"/>
              </a:solidFill>
              <a:latin typeface="Times New Roman" pitchFamily="18" charset="0"/>
              <a:cs typeface="Times New Roman" pitchFamily="18" charset="0"/>
            </a:endParaRPr>
          </a:p>
        </p:txBody>
      </p:sp>
      <p:sp>
        <p:nvSpPr>
          <p:cNvPr id="12" name="Rounded Rectangle 11"/>
          <p:cNvSpPr/>
          <p:nvPr/>
        </p:nvSpPr>
        <p:spPr>
          <a:xfrm>
            <a:off x="7637463" y="6264275"/>
            <a:ext cx="1506537" cy="501650"/>
          </a:xfrm>
          <a:prstGeom prst="roundRect">
            <a:avLst/>
          </a:prstGeom>
          <a:solidFill>
            <a:srgbClr val="FBFED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2800">
                <a:solidFill>
                  <a:srgbClr val="FF0000"/>
                </a:solidFill>
                <a:latin typeface="Times New Roman" pitchFamily="18" charset="0"/>
              </a:rPr>
              <a:t>Lay ơn</a:t>
            </a:r>
          </a:p>
        </p:txBody>
      </p:sp>
      <p:sp>
        <p:nvSpPr>
          <p:cNvPr id="13" name="Oval 14"/>
          <p:cNvSpPr>
            <a:spLocks noChangeArrowheads="1"/>
          </p:cNvSpPr>
          <p:nvPr/>
        </p:nvSpPr>
        <p:spPr bwMode="auto">
          <a:xfrm>
            <a:off x="3048000" y="2743200"/>
            <a:ext cx="3276600" cy="1752600"/>
          </a:xfrm>
          <a:prstGeom prst="ellipse">
            <a:avLst/>
          </a:prstGeom>
          <a:solidFill>
            <a:srgbClr val="FFFF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2800">
                <a:solidFill>
                  <a:srgbClr val="FF0000"/>
                </a:solidFill>
                <a:latin typeface="Times New Roman" panose="02020603050405020304" pitchFamily="18" charset="0"/>
                <a:cs typeface="等线"/>
              </a:rPr>
              <a:t>Sa Pa xứ sở của</a:t>
            </a:r>
          </a:p>
          <a:p>
            <a:pPr algn="ctr" eaLnBrk="1" hangingPunct="1">
              <a:buFont typeface="Arial" panose="020B0604020202020204" pitchFamily="34" charset="0"/>
              <a:buNone/>
            </a:pPr>
            <a:r>
              <a:rPr lang="en-US" altLang="zh-CN" sz="2800">
                <a:solidFill>
                  <a:srgbClr val="FF0000"/>
                </a:solidFill>
                <a:latin typeface="Times New Roman" panose="02020603050405020304" pitchFamily="18" charset="0"/>
                <a:cs typeface="等线"/>
              </a:rPr>
              <a:t> các lo</a:t>
            </a:r>
            <a:r>
              <a:rPr lang="en-US" altLang="zh-CN" sz="2800">
                <a:solidFill>
                  <a:srgbClr val="FF0000"/>
                </a:solidFill>
                <a:latin typeface="Times New Roman" panose="02020603050405020304" pitchFamily="18" charset="0"/>
                <a:cs typeface="Times New Roman" panose="02020603050405020304" pitchFamily="18" charset="0"/>
              </a:rPr>
              <a:t>à</a:t>
            </a:r>
            <a:r>
              <a:rPr lang="en-US" altLang="zh-CN" sz="2800">
                <a:solidFill>
                  <a:srgbClr val="FF0000"/>
                </a:solidFill>
                <a:latin typeface="Times New Roman" panose="02020603050405020304" pitchFamily="18" charset="0"/>
                <a:cs typeface="等线"/>
              </a:rPr>
              <a:t>i hoa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55700" y="160338"/>
            <a:ext cx="7556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endParaRPr lang="en-US" altLang="zh-CN" sz="2800" b="1">
              <a:solidFill>
                <a:srgbClr val="BC0C57"/>
              </a:solidFill>
              <a:latin typeface="Times New Roman" panose="02020603050405020304" pitchFamily="18" charset="0"/>
              <a:cs typeface="Times New Roman" panose="02020603050405020304" pitchFamily="18" charset="0"/>
            </a:endParaRPr>
          </a:p>
          <a:p>
            <a:pPr algn="ctr" eaLnBrk="1" hangingPunct="1">
              <a:lnSpc>
                <a:spcPct val="150000"/>
              </a:lnSpc>
              <a:buFont typeface="Arial" panose="020B0604020202020204" pitchFamily="34" charset="0"/>
              <a:buNone/>
            </a:pPr>
            <a:r>
              <a:rPr lang="en-US" altLang="zh-CN" sz="2800">
                <a:solidFill>
                  <a:srgbClr val="C00000"/>
                </a:solidFill>
                <a:latin typeface="Times New Roman" panose="02020603050405020304" pitchFamily="18" charset="0"/>
                <a:cs typeface="Times New Roman" panose="02020603050405020304" pitchFamily="18" charset="0"/>
              </a:rPr>
              <a:t>Vì sao tác giả gọi Sa Pa là “món quà tặng diệu kì của thiên nhiên”?</a:t>
            </a:r>
          </a:p>
        </p:txBody>
      </p:sp>
      <p:sp>
        <p:nvSpPr>
          <p:cNvPr id="4" name="TextBox 3"/>
          <p:cNvSpPr txBox="1">
            <a:spLocks noChangeArrowheads="1"/>
          </p:cNvSpPr>
          <p:nvPr/>
        </p:nvSpPr>
        <p:spPr bwMode="auto">
          <a:xfrm>
            <a:off x="1073150" y="2995613"/>
            <a:ext cx="739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Vì phong cảnh Sa Pa rất đẹp, vì sự thay đổi mùa trong một ng</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y ở Sa Pa rất lạ lùng, hiếm có.</a:t>
            </a:r>
            <a:endParaRPr lang="en-US" altLang="zh-CN" sz="280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00" y="3789363"/>
            <a:ext cx="533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82763"/>
            <a:ext cx="61595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1" descr="j0232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65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250"/>
                                        <p:tgtEl>
                                          <p:spTgt spid="7"/>
                                        </p:tgtEl>
                                      </p:cBhvr>
                                    </p:animEffect>
                                  </p:childTnLst>
                                </p:cTn>
                              </p:par>
                            </p:childTnLst>
                          </p:cTn>
                        </p:par>
                        <p:par>
                          <p:cTn id="21" fill="hold" nodeType="afterGroup">
                            <p:stCondLst>
                              <p:cond delay="25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4572000" cy="3686175"/>
            <a:chOff x="192" y="0"/>
            <a:chExt cx="2640" cy="1980"/>
          </a:xfrm>
        </p:grpSpPr>
        <p:pic>
          <p:nvPicPr>
            <p:cNvPr id="39949" name="Picture 4" descr="090130174147-954-3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0"/>
              <a:ext cx="2640" cy="198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50" name="Text Box 5"/>
            <p:cNvSpPr txBox="1">
              <a:spLocks noChangeArrowheads="1"/>
            </p:cNvSpPr>
            <p:nvPr/>
          </p:nvSpPr>
          <p:spPr bwMode="auto">
            <a:xfrm>
              <a:off x="264" y="49"/>
              <a:ext cx="960" cy="198"/>
            </a:xfrm>
            <a:prstGeom prst="rect">
              <a:avLst/>
            </a:prstGeom>
            <a:solidFill>
              <a:srgbClr val="FFFFCC"/>
            </a:solidFill>
            <a:ln w="38100">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b="1">
                  <a:solidFill>
                    <a:srgbClr val="FF3300"/>
                  </a:solidFill>
                  <a:latin typeface="Times New Roman" panose="02020603050405020304" pitchFamily="18" charset="0"/>
                  <a:cs typeface="等线"/>
                </a:rPr>
                <a:t>Buổi sáng</a:t>
              </a:r>
              <a:endParaRPr lang="en-US" altLang="zh-CN" b="1">
                <a:solidFill>
                  <a:srgbClr val="FF3300"/>
                </a:solidFill>
                <a:latin typeface="Times New Roman" panose="02020603050405020304" pitchFamily="18" charset="0"/>
                <a:cs typeface="Times New Roman" panose="02020603050405020304" pitchFamily="18" charset="0"/>
              </a:endParaRPr>
            </a:p>
          </p:txBody>
        </p:sp>
      </p:grpSp>
      <p:grpSp>
        <p:nvGrpSpPr>
          <p:cNvPr id="3" name="Group 6"/>
          <p:cNvGrpSpPr>
            <a:grpSpLocks/>
          </p:cNvGrpSpPr>
          <p:nvPr/>
        </p:nvGrpSpPr>
        <p:grpSpPr bwMode="auto">
          <a:xfrm>
            <a:off x="0" y="3306763"/>
            <a:ext cx="4572000" cy="3779837"/>
            <a:chOff x="3072" y="2112"/>
            <a:chExt cx="2496" cy="1920"/>
          </a:xfrm>
        </p:grpSpPr>
        <p:pic>
          <p:nvPicPr>
            <p:cNvPr id="39947" name="Picture 7" descr="sap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2112"/>
              <a:ext cx="2496" cy="192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8" name="Text Box 8"/>
            <p:cNvSpPr txBox="1">
              <a:spLocks noChangeArrowheads="1"/>
            </p:cNvSpPr>
            <p:nvPr/>
          </p:nvSpPr>
          <p:spPr bwMode="auto">
            <a:xfrm>
              <a:off x="3140" y="2215"/>
              <a:ext cx="1008" cy="188"/>
            </a:xfrm>
            <a:prstGeom prst="rect">
              <a:avLst/>
            </a:prstGeom>
            <a:solidFill>
              <a:srgbClr val="FFFFCC"/>
            </a:solidFill>
            <a:ln w="38100">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b="1">
                  <a:solidFill>
                    <a:srgbClr val="FF3300"/>
                  </a:solidFill>
                  <a:latin typeface="Times New Roman" panose="02020603050405020304" pitchFamily="18" charset="0"/>
                  <a:cs typeface="等线"/>
                </a:rPr>
                <a:t>Buổi chiều</a:t>
              </a:r>
              <a:endParaRPr lang="en-US" altLang="zh-CN" b="1">
                <a:solidFill>
                  <a:srgbClr val="FF3300"/>
                </a:solidFill>
                <a:latin typeface="Times New Roman" panose="02020603050405020304" pitchFamily="18" charset="0"/>
                <a:cs typeface="Times New Roman" panose="02020603050405020304" pitchFamily="18" charset="0"/>
              </a:endParaRPr>
            </a:p>
          </p:txBody>
        </p:sp>
      </p:grpSp>
      <p:grpSp>
        <p:nvGrpSpPr>
          <p:cNvPr id="4" name="Group 9"/>
          <p:cNvGrpSpPr>
            <a:grpSpLocks/>
          </p:cNvGrpSpPr>
          <p:nvPr/>
        </p:nvGrpSpPr>
        <p:grpSpPr bwMode="auto">
          <a:xfrm>
            <a:off x="4572000" y="0"/>
            <a:ext cx="4568825" cy="3348038"/>
            <a:chOff x="3072" y="960"/>
            <a:chExt cx="2496" cy="1680"/>
          </a:xfrm>
        </p:grpSpPr>
        <p:pic>
          <p:nvPicPr>
            <p:cNvPr id="39945" name="Picture 10" descr="319304139_a91ac437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960"/>
              <a:ext cx="2496" cy="168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6" name="Text Box 11"/>
            <p:cNvSpPr txBox="1">
              <a:spLocks noChangeArrowheads="1"/>
            </p:cNvSpPr>
            <p:nvPr/>
          </p:nvSpPr>
          <p:spPr bwMode="auto">
            <a:xfrm>
              <a:off x="4518" y="1013"/>
              <a:ext cx="1010" cy="185"/>
            </a:xfrm>
            <a:prstGeom prst="rect">
              <a:avLst/>
            </a:prstGeom>
            <a:solidFill>
              <a:srgbClr val="FFFFCC"/>
            </a:solidFill>
            <a:ln w="38100">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b="1">
                  <a:solidFill>
                    <a:srgbClr val="FF3300"/>
                  </a:solidFill>
                  <a:latin typeface="Times New Roman" panose="02020603050405020304" pitchFamily="18" charset="0"/>
                  <a:cs typeface="等线"/>
                </a:rPr>
                <a:t>Buổi trưa</a:t>
              </a:r>
              <a:endParaRPr lang="en-US" altLang="zh-CN" b="1">
                <a:solidFill>
                  <a:srgbClr val="FF3300"/>
                </a:solidFill>
                <a:latin typeface="Times New Roman" panose="02020603050405020304" pitchFamily="18" charset="0"/>
                <a:cs typeface="Times New Roman" panose="02020603050405020304" pitchFamily="18" charset="0"/>
              </a:endParaRPr>
            </a:p>
          </p:txBody>
        </p:sp>
      </p:grpSp>
      <p:grpSp>
        <p:nvGrpSpPr>
          <p:cNvPr id="5" name="Group 12"/>
          <p:cNvGrpSpPr>
            <a:grpSpLocks/>
          </p:cNvGrpSpPr>
          <p:nvPr/>
        </p:nvGrpSpPr>
        <p:grpSpPr bwMode="auto">
          <a:xfrm>
            <a:off x="4572000" y="3279775"/>
            <a:ext cx="4572000" cy="3806825"/>
            <a:chOff x="212" y="2784"/>
            <a:chExt cx="2430" cy="1492"/>
          </a:xfrm>
        </p:grpSpPr>
        <p:pic>
          <p:nvPicPr>
            <p:cNvPr id="39943" name="Picture 13" descr="sapa6"/>
            <p:cNvPicPr>
              <a:picLocks noChangeAspect="1" noChangeArrowheads="1"/>
            </p:cNvPicPr>
            <p:nvPr/>
          </p:nvPicPr>
          <p:blipFill>
            <a:blip r:embed="rId5">
              <a:extLst>
                <a:ext uri="{28A0092B-C50C-407E-A947-70E740481C1C}">
                  <a14:useLocalDpi xmlns:a14="http://schemas.microsoft.com/office/drawing/2010/main" val="0"/>
                </a:ext>
              </a:extLst>
            </a:blip>
            <a:srcRect l="2631" t="3030" r="3635" b="2779"/>
            <a:stretch>
              <a:fillRect/>
            </a:stretch>
          </p:blipFill>
          <p:spPr bwMode="auto">
            <a:xfrm>
              <a:off x="212" y="2784"/>
              <a:ext cx="2430" cy="14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4" name="Text Box 14"/>
            <p:cNvSpPr txBox="1">
              <a:spLocks noChangeArrowheads="1"/>
            </p:cNvSpPr>
            <p:nvPr/>
          </p:nvSpPr>
          <p:spPr bwMode="auto">
            <a:xfrm>
              <a:off x="1665" y="2873"/>
              <a:ext cx="977" cy="145"/>
            </a:xfrm>
            <a:prstGeom prst="rect">
              <a:avLst/>
            </a:prstGeom>
            <a:solidFill>
              <a:srgbClr val="FFFFCC"/>
            </a:solidFill>
            <a:ln w="38100">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zh-CN" b="1">
                  <a:solidFill>
                    <a:srgbClr val="FF3300"/>
                  </a:solidFill>
                  <a:latin typeface="Times New Roman" panose="02020603050405020304" pitchFamily="18" charset="0"/>
                  <a:cs typeface="等线"/>
                </a:rPr>
                <a:t>Buổi tối</a:t>
              </a:r>
              <a:endParaRPr lang="en-US" altLang="zh-CN" b="1">
                <a:solidFill>
                  <a:srgbClr val="FF3300"/>
                </a:solidFill>
                <a:latin typeface="Times New Roman" panose="02020603050405020304" pitchFamily="18" charset="0"/>
                <a:cs typeface="Times New Roman" panose="02020603050405020304" pitchFamily="18" charset="0"/>
              </a:endParaRPr>
            </a:p>
          </p:txBody>
        </p:sp>
      </p:grpSp>
      <p:sp>
        <p:nvSpPr>
          <p:cNvPr id="14" name="Oval 16"/>
          <p:cNvSpPr>
            <a:spLocks noChangeArrowheads="1"/>
          </p:cNvSpPr>
          <p:nvPr/>
        </p:nvSpPr>
        <p:spPr bwMode="auto">
          <a:xfrm>
            <a:off x="3048000" y="2743200"/>
            <a:ext cx="3200400" cy="1143000"/>
          </a:xfrm>
          <a:prstGeom prst="ellipse">
            <a:avLst/>
          </a:prstGeom>
          <a:solidFill>
            <a:srgbClr val="FFFFCC"/>
          </a:solidFill>
          <a:ln w="952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endParaRPr lang="en-US" altLang="zh-CN" sz="900" b="1">
              <a:latin typeface="Times New Roman" panose="02020603050405020304" pitchFamily="18" charset="0"/>
              <a:cs typeface="等线"/>
            </a:endParaRPr>
          </a:p>
          <a:p>
            <a:pPr algn="ctr" eaLnBrk="1" hangingPunct="1">
              <a:spcBef>
                <a:spcPct val="50000"/>
              </a:spcBef>
              <a:buFont typeface="Arial" panose="020B0604020202020204" pitchFamily="34" charset="0"/>
              <a:buNone/>
            </a:pPr>
            <a:r>
              <a:rPr lang="en-US" altLang="zh-CN" b="1">
                <a:solidFill>
                  <a:srgbClr val="FF3300"/>
                </a:solidFill>
                <a:latin typeface="Times New Roman" panose="02020603050405020304" pitchFamily="18" charset="0"/>
                <a:cs typeface="等线"/>
              </a:rPr>
              <a:t>Sự thay đổi mùa trong ng</a:t>
            </a:r>
            <a:r>
              <a:rPr lang="en-US" altLang="zh-CN" b="1">
                <a:solidFill>
                  <a:srgbClr val="FF3300"/>
                </a:solidFill>
                <a:latin typeface="Times New Roman" panose="02020603050405020304" pitchFamily="18" charset="0"/>
                <a:cs typeface="Times New Roman" panose="02020603050405020304" pitchFamily="18" charset="0"/>
              </a:rPr>
              <a:t>à</a:t>
            </a:r>
            <a:r>
              <a:rPr lang="en-US" altLang="zh-CN" b="1">
                <a:solidFill>
                  <a:srgbClr val="FF3300"/>
                </a:solidFill>
                <a:latin typeface="Times New Roman" panose="02020603050405020304" pitchFamily="18" charset="0"/>
                <a:cs typeface="等线"/>
              </a:rPr>
              <a:t>y</a:t>
            </a:r>
          </a:p>
          <a:p>
            <a:pPr algn="ctr" eaLnBrk="1" hangingPunct="1">
              <a:spcBef>
                <a:spcPct val="50000"/>
              </a:spcBef>
              <a:buFont typeface="Arial" panose="020B0604020202020204" pitchFamily="34" charset="0"/>
              <a:buNone/>
            </a:pPr>
            <a:r>
              <a:rPr lang="en-US" altLang="zh-CN" b="1">
                <a:solidFill>
                  <a:srgbClr val="FF3300"/>
                </a:solidFill>
                <a:latin typeface="Times New Roman" panose="02020603050405020304" pitchFamily="18" charset="0"/>
                <a:cs typeface="等线"/>
              </a:rPr>
              <a:t> ở Sa Pa</a:t>
            </a:r>
          </a:p>
          <a:p>
            <a:pPr algn="ctr" eaLnBrk="1" hangingPunct="1">
              <a:buFont typeface="Arial" panose="020B0604020202020204" pitchFamily="34" charset="0"/>
              <a:buNone/>
            </a:pPr>
            <a:endParaRPr lang="en-US" altLang="zh-CN">
              <a:solidFill>
                <a:srgbClr val="FF3300"/>
              </a:solidFill>
              <a:latin typeface="Times New Roman" panose="02020603050405020304" pitchFamily="18" charset="0"/>
              <a:cs typeface="等线"/>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363" y="82550"/>
            <a:ext cx="7794625" cy="2308225"/>
          </a:xfrm>
          <a:prstGeom prst="rect">
            <a:avLst/>
          </a:prstGeom>
          <a:noFill/>
          <a:ln w="9525">
            <a:noFill/>
          </a:ln>
        </p:spPr>
        <p:txBody>
          <a:bodyPr>
            <a:spAutoFit/>
          </a:bodyPr>
          <a:lstStyle/>
          <a:p>
            <a:pPr algn="ctr" eaLnBrk="1" hangingPunct="1">
              <a:buFont typeface="Arial" charset="0"/>
              <a:buNone/>
              <a:defRPr/>
            </a:pPr>
            <a:r>
              <a:rPr lang="vi-VN" altLang="en-US" sz="2800" b="1" u="sng" dirty="0">
                <a:solidFill>
                  <a:srgbClr val="002060"/>
                </a:solidFill>
                <a:effectLst>
                  <a:outerShdw blurRad="38100" dist="38100" dir="2700000" algn="tl">
                    <a:srgbClr val="C0C0C0"/>
                  </a:outerShdw>
                </a:effectLst>
                <a:latin typeface="Times New Roman" pitchFamily="18" charset="0"/>
              </a:rPr>
              <a:t>Tập đọc</a:t>
            </a:r>
          </a:p>
          <a:p>
            <a:pPr algn="ctr" eaLnBrk="1" hangingPunct="1">
              <a:buFont typeface="Arial" panose="020B0604020202020204" pitchFamily="34" charset="0"/>
              <a:buNone/>
              <a:defRPr/>
            </a:pPr>
            <a:r>
              <a:rPr lang="en-US" altLang="zh-CN" sz="3200" b="1" dirty="0" err="1">
                <a:solidFill>
                  <a:srgbClr val="BC0C57"/>
                </a:solidFill>
                <a:latin typeface="Times New Roman" pitchFamily="18" charset="0"/>
              </a:rPr>
              <a:t>Đường</a:t>
            </a:r>
            <a:r>
              <a:rPr lang="en-US" altLang="zh-CN" sz="3200" b="1" dirty="0">
                <a:solidFill>
                  <a:srgbClr val="BC0C57"/>
                </a:solidFill>
                <a:latin typeface="Times New Roman" pitchFamily="18" charset="0"/>
              </a:rPr>
              <a:t> </a:t>
            </a:r>
            <a:r>
              <a:rPr lang="en-US" altLang="zh-CN" sz="3200" b="1" dirty="0" err="1">
                <a:solidFill>
                  <a:srgbClr val="BC0C57"/>
                </a:solidFill>
                <a:latin typeface="Times New Roman" pitchFamily="18" charset="0"/>
              </a:rPr>
              <a:t>đi</a:t>
            </a:r>
            <a:r>
              <a:rPr lang="en-US" altLang="zh-CN" sz="3200" b="1" dirty="0">
                <a:solidFill>
                  <a:srgbClr val="BC0C57"/>
                </a:solidFill>
                <a:latin typeface="Times New Roman" pitchFamily="18" charset="0"/>
              </a:rPr>
              <a:t> Sa Pa</a:t>
            </a:r>
            <a:endParaRPr lang="en-US" altLang="zh-CN" sz="3200" b="1" dirty="0">
              <a:solidFill>
                <a:srgbClr val="BC0C57"/>
              </a:solidFill>
              <a:latin typeface="Times New Roman" pitchFamily="18" charset="0"/>
              <a:cs typeface="Times New Roman" pitchFamily="18" charset="0"/>
            </a:endParaRPr>
          </a:p>
          <a:p>
            <a:pPr algn="ctr" eaLnBrk="1" hangingPunct="1">
              <a:lnSpc>
                <a:spcPct val="150000"/>
              </a:lnSpc>
              <a:buFont typeface="Arial" panose="020B0604020202020204" pitchFamily="34" charset="0"/>
              <a:buNone/>
              <a:defRPr/>
            </a:pPr>
            <a:r>
              <a:rPr lang="vi-VN" sz="2800" dirty="0">
                <a:solidFill>
                  <a:srgbClr val="C00000"/>
                </a:solidFill>
                <a:latin typeface="Times New Roman" pitchFamily="18" charset="0"/>
              </a:rPr>
              <a:t>B</a:t>
            </a:r>
            <a:r>
              <a:rPr lang="vi-VN" sz="2800" dirty="0">
                <a:solidFill>
                  <a:srgbClr val="C00000"/>
                </a:solidFill>
                <a:latin typeface="Times New Roman" pitchFamily="18" charset="0"/>
                <a:cs typeface="Times New Roman" pitchFamily="18" charset="0"/>
              </a:rPr>
              <a:t>à</a:t>
            </a:r>
            <a:r>
              <a:rPr lang="vi-VN" sz="2800" dirty="0">
                <a:solidFill>
                  <a:srgbClr val="C00000"/>
                </a:solidFill>
                <a:latin typeface="Times New Roman" pitchFamily="18" charset="0"/>
              </a:rPr>
              <a:t>i văn thể hiện tình cảm của tác giả đối với cảnh đẹp Sa Pa như thế n</a:t>
            </a:r>
            <a:r>
              <a:rPr lang="vi-VN" sz="2800" dirty="0">
                <a:solidFill>
                  <a:srgbClr val="C00000"/>
                </a:solidFill>
                <a:latin typeface="Times New Roman" pitchFamily="18" charset="0"/>
                <a:cs typeface="Times New Roman" pitchFamily="18" charset="0"/>
              </a:rPr>
              <a:t>à</a:t>
            </a:r>
            <a:r>
              <a:rPr lang="vi-VN" sz="2800" dirty="0">
                <a:solidFill>
                  <a:srgbClr val="C00000"/>
                </a:solidFill>
                <a:latin typeface="Times New Roman" pitchFamily="18" charset="0"/>
              </a:rPr>
              <a:t>o ? </a:t>
            </a:r>
            <a:endParaRPr lang="en-US" altLang="zh-CN" sz="2800" dirty="0">
              <a:solidFill>
                <a:srgbClr val="C00000"/>
              </a:solidFill>
              <a:latin typeface="Times New Roman" pitchFamily="18" charset="0"/>
              <a:cs typeface="Times New Roman" pitchFamily="18" charset="0"/>
            </a:endParaRPr>
          </a:p>
        </p:txBody>
      </p:sp>
      <p:sp>
        <p:nvSpPr>
          <p:cNvPr id="3" name="Rectangle 2"/>
          <p:cNvSpPr>
            <a:spLocks noChangeArrowheads="1"/>
          </p:cNvSpPr>
          <p:nvPr/>
        </p:nvSpPr>
        <p:spPr bwMode="auto">
          <a:xfrm>
            <a:off x="977900" y="3451225"/>
            <a:ext cx="7632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Tác giả ngưỡng mộ, háo hức trước cảnh đẹp Sa Pa. Ca ngợi Sa Pa quả là món quà diệu kì mà thiên nhiên dành cho đất nước ta.</a:t>
            </a:r>
            <a:endParaRPr lang="en-US" altLang="zh-CN" sz="2800">
              <a:solidFill>
                <a:srgbClr val="002060"/>
              </a:solidFill>
              <a:latin typeface="Calibri" panose="020F0502020204030204" pitchFamily="34" charset="0"/>
              <a:cs typeface="等线"/>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81400"/>
            <a:ext cx="444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47813"/>
            <a:ext cx="5127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250"/>
                                        <p:tgtEl>
                                          <p:spTgt spid="4"/>
                                        </p:tgtEl>
                                      </p:cBhvr>
                                    </p:animEffect>
                                  </p:childTnLst>
                                </p:cTn>
                              </p:par>
                            </p:childTnLst>
                          </p:cTn>
                        </p:par>
                        <p:par>
                          <p:cTn id="19" fill="hold" nodeType="afterGroup">
                            <p:stCondLst>
                              <p:cond delay="250"/>
                            </p:stCondLst>
                            <p:childTnLst>
                              <p:par>
                                <p:cTn id="20" presetID="16" presetClass="entr" presetSubtype="2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200150" y="1143000"/>
            <a:ext cx="725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zh-CN" sz="3600">
                <a:solidFill>
                  <a:srgbClr val="FF0000"/>
                </a:solidFill>
                <a:latin typeface="Times New Roman" panose="02020603050405020304" pitchFamily="18" charset="0"/>
                <a:cs typeface="等线"/>
              </a:rPr>
              <a:t>B</a:t>
            </a:r>
            <a:r>
              <a:rPr lang="en-US" altLang="zh-CN" sz="3600">
                <a:solidFill>
                  <a:srgbClr val="FF0000"/>
                </a:solidFill>
                <a:latin typeface="Times New Roman" panose="02020603050405020304" pitchFamily="18" charset="0"/>
                <a:cs typeface="Times New Roman" panose="02020603050405020304" pitchFamily="18" charset="0"/>
              </a:rPr>
              <a:t>à</a:t>
            </a:r>
            <a:r>
              <a:rPr lang="en-US" altLang="zh-CN" sz="3600">
                <a:solidFill>
                  <a:srgbClr val="FF0000"/>
                </a:solidFill>
                <a:latin typeface="Times New Roman" panose="02020603050405020304" pitchFamily="18" charset="0"/>
                <a:cs typeface="等线"/>
              </a:rPr>
              <a:t>i tập đọc có nội dung gì</a:t>
            </a:r>
            <a:r>
              <a:rPr lang="vi-VN" altLang="vi-VN" sz="3600">
                <a:solidFill>
                  <a:srgbClr val="FF0000"/>
                </a:solidFill>
                <a:latin typeface="Times New Roman" panose="02020603050405020304" pitchFamily="18" charset="0"/>
              </a:rPr>
              <a:t>? </a:t>
            </a:r>
            <a:endParaRPr lang="en-US" altLang="zh-CN" sz="3600">
              <a:solidFill>
                <a:srgbClr val="FF0000"/>
              </a:solidFill>
              <a:latin typeface="Times New Roman" panose="02020603050405020304" pitchFamily="18" charset="0"/>
              <a:cs typeface="等线"/>
            </a:endParaRPr>
          </a:p>
        </p:txBody>
      </p:sp>
      <p:sp>
        <p:nvSpPr>
          <p:cNvPr id="3" name="Rectangle 2"/>
          <p:cNvSpPr>
            <a:spLocks noChangeArrowheads="1"/>
          </p:cNvSpPr>
          <p:nvPr/>
        </p:nvSpPr>
        <p:spPr bwMode="auto">
          <a:xfrm>
            <a:off x="1270000" y="3413125"/>
            <a:ext cx="741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None/>
            </a:pPr>
            <a:r>
              <a:rPr lang="vi-VN" altLang="vi-VN" sz="2800">
                <a:solidFill>
                  <a:srgbClr val="002060"/>
                </a:solidFill>
                <a:latin typeface="Times New Roman" panose="02020603050405020304" pitchFamily="18" charset="0"/>
              </a:rPr>
              <a:t>Ca ngợi vẻ đẹp độc đáo của Sa Pa, thể hiện tình cảm yêu mến thiết tha của tác giả đối với cảnh đẹp đất nước.</a:t>
            </a:r>
            <a:endParaRPr lang="en-US" altLang="zh-CN" sz="2800">
              <a:solidFill>
                <a:srgbClr val="002060"/>
              </a:solidFill>
              <a:latin typeface="Times New Roman" panose="02020603050405020304" pitchFamily="18" charset="0"/>
              <a:cs typeface="Times New Roman" panose="02020603050405020304" pitchFamily="18" charset="0"/>
            </a:endParaRPr>
          </a:p>
        </p:txBody>
      </p:sp>
      <p:pic>
        <p:nvPicPr>
          <p:cNvPr id="41988" name="Picture 21"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65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611563"/>
            <a:ext cx="5349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579563"/>
            <a:ext cx="619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WordArt 3"/>
          <p:cNvSpPr>
            <a:spLocks noChangeArrowheads="1" noTextEdit="1"/>
          </p:cNvSpPr>
          <p:nvPr/>
        </p:nvSpPr>
        <p:spPr bwMode="auto">
          <a:xfrm>
            <a:off x="685800" y="1143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2527300"/>
            <a:ext cx="66643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39838" y="609600"/>
            <a:ext cx="6248400" cy="2308225"/>
          </a:xfrm>
          <a:prstGeom prst="rect">
            <a:avLst/>
          </a:prstGeom>
          <a:noFill/>
        </p:spPr>
        <p:txBody>
          <a:bodyPr>
            <a:spAutoFit/>
          </a:bodyPr>
          <a:lstStyle/>
          <a:p>
            <a:pPr algn="ctr" eaLnBrk="1" hangingPunct="1">
              <a:buFont typeface="Arial" panose="020B0604020202020204" pitchFamily="34" charset="0"/>
              <a:buNone/>
              <a:defRPr/>
            </a:pPr>
            <a:r>
              <a:rPr lang="en-US" altLang="en-US" sz="7200" b="1" dirty="0">
                <a:solidFill>
                  <a:srgbClr val="C00000"/>
                </a:solidFill>
                <a:effectLst>
                  <a:outerShdw blurRad="38100" dist="38100" dir="2700000" algn="tl">
                    <a:srgbClr val="C0C0C0"/>
                  </a:outerShdw>
                </a:effectLst>
                <a:latin typeface="Times New Roman" pitchFamily="18" charset="0"/>
              </a:rPr>
              <a:t>LUYỆN ĐỌC DIỄN CẢM</a:t>
            </a:r>
            <a:endParaRPr lang="en-US" sz="72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p:nvPr/>
        </p:nvSpPr>
        <p:spPr>
          <a:xfrm>
            <a:off x="1000125" y="0"/>
            <a:ext cx="7778750" cy="954088"/>
          </a:xfrm>
          <a:prstGeom prst="rect">
            <a:avLst/>
          </a:prstGeom>
          <a:noFill/>
          <a:ln w="9525">
            <a:noFill/>
          </a:ln>
        </p:spPr>
        <p:txBody>
          <a:bodyPr>
            <a:spAutoFit/>
          </a:bodyPr>
          <a:lstStyle/>
          <a:p>
            <a:pPr algn="ctr" eaLnBrk="1" hangingPunct="1">
              <a:buFont typeface="Arial" panose="020B0604020202020204" pitchFamily="34" charset="0"/>
              <a:buNone/>
              <a:defRPr/>
            </a:pPr>
            <a:endParaRPr lang="vi-VN" altLang="en-US" sz="2800" b="1" dirty="0">
              <a:solidFill>
                <a:srgbClr val="C00000"/>
              </a:solidFill>
              <a:effectLst>
                <a:outerShdw blurRad="38100" dist="38100" dir="2700000" algn="tl">
                  <a:srgbClr val="C0C0C0"/>
                </a:outerShdw>
              </a:effectLst>
              <a:latin typeface="Times New Roman" pitchFamily="18" charset="0"/>
            </a:endParaRPr>
          </a:p>
          <a:p>
            <a:pPr algn="ctr" eaLnBrk="1" hangingPunct="1">
              <a:buFont typeface="Arial" panose="020B0604020202020204" pitchFamily="34" charset="0"/>
              <a:buNone/>
              <a:defRPr/>
            </a:pPr>
            <a:r>
              <a:rPr lang="vi-VN" sz="2800" b="1" dirty="0">
                <a:solidFill>
                  <a:srgbClr val="C00000"/>
                </a:solidFill>
                <a:latin typeface="Times New Roman" pitchFamily="18" charset="0"/>
              </a:rPr>
              <a:t>ĐỌC DIỄN CẢM</a:t>
            </a:r>
            <a:endParaRPr lang="en-US" altLang="zh-CN" sz="2800" b="1" dirty="0">
              <a:solidFill>
                <a:srgbClr val="C00000"/>
              </a:solidFill>
              <a:latin typeface="Times New Roman" pitchFamily="18" charset="0"/>
              <a:cs typeface="Times New Roman" pitchFamily="18" charset="0"/>
            </a:endParaRPr>
          </a:p>
        </p:txBody>
      </p:sp>
      <p:sp>
        <p:nvSpPr>
          <p:cNvPr id="44035" name="Rectangle 2"/>
          <p:cNvSpPr>
            <a:spLocks noChangeArrowheads="1"/>
          </p:cNvSpPr>
          <p:nvPr/>
        </p:nvSpPr>
        <p:spPr bwMode="auto">
          <a:xfrm>
            <a:off x="909638" y="2109788"/>
            <a:ext cx="77771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vi-VN" altLang="vi-VN" sz="3200">
                <a:solidFill>
                  <a:srgbClr val="002060"/>
                </a:solidFill>
                <a:latin typeface="Times New Roman" panose="02020603050405020304" pitchFamily="18" charset="0"/>
              </a:rPr>
              <a:t>Giọng đọc nhẹ nh</a:t>
            </a:r>
            <a:r>
              <a:rPr lang="vi-VN" altLang="vi-VN" sz="3200">
                <a:solidFill>
                  <a:srgbClr val="002060"/>
                </a:solidFill>
                <a:latin typeface="Times New Roman" panose="02020603050405020304" pitchFamily="18" charset="0"/>
                <a:cs typeface="Times New Roman" panose="02020603050405020304" pitchFamily="18" charset="0"/>
              </a:rPr>
              <a:t>à</a:t>
            </a:r>
            <a:r>
              <a:rPr lang="vi-VN" altLang="vi-VN" sz="3200">
                <a:solidFill>
                  <a:srgbClr val="002060"/>
                </a:solidFill>
                <a:latin typeface="Times New Roman" panose="02020603050405020304" pitchFamily="18" charset="0"/>
              </a:rPr>
              <a:t>ng, nhấn giọng những từ ngữ gợi cảm, gợi tả cảnh đẹp Sa Pa, sự ngưỡng mộ, háo hức của du khách trước cảnh đẹp Sa Pa</a:t>
            </a:r>
            <a:r>
              <a:rPr lang="en-US" altLang="zh-CN" sz="3200">
                <a:solidFill>
                  <a:srgbClr val="002060"/>
                </a:solidFill>
                <a:latin typeface="Times New Roman" panose="02020603050405020304" pitchFamily="18" charset="0"/>
                <a:cs typeface="等线"/>
              </a:rPr>
              <a:t> như: </a:t>
            </a:r>
            <a:r>
              <a:rPr lang="vi-VN" altLang="vi-VN" sz="3200" i="1">
                <a:solidFill>
                  <a:srgbClr val="002060"/>
                </a:solidFill>
                <a:latin typeface="Times New Roman" panose="02020603050405020304" pitchFamily="18" charset="0"/>
              </a:rPr>
              <a:t>chênh vênh</a:t>
            </a:r>
            <a:r>
              <a:rPr lang="vi-VN" altLang="vi-VN" sz="3200">
                <a:solidFill>
                  <a:srgbClr val="002060"/>
                </a:solidFill>
                <a:latin typeface="Times New Roman" panose="02020603050405020304" pitchFamily="18" charset="0"/>
              </a:rPr>
              <a:t>, </a:t>
            </a:r>
            <a:r>
              <a:rPr lang="vi-VN" altLang="vi-VN" sz="3200" i="1">
                <a:solidFill>
                  <a:srgbClr val="002060"/>
                </a:solidFill>
                <a:latin typeface="Times New Roman" panose="02020603050405020304" pitchFamily="18" charset="0"/>
              </a:rPr>
              <a:t>bồng bềnh</a:t>
            </a:r>
            <a:r>
              <a:rPr lang="vi-VN" altLang="vi-VN" sz="3200">
                <a:solidFill>
                  <a:srgbClr val="002060"/>
                </a:solidFill>
                <a:latin typeface="Times New Roman" panose="02020603050405020304" pitchFamily="18" charset="0"/>
              </a:rPr>
              <a:t>, </a:t>
            </a:r>
            <a:r>
              <a:rPr lang="vi-VN" altLang="vi-VN" sz="3200" i="1">
                <a:solidFill>
                  <a:srgbClr val="002060"/>
                </a:solidFill>
                <a:latin typeface="Times New Roman" panose="02020603050405020304" pitchFamily="18" charset="0"/>
              </a:rPr>
              <a:t>trắng xóa, v</a:t>
            </a:r>
            <a:r>
              <a:rPr lang="vi-VN" altLang="vi-VN" sz="3200" i="1">
                <a:solidFill>
                  <a:srgbClr val="002060"/>
                </a:solidFill>
                <a:latin typeface="Times New Roman" panose="02020603050405020304" pitchFamily="18" charset="0"/>
                <a:cs typeface="Times New Roman" panose="02020603050405020304" pitchFamily="18" charset="0"/>
              </a:rPr>
              <a:t>à</a:t>
            </a:r>
            <a:r>
              <a:rPr lang="vi-VN" altLang="vi-VN" sz="3200" i="1">
                <a:solidFill>
                  <a:srgbClr val="002060"/>
                </a:solidFill>
                <a:latin typeface="Times New Roman" panose="02020603050405020304" pitchFamily="18" charset="0"/>
              </a:rPr>
              <a:t>ng hoe,...</a:t>
            </a:r>
            <a:r>
              <a:rPr lang="vi-VN" altLang="vi-VN" sz="3200">
                <a:solidFill>
                  <a:srgbClr val="002060"/>
                </a:solidFill>
                <a:latin typeface="Times New Roman" panose="02020603050405020304" pitchFamily="18" charset="0"/>
              </a:rPr>
              <a:t>..</a:t>
            </a:r>
            <a:endParaRPr lang="en-US" altLang="zh-CN" sz="3200">
              <a:solidFill>
                <a:srgbClr val="002060"/>
              </a:solidFill>
              <a:latin typeface="Times New Roman" panose="02020603050405020304" pitchFamily="18" charset="0"/>
              <a:cs typeface="Times New Roman" panose="02020603050405020304" pitchFamily="18" charset="0"/>
            </a:endParaRPr>
          </a:p>
        </p:txBody>
      </p:sp>
      <p:pic>
        <p:nvPicPr>
          <p:cNvPr id="44036" name="Picture 21"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65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611188" y="1214438"/>
            <a:ext cx="815181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	Hôm sau chúng tôi đi Sa Pa. Phong cảnh ở đây </a:t>
            </a:r>
            <a:r>
              <a:rPr lang="vi-VN" altLang="vi-VN" sz="2800">
                <a:solidFill>
                  <a:srgbClr val="C00000"/>
                </a:solidFill>
                <a:latin typeface="Times New Roman" panose="02020603050405020304" pitchFamily="18" charset="0"/>
              </a:rPr>
              <a:t>thật đẹp</a:t>
            </a:r>
            <a:r>
              <a:rPr lang="vi-VN" altLang="vi-VN" sz="2800">
                <a:solidFill>
                  <a:srgbClr val="002060"/>
                </a:solidFill>
                <a:latin typeface="Times New Roman" panose="02020603050405020304" pitchFamily="18" charset="0"/>
              </a:rPr>
              <a:t>.</a:t>
            </a:r>
            <a:r>
              <a:rPr lang="vi-VN" altLang="vi-VN" sz="2800">
                <a:solidFill>
                  <a:srgbClr val="C00000"/>
                </a:solidFill>
                <a:latin typeface="Times New Roman" panose="02020603050405020304" pitchFamily="18" charset="0"/>
              </a:rPr>
              <a:t> Thoắt cái</a:t>
            </a:r>
            <a:r>
              <a:rPr lang="vi-VN" altLang="vi-VN" sz="2800">
                <a:solidFill>
                  <a:srgbClr val="002060"/>
                </a:solidFill>
                <a:latin typeface="Times New Roman" panose="02020603050405020304" pitchFamily="18" charset="0"/>
              </a:rPr>
              <a:t>, lá v</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ng </a:t>
            </a:r>
            <a:r>
              <a:rPr lang="vi-VN" altLang="vi-VN" sz="2800">
                <a:solidFill>
                  <a:srgbClr val="C00000"/>
                </a:solidFill>
                <a:latin typeface="Times New Roman" panose="02020603050405020304" pitchFamily="18" charset="0"/>
              </a:rPr>
              <a:t>rơi</a:t>
            </a:r>
            <a:r>
              <a:rPr lang="vi-VN" altLang="vi-VN" sz="2800">
                <a:solidFill>
                  <a:srgbClr val="002060"/>
                </a:solidFill>
                <a:latin typeface="Times New Roman" panose="02020603050405020304" pitchFamily="18" charset="0"/>
              </a:rPr>
              <a:t> trong khoảnh khắc mùa thu. </a:t>
            </a:r>
            <a:r>
              <a:rPr lang="vi-VN" altLang="vi-VN" sz="2800">
                <a:solidFill>
                  <a:srgbClr val="C00000"/>
                </a:solidFill>
                <a:latin typeface="Times New Roman" panose="02020603050405020304" pitchFamily="18" charset="0"/>
              </a:rPr>
              <a:t>Thoắt cái</a:t>
            </a:r>
            <a:r>
              <a:rPr lang="vi-VN" altLang="vi-VN" sz="2800">
                <a:solidFill>
                  <a:srgbClr val="002060"/>
                </a:solidFill>
                <a:latin typeface="Times New Roman" panose="02020603050405020304" pitchFamily="18" charset="0"/>
              </a:rPr>
              <a:t>, trắng </a:t>
            </a:r>
            <a:r>
              <a:rPr lang="vi-VN" altLang="vi-VN" sz="2800">
                <a:solidFill>
                  <a:srgbClr val="C00000"/>
                </a:solidFill>
                <a:latin typeface="Times New Roman" panose="02020603050405020304" pitchFamily="18" charset="0"/>
              </a:rPr>
              <a:t>long lanh</a:t>
            </a:r>
            <a:r>
              <a:rPr lang="vi-VN" altLang="vi-VN" sz="2800">
                <a:solidFill>
                  <a:srgbClr val="002060"/>
                </a:solidFill>
                <a:latin typeface="Times New Roman" panose="02020603050405020304" pitchFamily="18" charset="0"/>
              </a:rPr>
              <a:t> một cơn mưa tuyết trên những c</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nh đ</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o, lê, mận. </a:t>
            </a:r>
            <a:r>
              <a:rPr lang="vi-VN" altLang="vi-VN" sz="2800">
                <a:solidFill>
                  <a:srgbClr val="C00000"/>
                </a:solidFill>
                <a:latin typeface="Times New Roman" panose="02020603050405020304" pitchFamily="18" charset="0"/>
              </a:rPr>
              <a:t>Thoắt cái</a:t>
            </a:r>
            <a:r>
              <a:rPr lang="vi-VN" altLang="vi-VN" sz="2800">
                <a:solidFill>
                  <a:srgbClr val="002060"/>
                </a:solidFill>
                <a:latin typeface="Times New Roman" panose="02020603050405020304" pitchFamily="18" charset="0"/>
              </a:rPr>
              <a:t>, gió xuân </a:t>
            </a:r>
            <a:r>
              <a:rPr lang="vi-VN" altLang="vi-VN" sz="2800">
                <a:solidFill>
                  <a:srgbClr val="C00000"/>
                </a:solidFill>
                <a:latin typeface="Times New Roman" panose="02020603050405020304" pitchFamily="18" charset="0"/>
              </a:rPr>
              <a:t>hây hẩy </a:t>
            </a:r>
            <a:r>
              <a:rPr lang="vi-VN" altLang="vi-VN" sz="2800">
                <a:solidFill>
                  <a:srgbClr val="002060"/>
                </a:solidFill>
                <a:latin typeface="Times New Roman" panose="02020603050405020304" pitchFamily="18" charset="0"/>
              </a:rPr>
              <a:t>nồng n</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 với những bông hoa lay ơn m</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u đen nhung hiếm</a:t>
            </a:r>
            <a:r>
              <a:rPr lang="en-US" altLang="zh-CN" sz="2800">
                <a:solidFill>
                  <a:srgbClr val="002060"/>
                </a:solidFill>
                <a:latin typeface="Times New Roman" panose="02020603050405020304" pitchFamily="18" charset="0"/>
                <a:cs typeface="等线"/>
              </a:rPr>
              <a:t> </a:t>
            </a:r>
            <a:r>
              <a:rPr lang="vi-VN" altLang="vi-VN" sz="2800">
                <a:solidFill>
                  <a:srgbClr val="002060"/>
                </a:solidFill>
                <a:latin typeface="Times New Roman" panose="02020603050405020304" pitchFamily="18" charset="0"/>
              </a:rPr>
              <a:t>quý.</a:t>
            </a:r>
          </a:p>
          <a:p>
            <a:pPr algn="just"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	Sa Pa quả l</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 món qu</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 tặng </a:t>
            </a:r>
            <a:r>
              <a:rPr lang="vi-VN" altLang="vi-VN" sz="2800">
                <a:solidFill>
                  <a:srgbClr val="C00000"/>
                </a:solidFill>
                <a:latin typeface="Times New Roman" panose="02020603050405020304" pitchFamily="18" charset="0"/>
              </a:rPr>
              <a:t>diệu kì </a:t>
            </a:r>
            <a:r>
              <a:rPr lang="vi-VN" altLang="vi-VN" sz="2800">
                <a:solidFill>
                  <a:srgbClr val="002060"/>
                </a:solidFill>
                <a:latin typeface="Times New Roman" panose="02020603050405020304" pitchFamily="18" charset="0"/>
              </a:rPr>
              <a:t>m</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 thiên nhiên d</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nh cho đất nước ta.</a:t>
            </a:r>
            <a:endParaRPr lang="en-US" altLang="zh-CN" sz="2800">
              <a:solidFill>
                <a:srgbClr val="002060"/>
              </a:solidFill>
              <a:latin typeface="Times New Roman" panose="02020603050405020304" pitchFamily="18" charset="0"/>
              <a:cs typeface="等线"/>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8534400" y="4495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fontAlgn="auto">
              <a:spcBef>
                <a:spcPts val="0"/>
              </a:spcBef>
              <a:spcAft>
                <a:spcPts val="0"/>
              </a:spcAft>
              <a:buFont typeface="Arial" charset="0"/>
              <a:buNone/>
              <a:defRPr/>
            </a:pPr>
            <a:endParaRPr lang="en-US" sz="4000">
              <a:latin typeface=".VnCommercial Script" pitchFamily="34" charset="0"/>
            </a:endParaRPr>
          </a:p>
        </p:txBody>
      </p:sp>
      <p:sp>
        <p:nvSpPr>
          <p:cNvPr id="8195" name="Rectangle 18"/>
          <p:cNvSpPr>
            <a:spLocks noChangeArrowheads="1"/>
          </p:cNvSpPr>
          <p:nvPr/>
        </p:nvSpPr>
        <p:spPr bwMode="auto">
          <a:xfrm>
            <a:off x="990600" y="1524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400" b="1">
                <a:latin typeface="Calibri" panose="020F0502020204030204" pitchFamily="34" charset="0"/>
              </a:rPr>
              <a:t>  </a:t>
            </a:r>
          </a:p>
        </p:txBody>
      </p:sp>
      <p:sp>
        <p:nvSpPr>
          <p:cNvPr id="9223" name="TextBox 15"/>
          <p:cNvSpPr txBox="1">
            <a:spLocks noChangeArrowheads="1"/>
          </p:cNvSpPr>
          <p:nvPr/>
        </p:nvSpPr>
        <p:spPr bwMode="auto">
          <a:xfrm>
            <a:off x="152400" y="719138"/>
            <a:ext cx="877411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0000CC"/>
                </a:solidFill>
                <a:latin typeface="Times New Roman" panose="02020603050405020304" pitchFamily="18" charset="0"/>
                <a:cs typeface="Times New Roman" panose="02020603050405020304" pitchFamily="18" charset="0"/>
              </a:rPr>
              <a:t>Thứ hai ngày 4 tháng 4 năm 2022</a:t>
            </a:r>
          </a:p>
          <a:p>
            <a:pPr algn="ctr"/>
            <a:r>
              <a:rPr lang="en-US" altLang="en-US" sz="2800" b="1">
                <a:solidFill>
                  <a:srgbClr val="0000CC"/>
                </a:solidFill>
                <a:latin typeface="Times New Roman" panose="02020603050405020304" pitchFamily="18" charset="0"/>
                <a:cs typeface="Times New Roman" panose="02020603050405020304" pitchFamily="18" charset="0"/>
              </a:rPr>
              <a:t>Tập đọc</a:t>
            </a:r>
          </a:p>
          <a:p>
            <a:pPr algn="ctr"/>
            <a:r>
              <a:rPr lang="en-US" altLang="en-US" sz="3600" b="1">
                <a:solidFill>
                  <a:srgbClr val="FF0000"/>
                </a:solidFill>
                <a:latin typeface="Times New Roman" panose="02020603050405020304" pitchFamily="18" charset="0"/>
                <a:cs typeface="Times New Roman" panose="02020603050405020304" pitchFamily="18" charset="0"/>
              </a:rPr>
              <a:t>Đường đi Sa Pa</a:t>
            </a:r>
          </a:p>
          <a:p>
            <a:pPr algn="ct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Theo Nguyễn Phan Hách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1100138" y="273050"/>
            <a:ext cx="7315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Font typeface="Arial" panose="020B0604020202020204" pitchFamily="34" charset="0"/>
              <a:buNone/>
            </a:pPr>
            <a:r>
              <a:rPr lang="en-US" altLang="zh-CN" sz="2800">
                <a:solidFill>
                  <a:srgbClr val="C00000"/>
                </a:solidFill>
                <a:latin typeface="Times New Roman" panose="02020603050405020304" pitchFamily="18" charset="0"/>
                <a:cs typeface="等线"/>
              </a:rPr>
              <a:t>? </a:t>
            </a:r>
            <a:r>
              <a:rPr lang="vi-VN" altLang="en-US" sz="2800">
                <a:solidFill>
                  <a:srgbClr val="C00000"/>
                </a:solidFill>
                <a:latin typeface="Times New Roman" panose="02020603050405020304" pitchFamily="18" charset="0"/>
              </a:rPr>
              <a:t>Chúng ta cần có ý thức như thế n</a:t>
            </a:r>
            <a:r>
              <a:rPr lang="vi-VN" altLang="en-US" sz="2800">
                <a:solidFill>
                  <a:srgbClr val="C00000"/>
                </a:solidFill>
                <a:latin typeface="Times New Roman" panose="02020603050405020304" pitchFamily="18" charset="0"/>
                <a:cs typeface="Times New Roman" panose="02020603050405020304" pitchFamily="18" charset="0"/>
              </a:rPr>
              <a:t>à</a:t>
            </a:r>
            <a:r>
              <a:rPr lang="vi-VN" altLang="en-US" sz="2800">
                <a:solidFill>
                  <a:srgbClr val="C00000"/>
                </a:solidFill>
                <a:latin typeface="Times New Roman" panose="02020603050405020304" pitchFamily="18" charset="0"/>
              </a:rPr>
              <a:t>o khi đi tham quan du lịch ?</a:t>
            </a:r>
            <a:endParaRPr lang="en-US" altLang="zh-CN" sz="2800">
              <a:solidFill>
                <a:srgbClr val="C00000"/>
              </a:solidFill>
              <a:latin typeface="Times New Roman" panose="02020603050405020304" pitchFamily="18" charset="0"/>
              <a:cs typeface="Times New Roman" panose="02020603050405020304" pitchFamily="18" charset="0"/>
            </a:endParaRPr>
          </a:p>
        </p:txBody>
      </p:sp>
      <p:pic>
        <p:nvPicPr>
          <p:cNvPr id="46083" name="Picture 21"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665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04800" y="2057400"/>
            <a:ext cx="8458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None/>
            </a:pPr>
            <a:r>
              <a:rPr lang="vi-VN" altLang="vi-VN" sz="2800">
                <a:solidFill>
                  <a:srgbClr val="002060"/>
                </a:solidFill>
                <a:latin typeface="Times New Roman" panose="02020603050405020304" pitchFamily="18" charset="0"/>
              </a:rPr>
              <a:t>Chúng ta phải tự giác thực hiện những quy định về vệ sinh môi trường: không xả rác, không ngắt hoa, bẻ c</a:t>
            </a:r>
            <a:r>
              <a:rPr lang="vi-VN" altLang="vi-VN" sz="2800">
                <a:solidFill>
                  <a:srgbClr val="002060"/>
                </a:solidFill>
                <a:latin typeface="Times New Roman" panose="02020603050405020304" pitchFamily="18" charset="0"/>
                <a:cs typeface="Times New Roman" panose="02020603050405020304" pitchFamily="18" charset="0"/>
              </a:rPr>
              <a:t>à</a:t>
            </a:r>
            <a:r>
              <a:rPr lang="vi-VN" altLang="vi-VN" sz="2800">
                <a:solidFill>
                  <a:srgbClr val="002060"/>
                </a:solidFill>
                <a:latin typeface="Times New Roman" panose="02020603050405020304" pitchFamily="18" charset="0"/>
              </a:rPr>
              <a:t>nh, tuyên truyền mọi người cùng thực hiện.</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427038" y="43815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Font typeface="Arial" panose="020B0604020202020204" pitchFamily="34" charset="0"/>
              <a:buNone/>
            </a:pPr>
            <a:r>
              <a:rPr lang="en-US" altLang="zh-CN" sz="3600" b="1">
                <a:solidFill>
                  <a:srgbClr val="C00000"/>
                </a:solidFill>
                <a:latin typeface="Times New Roman" panose="02020603050405020304" pitchFamily="18" charset="0"/>
                <a:cs typeface="等线"/>
              </a:rPr>
              <a:t>VẬN DỤNG TRẢI NGHIỆM</a:t>
            </a:r>
            <a:endParaRPr lang="en-US" altLang="zh-CN" sz="2800" b="1">
              <a:solidFill>
                <a:srgbClr val="C00000"/>
              </a:solidFill>
              <a:latin typeface="Times New Roman" panose="02020603050405020304" pitchFamily="18" charset="0"/>
              <a:cs typeface="等线"/>
            </a:endParaRPr>
          </a:p>
          <a:p>
            <a:pPr algn="just" eaLnBrk="1" hangingPunct="1">
              <a:lnSpc>
                <a:spcPct val="150000"/>
              </a:lnSpc>
              <a:buFont typeface="Arial" panose="020B0604020202020204" pitchFamily="34" charset="0"/>
              <a:buChar char="-"/>
            </a:pPr>
            <a:r>
              <a:rPr lang="en-US" altLang="zh-CN" sz="3600" b="1">
                <a:solidFill>
                  <a:srgbClr val="002060"/>
                </a:solidFill>
                <a:latin typeface="Times New Roman" panose="02020603050405020304" pitchFamily="18" charset="0"/>
                <a:cs typeface="等线"/>
              </a:rPr>
              <a:t>Về nh</a:t>
            </a:r>
            <a:r>
              <a:rPr lang="en-US" altLang="zh-CN" sz="3600" b="1">
                <a:solidFill>
                  <a:srgbClr val="002060"/>
                </a:solidFill>
                <a:latin typeface="Times New Roman" panose="02020603050405020304" pitchFamily="18" charset="0"/>
                <a:cs typeface="Times New Roman" panose="02020603050405020304" pitchFamily="18" charset="0"/>
              </a:rPr>
              <a:t>à</a:t>
            </a:r>
            <a:r>
              <a:rPr lang="en-US" altLang="zh-CN" sz="3600" b="1">
                <a:solidFill>
                  <a:srgbClr val="002060"/>
                </a:solidFill>
                <a:latin typeface="Times New Roman" panose="02020603050405020304" pitchFamily="18" charset="0"/>
                <a:cs typeface="等线"/>
              </a:rPr>
              <a:t> học bài.</a:t>
            </a:r>
          </a:p>
          <a:p>
            <a:pPr algn="just" eaLnBrk="1" hangingPunct="1">
              <a:lnSpc>
                <a:spcPct val="150000"/>
              </a:lnSpc>
              <a:buFont typeface="Arial" panose="020B0604020202020204" pitchFamily="34" charset="0"/>
              <a:buChar char="-"/>
            </a:pPr>
            <a:r>
              <a:rPr lang="en-US" altLang="zh-CN" sz="3600" b="1">
                <a:solidFill>
                  <a:srgbClr val="002060"/>
                </a:solidFill>
                <a:latin typeface="Times New Roman" panose="02020603050405020304" pitchFamily="18" charset="0"/>
                <a:cs typeface="等线"/>
              </a:rPr>
              <a:t>Chuẩn bị bài tiếp theo:</a:t>
            </a:r>
          </a:p>
          <a:p>
            <a:pPr algn="just" eaLnBrk="1" hangingPunct="1">
              <a:lnSpc>
                <a:spcPct val="150000"/>
              </a:lnSpc>
              <a:buFont typeface="Arial" panose="020B0604020202020204" pitchFamily="34" charset="0"/>
              <a:buChar char="-"/>
            </a:pPr>
            <a:r>
              <a:rPr lang="en-US" altLang="zh-CN" sz="3600" b="1">
                <a:solidFill>
                  <a:srgbClr val="FF0000"/>
                </a:solidFill>
                <a:latin typeface="Times New Roman" panose="02020603050405020304" pitchFamily="18" charset="0"/>
                <a:cs typeface="等线"/>
              </a:rPr>
              <a:t> “Trăng ơi…từ đâu đến”.</a:t>
            </a:r>
          </a:p>
        </p:txBody>
      </p:sp>
      <p:sp>
        <p:nvSpPr>
          <p:cNvPr id="47107" name="Rectangle 2"/>
          <p:cNvSpPr>
            <a:spLocks noChangeArrowheads="1"/>
          </p:cNvSpPr>
          <p:nvPr/>
        </p:nvSpPr>
        <p:spPr bwMode="auto">
          <a:xfrm>
            <a:off x="2209800" y="496888"/>
            <a:ext cx="4572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endParaRPr lang="en-US" altLang="zh-CN" sz="3600" u="sng">
              <a:latin typeface="Times New Roman" panose="02020603050405020304" pitchFamily="18" charset="0"/>
              <a:cs typeface="Times New Roman" panose="02020603050405020304" pitchFamily="18" charset="0"/>
            </a:endParaRPr>
          </a:p>
        </p:txBody>
      </p:sp>
      <p:sp>
        <p:nvSpPr>
          <p:cNvPr id="47108" name="WordArt 3"/>
          <p:cNvSpPr>
            <a:spLocks noChangeArrowheads="1" noTextEdit="1"/>
          </p:cNvSpPr>
          <p:nvPr/>
        </p:nvSpPr>
        <p:spPr bwMode="auto">
          <a:xfrm>
            <a:off x="685800" y="1143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1" name="Group 3"/>
          <p:cNvGrpSpPr>
            <a:grpSpLocks/>
          </p:cNvGrpSpPr>
          <p:nvPr/>
        </p:nvGrpSpPr>
        <p:grpSpPr bwMode="auto">
          <a:xfrm>
            <a:off x="0" y="444500"/>
            <a:ext cx="9070975" cy="1027113"/>
            <a:chOff x="-2" y="217"/>
            <a:chExt cx="5714" cy="647"/>
          </a:xfrm>
        </p:grpSpPr>
        <p:sp>
          <p:nvSpPr>
            <p:cNvPr id="48140" name="AutoShape 11" descr="globeterrestres3"/>
            <p:cNvSpPr>
              <a:spLocks noChangeArrowheads="1"/>
            </p:cNvSpPr>
            <p:nvPr/>
          </p:nvSpPr>
          <p:spPr bwMode="auto">
            <a:xfrm rot="10800000">
              <a:off x="5183" y="252"/>
              <a:ext cx="127" cy="374"/>
            </a:xfrm>
            <a:prstGeom prst="upDownArrow">
              <a:avLst>
                <a:gd name="adj1" fmla="val 40000"/>
                <a:gd name="adj2" fmla="val 58843"/>
              </a:avLst>
            </a:prstGeom>
            <a:blipFill dpi="0" rotWithShape="1">
              <a:blip r:embed="rId3"/>
              <a:srcRect/>
              <a:stretch>
                <a:fillRect/>
              </a:stretch>
            </a:blipFill>
            <a:ln w="9525">
              <a:solidFill>
                <a:schemeClr val="bg1"/>
              </a:solidFill>
              <a:miter lim="800000"/>
              <a:headEnd/>
              <a:tailEnd/>
            </a:ln>
          </p:spPr>
          <p:txBody>
            <a:bodyPr rot="10800000" vert="eaVert" wrap="none"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1" name="Oval 7"/>
            <p:cNvSpPr>
              <a:spLocks noChangeArrowheads="1"/>
            </p:cNvSpPr>
            <p:nvPr/>
          </p:nvSpPr>
          <p:spPr bwMode="auto">
            <a:xfrm rot="10800000">
              <a:off x="5035" y="523"/>
              <a:ext cx="423" cy="341"/>
            </a:xfrm>
            <a:prstGeom prst="ellipse">
              <a:avLst/>
            </a:prstGeom>
            <a:solidFill>
              <a:srgbClr val="FF0000"/>
            </a:solidFill>
            <a:ln w="28575">
              <a:solidFill>
                <a:schemeClr val="accent2"/>
              </a:solidFill>
              <a:round/>
              <a:headEnd/>
              <a:tailEnd/>
            </a:ln>
          </p:spPr>
          <p:txBody>
            <a:bodyPr rot="10800000" wrap="none"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2" name="Oval 8" descr="globeterrestres11"/>
            <p:cNvSpPr>
              <a:spLocks noChangeArrowheads="1"/>
            </p:cNvSpPr>
            <p:nvPr/>
          </p:nvSpPr>
          <p:spPr bwMode="auto">
            <a:xfrm rot="10800000">
              <a:off x="5290" y="370"/>
              <a:ext cx="422" cy="341"/>
            </a:xfrm>
            <a:prstGeom prst="ellipse">
              <a:avLst/>
            </a:prstGeom>
            <a:blipFill dpi="0" rotWithShape="1">
              <a:blip r:embed="rId4"/>
              <a:srcRect/>
              <a:stretch>
                <a:fillRect/>
              </a:stretch>
            </a:blipFill>
            <a:ln w="28575">
              <a:solidFill>
                <a:schemeClr val="accent2"/>
              </a:solidFill>
              <a:round/>
              <a:headEnd/>
              <a:tailEnd/>
            </a:ln>
          </p:spPr>
          <p:txBody>
            <a:bodyPr rot="10800000" wrap="none"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3" name="Oval 9"/>
            <p:cNvSpPr>
              <a:spLocks noChangeArrowheads="1"/>
            </p:cNvSpPr>
            <p:nvPr/>
          </p:nvSpPr>
          <p:spPr bwMode="auto">
            <a:xfrm rot="10800000">
              <a:off x="5035" y="217"/>
              <a:ext cx="423" cy="341"/>
            </a:xfrm>
            <a:prstGeom prst="ellipse">
              <a:avLst/>
            </a:prstGeom>
            <a:solidFill>
              <a:srgbClr val="00D200"/>
            </a:solidFill>
            <a:ln w="28575">
              <a:solidFill>
                <a:schemeClr val="accent2"/>
              </a:solidFill>
              <a:round/>
              <a:headEnd/>
              <a:tailEnd/>
            </a:ln>
          </p:spPr>
          <p:txBody>
            <a:bodyPr rot="10800000" wrap="none"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4" name="AutoShape 10" descr="globeterrestres3"/>
            <p:cNvSpPr>
              <a:spLocks noChangeArrowheads="1"/>
            </p:cNvSpPr>
            <p:nvPr/>
          </p:nvSpPr>
          <p:spPr bwMode="auto">
            <a:xfrm rot="10800000" flipH="1">
              <a:off x="-2" y="496"/>
              <a:ext cx="5570" cy="98"/>
            </a:xfrm>
            <a:prstGeom prst="rightArrow">
              <a:avLst>
                <a:gd name="adj1" fmla="val 58528"/>
                <a:gd name="adj2" fmla="val 115515"/>
              </a:avLst>
            </a:prstGeom>
            <a:blipFill dpi="0" rotWithShape="1">
              <a:blip r:embed="rId3"/>
              <a:srcRect/>
              <a:stretch>
                <a:fillRect/>
              </a:stretch>
            </a:blipFill>
            <a:ln w="38100">
              <a:solidFill>
                <a:srgbClr val="FF0000"/>
              </a:solidFill>
              <a:miter lim="800000"/>
              <a:headEnd/>
              <a:tailEnd/>
            </a:ln>
          </p:spPr>
          <p:txBody>
            <a:bodyPr rot="10800000" wrap="none"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5" name="AutoShape 11" descr="globeterrestres3"/>
            <p:cNvSpPr>
              <a:spLocks noChangeArrowheads="1"/>
            </p:cNvSpPr>
            <p:nvPr/>
          </p:nvSpPr>
          <p:spPr bwMode="auto">
            <a:xfrm rot="10800000">
              <a:off x="5183" y="353"/>
              <a:ext cx="127" cy="375"/>
            </a:xfrm>
            <a:prstGeom prst="upDownArrow">
              <a:avLst>
                <a:gd name="adj1" fmla="val 40000"/>
                <a:gd name="adj2" fmla="val 59000"/>
              </a:avLst>
            </a:prstGeom>
            <a:blipFill dpi="0" rotWithShape="1">
              <a:blip r:embed="rId3"/>
              <a:srcRect/>
              <a:stretch>
                <a:fillRect/>
              </a:stretch>
            </a:blipFill>
            <a:ln w="38100">
              <a:solidFill>
                <a:srgbClr val="FF0000"/>
              </a:solidFill>
              <a:miter lim="800000"/>
              <a:headEnd/>
              <a:tailEnd/>
            </a:ln>
          </p:spPr>
          <p:txBody>
            <a:bodyPr rot="10800000" vert="eaVert" wrap="none"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pic>
        <p:nvPicPr>
          <p:cNvPr id="48132" name="Picture 12" descr="kitt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5763" y="4881563"/>
            <a:ext cx="1779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13"/>
          <p:cNvSpPr>
            <a:spLocks noChangeArrowheads="1"/>
          </p:cNvSpPr>
          <p:nvPr/>
        </p:nvSpPr>
        <p:spPr bwMode="auto">
          <a:xfrm>
            <a:off x="990600" y="304800"/>
            <a:ext cx="7342188" cy="3740150"/>
          </a:xfrm>
          <a:prstGeom prst="cloudCallout">
            <a:avLst>
              <a:gd name="adj1" fmla="val -49958"/>
              <a:gd name="adj2" fmla="val 95944"/>
            </a:avLst>
          </a:prstGeom>
          <a:solidFill>
            <a:schemeClr val="bg1"/>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9" rIns="91436" b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54" name="Rectangle 14"/>
          <p:cNvSpPr>
            <a:spLocks noChangeArrowheads="1"/>
          </p:cNvSpPr>
          <p:nvPr/>
        </p:nvSpPr>
        <p:spPr bwMode="auto">
          <a:xfrm>
            <a:off x="838200" y="1903413"/>
            <a:ext cx="7543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9" rIns="91436" bIns="45719">
            <a:spAutoFit/>
          </a:bodyPr>
          <a:lstStyle/>
          <a:p>
            <a:pPr algn="ctr">
              <a:spcBef>
                <a:spcPct val="50000"/>
              </a:spcBef>
              <a:defRPr/>
            </a:pPr>
            <a:r>
              <a:rPr lang="en-US" altLang="en-US" sz="8000" b="1" dirty="0">
                <a:solidFill>
                  <a:srgbClr val="FF0000"/>
                </a:solidFill>
                <a:effectLst>
                  <a:outerShdw blurRad="38100" dist="38100" dir="2700000" algn="tl">
                    <a:srgbClr val="000000">
                      <a:alpha val="43137"/>
                    </a:srgbClr>
                  </a:outerShdw>
                </a:effectLst>
                <a:cs typeface="Times New Roman" pitchFamily="18" charset="0"/>
              </a:rPr>
              <a:t>CHÀO CÁC EM</a:t>
            </a:r>
          </a:p>
        </p:txBody>
      </p:sp>
      <p:pic>
        <p:nvPicPr>
          <p:cNvPr id="48135" name="Picture 15" descr="kitt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0050" y="5103813"/>
            <a:ext cx="17033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7"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044950"/>
            <a:ext cx="25146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8"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4044950"/>
            <a:ext cx="25146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7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19200" y="1044575"/>
            <a:ext cx="1335088"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9876"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363" y="890588"/>
            <a:ext cx="1266825" cy="110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iterate type="lt">
                                    <p:tmPct val="0"/>
                                  </p:iterate>
                                  <p:childTnLst>
                                    <p:set>
                                      <p:cBhvr>
                                        <p:cTn id="6" dur="1" fill="hold">
                                          <p:stCondLst>
                                            <p:cond delay="0"/>
                                          </p:stCondLst>
                                        </p:cTn>
                                        <p:tgtEl>
                                          <p:spTgt spid="249875"/>
                                        </p:tgtEl>
                                        <p:attrNameLst>
                                          <p:attrName>style.visibility</p:attrName>
                                        </p:attrNameLst>
                                      </p:cBhvr>
                                      <p:to>
                                        <p:strVal val="visible"/>
                                      </p:to>
                                    </p:set>
                                    <p:animEffect transition="in" filter="blinds(horizontal)">
                                      <p:cBhvr>
                                        <p:cTn id="7" dur="500"/>
                                        <p:tgtEl>
                                          <p:spTgt spid="249875"/>
                                        </p:tgtEl>
                                      </p:cBhvr>
                                    </p:animEffect>
                                  </p:childTnLst>
                                </p:cTn>
                              </p:par>
                              <p:par>
                                <p:cTn id="8" presetID="19" presetClass="entr" presetSubtype="10" fill="hold" nodeType="withEffect">
                                  <p:stCondLst>
                                    <p:cond delay="0"/>
                                  </p:stCondLst>
                                  <p:iterate type="lt">
                                    <p:tmPct val="0"/>
                                  </p:iterate>
                                  <p:childTnLst>
                                    <p:set>
                                      <p:cBhvr>
                                        <p:cTn id="9" dur="1" fill="hold">
                                          <p:stCondLst>
                                            <p:cond delay="0"/>
                                          </p:stCondLst>
                                        </p:cTn>
                                        <p:tgtEl>
                                          <p:spTgt spid="249876"/>
                                        </p:tgtEl>
                                        <p:attrNameLst>
                                          <p:attrName>style.visibility</p:attrName>
                                        </p:attrNameLst>
                                      </p:cBhvr>
                                      <p:to>
                                        <p:strVal val="visible"/>
                                      </p:to>
                                    </p:set>
                                    <p:anim calcmode="lin" valueType="num">
                                      <p:cBhvr>
                                        <p:cTn id="10" dur="3000" fill="hold"/>
                                        <p:tgtEl>
                                          <p:spTgt spid="249876"/>
                                        </p:tgtEl>
                                        <p:attrNameLst>
                                          <p:attrName>ppt_w</p:attrName>
                                        </p:attrNameLst>
                                      </p:cBhvr>
                                      <p:tavLst>
                                        <p:tav tm="0" fmla="#ppt_w*sin(2.5*pi*$)">
                                          <p:val>
                                            <p:fltVal val="0"/>
                                          </p:val>
                                        </p:tav>
                                        <p:tav tm="100000">
                                          <p:val>
                                            <p:fltVal val="1"/>
                                          </p:val>
                                        </p:tav>
                                      </p:tavLst>
                                    </p:anim>
                                    <p:anim calcmode="lin" valueType="num">
                                      <p:cBhvr>
                                        <p:cTn id="11" dur="3000" fill="hold"/>
                                        <p:tgtEl>
                                          <p:spTgt spid="249876"/>
                                        </p:tgtEl>
                                        <p:attrNameLst>
                                          <p:attrName>ppt_h</p:attrName>
                                        </p:attrNameLst>
                                      </p:cBhvr>
                                      <p:tavLst>
                                        <p:tav tm="0">
                                          <p:val>
                                            <p:strVal val="#ppt_h"/>
                                          </p:val>
                                        </p:tav>
                                        <p:tav tm="100000">
                                          <p:val>
                                            <p:strVal val="#ppt_h"/>
                                          </p:val>
                                        </p:tav>
                                      </p:tavLst>
                                    </p:anim>
                                  </p:childTnLst>
                                </p:cTn>
                              </p:par>
                              <p:par>
                                <p:cTn id="12" presetID="34" presetClass="emph" presetSubtype="0" fill="hold" nodeType="with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054">
                                            <p:txEl>
                                              <p:pRg st="0" end="0"/>
                                            </p:txEl>
                                          </p:spTgt>
                                        </p:tgtEl>
                                        <p:attrNameLst>
                                          <p:attrName>ppt_x</p:attrName>
                                          <p:attrName>ppt_y</p:attrName>
                                        </p:attrNameLst>
                                      </p:cBhvr>
                                    </p:animMotion>
                                    <p:animRot by="1500000">
                                      <p:cBhvr>
                                        <p:cTn id="14" dur="125" fill="hold">
                                          <p:stCondLst>
                                            <p:cond delay="0"/>
                                          </p:stCondLst>
                                        </p:cTn>
                                        <p:tgtEl>
                                          <p:spTgt spid="2054">
                                            <p:txEl>
                                              <p:pRg st="0" end="0"/>
                                            </p:txEl>
                                          </p:spTgt>
                                        </p:tgtEl>
                                        <p:attrNameLst>
                                          <p:attrName>r</p:attrName>
                                        </p:attrNameLst>
                                      </p:cBhvr>
                                    </p:animRot>
                                    <p:animRot by="-1500000">
                                      <p:cBhvr>
                                        <p:cTn id="15" dur="125" fill="hold">
                                          <p:stCondLst>
                                            <p:cond delay="125"/>
                                          </p:stCondLst>
                                        </p:cTn>
                                        <p:tgtEl>
                                          <p:spTgt spid="2054">
                                            <p:txEl>
                                              <p:pRg st="0" end="0"/>
                                            </p:txEl>
                                          </p:spTgt>
                                        </p:tgtEl>
                                        <p:attrNameLst>
                                          <p:attrName>r</p:attrName>
                                        </p:attrNameLst>
                                      </p:cBhvr>
                                    </p:animRot>
                                    <p:animRot by="-1500000">
                                      <p:cBhvr>
                                        <p:cTn id="16" dur="125" fill="hold">
                                          <p:stCondLst>
                                            <p:cond delay="250"/>
                                          </p:stCondLst>
                                        </p:cTn>
                                        <p:tgtEl>
                                          <p:spTgt spid="2054">
                                            <p:txEl>
                                              <p:pRg st="0" end="0"/>
                                            </p:txEl>
                                          </p:spTgt>
                                        </p:tgtEl>
                                        <p:attrNameLst>
                                          <p:attrName>r</p:attrName>
                                        </p:attrNameLst>
                                      </p:cBhvr>
                                    </p:animRot>
                                    <p:animRot by="1500000">
                                      <p:cBhvr>
                                        <p:cTn id="17" dur="125" fill="hold">
                                          <p:stCondLst>
                                            <p:cond delay="375"/>
                                          </p:stCondLst>
                                        </p:cTn>
                                        <p:tgtEl>
                                          <p:spTgt spid="205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6" descr="vietnam_10931196-ha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3581400" cy="5556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7"/>
          <p:cNvSpPr>
            <a:spLocks noChangeArrowheads="1"/>
          </p:cNvSpPr>
          <p:nvPr/>
        </p:nvSpPr>
        <p:spPr bwMode="auto">
          <a:xfrm>
            <a:off x="0" y="5791200"/>
            <a:ext cx="3790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Font typeface="Arial" panose="020B0604020202020204" pitchFamily="34" charset="0"/>
              <a:buNone/>
            </a:pPr>
            <a:r>
              <a:rPr lang="en-US" altLang="en-US" sz="2200" b="1" i="1">
                <a:solidFill>
                  <a:srgbClr val="0033CC"/>
                </a:solidFill>
                <a:latin typeface="Times New Roman" panose="02020603050405020304" pitchFamily="18" charset="0"/>
                <a:sym typeface="Times New Roman" panose="02020603050405020304" pitchFamily="18" charset="0"/>
              </a:rPr>
              <a:t>Nhà văn:  </a:t>
            </a:r>
            <a:r>
              <a:rPr lang="en-US" altLang="en-US" sz="2200" b="1">
                <a:solidFill>
                  <a:srgbClr val="0033CC"/>
                </a:solidFill>
                <a:latin typeface="Times New Roman" panose="02020603050405020304" pitchFamily="18" charset="0"/>
                <a:sym typeface="Times New Roman" panose="02020603050405020304" pitchFamily="18" charset="0"/>
              </a:rPr>
              <a:t>Nguyễn Phan Hách</a:t>
            </a:r>
          </a:p>
        </p:txBody>
      </p:sp>
      <p:sp>
        <p:nvSpPr>
          <p:cNvPr id="9220" name="Rectangle 1"/>
          <p:cNvSpPr>
            <a:spLocks noChangeArrowheads="1"/>
          </p:cNvSpPr>
          <p:nvPr/>
        </p:nvSpPr>
        <p:spPr bwMode="auto">
          <a:xfrm>
            <a:off x="3700463" y="2971800"/>
            <a:ext cx="53641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3200">
                <a:solidFill>
                  <a:srgbClr val="000000"/>
                </a:solidFill>
                <a:latin typeface="Times New Roman" panose="02020603050405020304" pitchFamily="18" charset="0"/>
                <a:sym typeface="Arial" panose="020B0604020202020204" pitchFamily="34" charset="0"/>
              </a:rPr>
              <a:t> </a:t>
            </a:r>
            <a:r>
              <a:rPr lang="en-US" altLang="en-US" sz="3200">
                <a:solidFill>
                  <a:srgbClr val="000000"/>
                </a:solidFill>
                <a:latin typeface="Times New Roman" panose="02020603050405020304" pitchFamily="18" charset="0"/>
                <a:sym typeface="Calibri" panose="020F0502020204030204" pitchFamily="34" charset="0"/>
              </a:rPr>
              <a:t>Nh</a:t>
            </a:r>
            <a:r>
              <a:rPr lang="en-US" altLang="en-US" sz="320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à</a:t>
            </a:r>
            <a:r>
              <a:rPr lang="en-US" altLang="en-US" sz="3200">
                <a:solidFill>
                  <a:srgbClr val="000000"/>
                </a:solidFill>
                <a:latin typeface="Times New Roman" panose="02020603050405020304" pitchFamily="18" charset="0"/>
                <a:sym typeface="Calibri" panose="020F0502020204030204" pitchFamily="34" charset="0"/>
              </a:rPr>
              <a:t> văn Nguyễn Phan Hách sinh ng</a:t>
            </a:r>
            <a:r>
              <a:rPr lang="en-US" altLang="en-US" sz="320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à</a:t>
            </a:r>
            <a:r>
              <a:rPr lang="en-US" altLang="en-US" sz="3200">
                <a:solidFill>
                  <a:srgbClr val="000000"/>
                </a:solidFill>
                <a:latin typeface="Times New Roman" panose="02020603050405020304" pitchFamily="18" charset="0"/>
                <a:sym typeface="Calibri" panose="020F0502020204030204" pitchFamily="34" charset="0"/>
              </a:rPr>
              <a:t>y 13 tháng 1 năm 1944 tại tỉnh Bắc Ninh. Hiện ở H</a:t>
            </a:r>
            <a:r>
              <a:rPr lang="en-US" altLang="en-US" sz="320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à</a:t>
            </a:r>
            <a:r>
              <a:rPr lang="en-US" altLang="en-US" sz="3200">
                <a:solidFill>
                  <a:srgbClr val="000000"/>
                </a:solidFill>
                <a:latin typeface="Times New Roman" panose="02020603050405020304" pitchFamily="18" charset="0"/>
                <a:sym typeface="Calibri" panose="020F0502020204030204" pitchFamily="34" charset="0"/>
              </a:rPr>
              <a:t> Nội.</a:t>
            </a:r>
            <a:r>
              <a:rPr lang="en-US" altLang="en-US">
                <a:solidFill>
                  <a:srgbClr val="000000"/>
                </a:solidFill>
                <a:latin typeface="Times New Roman" panose="02020603050405020304" pitchFamily="18" charset="0"/>
                <a:sym typeface="Arial" panose="020B0604020202020204" pitchFamily="34" charset="0"/>
              </a:rPr>
              <a:t/>
            </a:r>
            <a:br>
              <a:rPr lang="en-US" altLang="en-US">
                <a:solidFill>
                  <a:srgbClr val="000000"/>
                </a:solidFill>
                <a:latin typeface="Times New Roman" panose="02020603050405020304" pitchFamily="18" charset="0"/>
                <a:sym typeface="Arial" panose="020B0604020202020204" pitchFamily="34" charset="0"/>
              </a:rPr>
            </a:br>
            <a:endParaRPr lang="en-US" altLang="en-US">
              <a:solidFill>
                <a:srgbClr val="000000"/>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9221" name="Rectangle 2"/>
          <p:cNvSpPr>
            <a:spLocks noChangeArrowheads="1"/>
          </p:cNvSpPr>
          <p:nvPr/>
        </p:nvSpPr>
        <p:spPr bwMode="auto">
          <a:xfrm>
            <a:off x="3744913" y="381000"/>
            <a:ext cx="52752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3200" b="1" i="1">
                <a:solidFill>
                  <a:srgbClr val="000000"/>
                </a:solidFill>
                <a:latin typeface="Times New Roman" panose="02020603050405020304" pitchFamily="18" charset="0"/>
                <a:sym typeface="Calibri" panose="020F0502020204030204" pitchFamily="34" charset="0"/>
              </a:rPr>
              <a:t>“Đường đi Sapa”</a:t>
            </a:r>
            <a:r>
              <a:rPr lang="en-US" altLang="en-US" sz="3200">
                <a:solidFill>
                  <a:srgbClr val="000000"/>
                </a:solidFill>
                <a:latin typeface="Times New Roman" panose="02020603050405020304" pitchFamily="18" charset="0"/>
                <a:sym typeface="Calibri" panose="020F0502020204030204" pitchFamily="34" charset="0"/>
              </a:rPr>
              <a:t> l</a:t>
            </a:r>
            <a:r>
              <a:rPr lang="en-US" altLang="en-US" sz="320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à</a:t>
            </a:r>
            <a:r>
              <a:rPr lang="en-US" altLang="en-US" sz="3200">
                <a:solidFill>
                  <a:srgbClr val="000000"/>
                </a:solidFill>
                <a:latin typeface="Times New Roman" panose="02020603050405020304" pitchFamily="18" charset="0"/>
                <a:sym typeface="Calibri" panose="020F0502020204030204" pitchFamily="34" charset="0"/>
              </a:rPr>
              <a:t> một đoạn văn hay được cắt ra từ bút ký </a:t>
            </a:r>
            <a:r>
              <a:rPr lang="en-US" altLang="en-US" sz="3200" i="1">
                <a:solidFill>
                  <a:srgbClr val="000000"/>
                </a:solidFill>
                <a:latin typeface="Times New Roman" panose="02020603050405020304" pitchFamily="18" charset="0"/>
                <a:sym typeface="Calibri" panose="020F0502020204030204" pitchFamily="34" charset="0"/>
              </a:rPr>
              <a:t>“Một miền đất nước”</a:t>
            </a:r>
            <a:r>
              <a:rPr lang="en-US" altLang="en-US" sz="3200">
                <a:solidFill>
                  <a:srgbClr val="000000"/>
                </a:solidFill>
                <a:latin typeface="Times New Roman" panose="02020603050405020304" pitchFamily="18" charset="0"/>
                <a:sym typeface="Calibri" panose="020F0502020204030204" pitchFamily="34" charset="0"/>
              </a:rPr>
              <a:t> viết về Ho</a:t>
            </a:r>
            <a:r>
              <a:rPr lang="en-US" altLang="en-US" sz="320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à</a:t>
            </a:r>
            <a:r>
              <a:rPr lang="en-US" altLang="en-US" sz="3200">
                <a:solidFill>
                  <a:srgbClr val="000000"/>
                </a:solidFill>
                <a:latin typeface="Times New Roman" panose="02020603050405020304" pitchFamily="18" charset="0"/>
                <a:sym typeface="Calibri" panose="020F0502020204030204" pitchFamily="34" charset="0"/>
              </a:rPr>
              <a:t>ng Liên Sơn năm 1978.</a:t>
            </a:r>
            <a:endParaRPr lang="en-US" altLang="en-US" sz="3200">
              <a:solidFill>
                <a:srgbClr val="000000"/>
              </a:solidFill>
              <a:latin typeface="Times New Roman" panose="02020603050405020304" pitchFamily="18" charset="0"/>
              <a:cs typeface="Times New Roman" panose="02020603050405020304" pitchFamily="18" charset="0"/>
              <a:sym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2527300"/>
            <a:ext cx="66643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66800" y="1371600"/>
            <a:ext cx="6248400" cy="1200150"/>
          </a:xfrm>
          <a:prstGeom prst="rect">
            <a:avLst/>
          </a:prstGeom>
          <a:noFill/>
        </p:spPr>
        <p:txBody>
          <a:bodyPr>
            <a:spAutoFit/>
          </a:bodyPr>
          <a:lstStyle/>
          <a:p>
            <a:pPr algn="ctr" eaLnBrk="1" hangingPunct="1">
              <a:buFont typeface="Arial" panose="020B0604020202020204" pitchFamily="34" charset="0"/>
              <a:buNone/>
              <a:defRPr/>
            </a:pPr>
            <a:r>
              <a:rPr lang="en-US" altLang="en-US" sz="7200" b="1" dirty="0">
                <a:solidFill>
                  <a:srgbClr val="C00000"/>
                </a:solidFill>
                <a:effectLst>
                  <a:outerShdw blurRad="38100" dist="38100" dir="2700000" algn="tl">
                    <a:srgbClr val="C0C0C0"/>
                  </a:outerShdw>
                </a:effectLst>
                <a:latin typeface="Times New Roman" pitchFamily="18" charset="0"/>
              </a:rPr>
              <a:t>LUYỆN ĐỌC</a:t>
            </a:r>
            <a:endParaRPr lang="en-US" sz="72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3"/>
          <p:cNvGrpSpPr>
            <a:grpSpLocks/>
          </p:cNvGrpSpPr>
          <p:nvPr/>
        </p:nvGrpSpPr>
        <p:grpSpPr bwMode="auto">
          <a:xfrm>
            <a:off x="3540125" y="0"/>
            <a:ext cx="3074988" cy="2046288"/>
            <a:chOff x="3505200" y="381000"/>
            <a:chExt cx="2852433" cy="2045732"/>
          </a:xfrm>
        </p:grpSpPr>
        <p:sp>
          <p:nvSpPr>
            <p:cNvPr id="6" name="Rectangle 5"/>
            <p:cNvSpPr/>
            <p:nvPr/>
          </p:nvSpPr>
          <p:spPr>
            <a:xfrm>
              <a:off x="3614173" y="381000"/>
              <a:ext cx="2743460" cy="53325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b="1" dirty="0" err="1">
                  <a:solidFill>
                    <a:srgbClr val="FFFF00"/>
                  </a:solidFill>
                  <a:latin typeface="Times New Roman" panose="02020603050405020304" pitchFamily="18" charset="0"/>
                  <a:cs typeface="Times New Roman" panose="02020603050405020304" pitchFamily="18" charset="0"/>
                </a:rPr>
                <a:t>Đường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đi</a:t>
              </a:r>
              <a:r>
                <a:rPr lang="en-US" sz="3200" b="1" dirty="0">
                  <a:solidFill>
                    <a:srgbClr val="FFFF00"/>
                  </a:solidFill>
                  <a:latin typeface="Times New Roman" panose="02020603050405020304" pitchFamily="18" charset="0"/>
                  <a:cs typeface="Times New Roman" panose="02020603050405020304" pitchFamily="18" charset="0"/>
                </a:rPr>
                <a:t> Sa Pa</a:t>
              </a:r>
            </a:p>
          </p:txBody>
        </p:sp>
        <p:sp>
          <p:nvSpPr>
            <p:cNvPr id="11269" name="TextBox 6"/>
            <p:cNvSpPr txBox="1">
              <a:spLocks noChangeArrowheads="1"/>
            </p:cNvSpPr>
            <p:nvPr/>
          </p:nvSpPr>
          <p:spPr bwMode="auto">
            <a:xfrm>
              <a:off x="3505200" y="2057400"/>
              <a:ext cx="171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grpSp>
      <p:sp>
        <p:nvSpPr>
          <p:cNvPr id="8" name="Content Placeholder 7"/>
          <p:cNvSpPr>
            <a:spLocks noGrp="1"/>
          </p:cNvSpPr>
          <p:nvPr>
            <p:ph idx="1"/>
            <p:custDataLst>
              <p:tags r:id="rId1"/>
            </p:custDataLst>
          </p:nvPr>
        </p:nvSpPr>
        <p:spPr>
          <a:xfrm>
            <a:off x="0" y="685800"/>
            <a:ext cx="8991600" cy="6248400"/>
          </a:xfrm>
        </p:spPr>
        <p:txBody>
          <a:bodyPr rtlCol="0">
            <a:spAutoFit/>
          </a:bodyPr>
          <a:lstStyle/>
          <a:p>
            <a:pPr marL="73343" lvl="1" indent="457200" algn="just" eaLnBrk="1" fontAlgn="auto" hangingPunct="1">
              <a:lnSpc>
                <a:spcPts val="2700"/>
              </a:lnSpc>
              <a:spcBef>
                <a:spcPts val="600"/>
              </a:spcBef>
              <a:spcAft>
                <a:spcPts val="600"/>
              </a:spcAft>
              <a:buFont typeface="Arial" panose="020B0604020202020204" pitchFamily="34" charset="0"/>
              <a:buNone/>
              <a:defRPr/>
            </a:pPr>
            <a:r>
              <a:rPr lang="en-US" sz="2000" b="1" dirty="0" err="1">
                <a:solidFill>
                  <a:srgbClr val="002060"/>
                </a:solidFill>
                <a:latin typeface="Times New Roman" panose="02020603050405020304" pitchFamily="18" charset="0"/>
                <a:cs typeface="Times New Roman" panose="02020603050405020304" pitchFamily="18" charset="0"/>
              </a:rPr>
              <a:t>Xe</a:t>
            </a:r>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chúng</a:t>
            </a:r>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sz="2000" b="1" dirty="0">
              <a:solidFill>
                <a:srgbClr val="002060"/>
              </a:solidFill>
              <a:latin typeface="Times New Roman" panose="02020603050405020304" pitchFamily="18" charset="0"/>
              <a:cs typeface="Times New Roman" panose="02020603050405020304" pitchFamily="18" charset="0"/>
            </a:endParaRP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vi-VN" sz="2000" b="1" dirty="0">
                <a:solidFill>
                  <a:srgbClr val="002060"/>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endParaRPr lang="en-US" sz="2000" b="1" dirty="0">
              <a:solidFill>
                <a:srgbClr val="002060"/>
              </a:solidFill>
              <a:latin typeface="Times New Roman" panose="02020603050405020304" pitchFamily="18" charset="0"/>
              <a:cs typeface="Times New Roman" panose="02020603050405020304" pitchFamily="18" charset="0"/>
            </a:endParaRP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fr-FR" sz="2000" b="1" dirty="0" err="1">
                <a:solidFill>
                  <a:srgbClr val="002060"/>
                </a:solidFill>
                <a:latin typeface="Times New Roman" panose="02020603050405020304" pitchFamily="18" charset="0"/>
                <a:cs typeface="Times New Roman" panose="02020603050405020304" pitchFamily="18" charset="0"/>
              </a:rPr>
              <a:t>Hôm</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sau</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chúng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tôi</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đi</a:t>
            </a:r>
            <a:r>
              <a:rPr lang="fr-FR" sz="2000" b="1" dirty="0">
                <a:solidFill>
                  <a:srgbClr val="002060"/>
                </a:solidFill>
                <a:latin typeface="Times New Roman" panose="02020603050405020304" pitchFamily="18" charset="0"/>
                <a:cs typeface="Times New Roman" panose="02020603050405020304" pitchFamily="18" charset="0"/>
              </a:rPr>
              <a:t> Sa Pa. </a:t>
            </a:r>
            <a:r>
              <a:rPr lang="fr-FR" sz="2000" b="1" dirty="0" err="1">
                <a:solidFill>
                  <a:srgbClr val="002060"/>
                </a:solidFill>
                <a:latin typeface="Times New Roman" panose="02020603050405020304" pitchFamily="18" charset="0"/>
                <a:cs typeface="Times New Roman" panose="02020603050405020304" pitchFamily="18" charset="0"/>
              </a:rPr>
              <a:t>Phong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cảnh</a:t>
            </a:r>
            <a:r>
              <a:rPr lang="fr-FR" sz="2000" b="1" dirty="0">
                <a:solidFill>
                  <a:srgbClr val="002060"/>
                </a:solidFill>
                <a:latin typeface="Times New Roman" panose="02020603050405020304" pitchFamily="18" charset="0"/>
                <a:cs typeface="Times New Roman" panose="02020603050405020304" pitchFamily="18" charset="0"/>
              </a:rPr>
              <a:t> ở </a:t>
            </a:r>
            <a:r>
              <a:rPr lang="fr-FR" sz="2000" b="1" dirty="0" err="1">
                <a:solidFill>
                  <a:srgbClr val="002060"/>
                </a:solidFill>
                <a:latin typeface="Times New Roman" panose="02020603050405020304" pitchFamily="18" charset="0"/>
                <a:cs typeface="Times New Roman" panose="02020603050405020304" pitchFamily="18" charset="0"/>
              </a:rPr>
              <a:t>đây</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thật</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đẹp</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Thoắt</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cái</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lá</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vàng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rơi</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trong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khoảnh</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khắc</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mùa</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thu</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Thoắt</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cái</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trắng</a:t>
            </a:r>
            <a:r>
              <a:rPr lang="fr-FR" sz="2000" b="1" dirty="0">
                <a:solidFill>
                  <a:srgbClr val="002060"/>
                </a:solidFill>
                <a:latin typeface="Times New Roman" panose="02020603050405020304" pitchFamily="18" charset="0"/>
                <a:cs typeface="Times New Roman" panose="02020603050405020304" pitchFamily="18" charset="0"/>
              </a:rPr>
              <a:t> long </a:t>
            </a:r>
            <a:r>
              <a:rPr lang="fr-FR" sz="2000" b="1" dirty="0" err="1">
                <a:solidFill>
                  <a:srgbClr val="002060"/>
                </a:solidFill>
                <a:latin typeface="Times New Roman" panose="02020603050405020304" pitchFamily="18" charset="0"/>
                <a:cs typeface="Times New Roman" panose="02020603050405020304" pitchFamily="18" charset="0"/>
              </a:rPr>
              <a:t>lanh</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một</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cơn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mưa</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tuyết</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trên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những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cành</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đào</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lê</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mận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Thoắt</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cái</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gió</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xuân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hây</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hẩy</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nồng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nàn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với</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những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bông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hoa</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lay</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ơn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màu</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đen</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nhung</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hiếm</a:t>
            </a:r>
            <a:r>
              <a:rPr lang="fr-FR" sz="2000" b="1" dirty="0">
                <a:solidFill>
                  <a:srgbClr val="002060"/>
                </a:solidFill>
                <a:latin typeface="Times New Roman" panose="02020603050405020304" pitchFamily="18" charset="0"/>
                <a:cs typeface="Times New Roman" panose="02020603050405020304" pitchFamily="18" charset="0"/>
              </a:rPr>
              <a:t> </a:t>
            </a:r>
            <a:r>
              <a:rPr lang="fr-FR" sz="2000" b="1" dirty="0" err="1">
                <a:solidFill>
                  <a:srgbClr val="002060"/>
                </a:solidFill>
                <a:latin typeface="Times New Roman" panose="02020603050405020304" pitchFamily="18" charset="0"/>
                <a:cs typeface="Times New Roman" panose="02020603050405020304" pitchFamily="18" charset="0"/>
              </a:rPr>
              <a:t>quý</a:t>
            </a:r>
            <a:r>
              <a:rPr lang="fr-FR" sz="2000" b="1" dirty="0">
                <a:solidFill>
                  <a:srgbClr val="002060"/>
                </a:solidFill>
                <a:latin typeface="Times New Roman" panose="02020603050405020304" pitchFamily="18" charset="0"/>
                <a:cs typeface="Times New Roman" panose="02020603050405020304" pitchFamily="18" charset="0"/>
              </a:rPr>
              <a:t>.</a:t>
            </a: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fr-FR" sz="2000" b="1" spc="40" dirty="0">
                <a:solidFill>
                  <a:srgbClr val="002060"/>
                </a:solidFill>
                <a:latin typeface="Times New Roman" panose="02020603050405020304" pitchFamily="18" charset="0"/>
                <a:cs typeface="Times New Roman" panose="02020603050405020304" pitchFamily="18" charset="0"/>
              </a:rPr>
              <a:t>Sa Pa </a:t>
            </a:r>
            <a:r>
              <a:rPr lang="fr-FR" sz="2000" b="1" spc="40" dirty="0" err="1">
                <a:solidFill>
                  <a:srgbClr val="002060"/>
                </a:solidFill>
                <a:latin typeface="Times New Roman" panose="02020603050405020304" pitchFamily="18" charset="0"/>
                <a:cs typeface="Times New Roman" panose="02020603050405020304" pitchFamily="18" charset="0"/>
              </a:rPr>
              <a:t>quả</a:t>
            </a:r>
            <a:r>
              <a:rPr lang="fr-FR" sz="2000" b="1" spc="40" dirty="0">
                <a:solidFill>
                  <a:srgbClr val="002060"/>
                </a:solidFill>
                <a:latin typeface="Times New Roman" panose="02020603050405020304" pitchFamily="18" charset="0"/>
                <a:cs typeface="Times New Roman" panose="02020603050405020304" pitchFamily="18" charset="0"/>
              </a:rPr>
              <a:t> là </a:t>
            </a:r>
            <a:r>
              <a:rPr lang="fr-FR" sz="2000" b="1" spc="40" dirty="0" err="1">
                <a:solidFill>
                  <a:srgbClr val="002060"/>
                </a:solidFill>
                <a:latin typeface="Times New Roman" panose="02020603050405020304" pitchFamily="18" charset="0"/>
                <a:cs typeface="Times New Roman" panose="02020603050405020304" pitchFamily="18" charset="0"/>
              </a:rPr>
              <a:t>món</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quà</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tặng</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diệu</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kì</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mà</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thiên</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nhiên</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dành</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cho</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đất</a:t>
            </a:r>
            <a:r>
              <a:rPr lang="fr-FR" sz="2000" b="1" spc="40" dirty="0">
                <a:solidFill>
                  <a:srgbClr val="002060"/>
                </a:solidFill>
                <a:latin typeface="Times New Roman" panose="02020603050405020304" pitchFamily="18" charset="0"/>
                <a:cs typeface="Times New Roman" panose="02020603050405020304" pitchFamily="18" charset="0"/>
              </a:rPr>
              <a:t> </a:t>
            </a:r>
            <a:r>
              <a:rPr lang="fr-FR" sz="2000" b="1" spc="40" dirty="0" err="1">
                <a:solidFill>
                  <a:srgbClr val="002060"/>
                </a:solidFill>
                <a:latin typeface="Times New Roman" panose="02020603050405020304" pitchFamily="18" charset="0"/>
                <a:cs typeface="Times New Roman" panose="02020603050405020304" pitchFamily="18" charset="0"/>
              </a:rPr>
              <a:t>nước</a:t>
            </a:r>
            <a:r>
              <a:rPr lang="fr-FR" sz="2000" b="1" spc="40" dirty="0">
                <a:solidFill>
                  <a:srgbClr val="002060"/>
                </a:solidFill>
                <a:latin typeface="Times New Roman" panose="02020603050405020304" pitchFamily="18" charset="0"/>
                <a:cs typeface="Times New Roman" panose="02020603050405020304" pitchFamily="18" charset="0"/>
              </a:rPr>
              <a:t> ta.</a:t>
            </a:r>
            <a:endParaRPr lang="en-US" sz="2000" b="1" spc="40" dirty="0">
              <a:solidFill>
                <a:srgbClr val="002060"/>
              </a:solidFill>
              <a:latin typeface="Times New Roman" panose="02020603050405020304" pitchFamily="18" charset="0"/>
              <a:cs typeface="Times New Roman" panose="02020603050405020304" pitchFamily="18" charset="0"/>
            </a:endParaRPr>
          </a:p>
          <a:p>
            <a:pPr indent="0" algn="r" eaLnBrk="1" fontAlgn="auto" hangingPunct="1">
              <a:lnSpc>
                <a:spcPts val="2700"/>
              </a:lnSpc>
              <a:spcBef>
                <a:spcPts val="600"/>
              </a:spcBef>
              <a:spcAft>
                <a:spcPts val="600"/>
              </a:spcAft>
              <a:buFont typeface="Arial" panose="020B0604020202020204" pitchFamily="34" charset="0"/>
              <a:buNone/>
              <a:defRPr/>
            </a:pPr>
            <a:r>
              <a:rPr lang="fr-FR" sz="2400" dirty="0">
                <a:solidFill>
                  <a:srgbClr val="002060"/>
                </a:solidFill>
                <a:latin typeface="Times New Roman" panose="02020603050405020304" pitchFamily="18" charset="0"/>
                <a:cs typeface="Times New Roman" panose="02020603050405020304" pitchFamily="18" charset="0"/>
              </a:rPr>
              <a:t>		</a:t>
            </a:r>
            <a:r>
              <a:rPr lang="fr-FR" sz="2400" dirty="0">
                <a:solidFill>
                  <a:srgbClr val="002060"/>
                </a:solidFill>
                <a:cs typeface="Times New Roman" pitchFamily="18" charset="0"/>
              </a:rPr>
              <a:t>				</a:t>
            </a:r>
            <a:r>
              <a:rPr lang="fr-FR" sz="2000" b="1" i="1" dirty="0">
                <a:solidFill>
                  <a:srgbClr val="002060"/>
                </a:solidFill>
                <a:latin typeface="Times New Roman" panose="02020603050405020304" pitchFamily="18" charset="0"/>
                <a:cs typeface="Times New Roman" panose="02020603050405020304" pitchFamily="18" charset="0"/>
              </a:rPr>
              <a:t>Theo </a:t>
            </a:r>
            <a:r>
              <a:rPr lang="fr-FR" sz="2000" b="1" i="1" dirty="0" err="1">
                <a:solidFill>
                  <a:srgbClr val="002060"/>
                </a:solidFill>
                <a:latin typeface="Times New Roman" panose="02020603050405020304" pitchFamily="18" charset="0"/>
                <a:cs typeface="Times New Roman" panose="02020603050405020304" pitchFamily="18" charset="0"/>
              </a:rPr>
              <a:t>Nguyễn</a:t>
            </a:r>
            <a:r>
              <a:rPr lang="fr-FR" sz="2000" b="1" i="1" dirty="0">
                <a:solidFill>
                  <a:srgbClr val="002060"/>
                </a:solidFill>
                <a:latin typeface="Times New Roman" panose="02020603050405020304" pitchFamily="18" charset="0"/>
                <a:cs typeface="Times New Roman" panose="02020603050405020304" pitchFamily="18" charset="0"/>
              </a:rPr>
              <a:t> Phan </a:t>
            </a:r>
            <a:r>
              <a:rPr lang="fr-FR" sz="2000" b="1" i="1" dirty="0" err="1">
                <a:solidFill>
                  <a:srgbClr val="002060"/>
                </a:solidFill>
                <a:latin typeface="Times New Roman" panose="02020603050405020304" pitchFamily="18" charset="0"/>
                <a:cs typeface="Times New Roman" panose="02020603050405020304" pitchFamily="18" charset="0"/>
              </a:rPr>
              <a:t>Hách</a:t>
            </a:r>
            <a:endParaRPr lang="en-US" sz="20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42900" y="533400"/>
            <a:ext cx="2527300" cy="1970088"/>
            <a:chOff x="381000" y="457200"/>
            <a:chExt cx="3370508" cy="1969532"/>
          </a:xfrm>
        </p:grpSpPr>
        <p:sp>
          <p:nvSpPr>
            <p:cNvPr id="4" name="Oval 3"/>
            <p:cNvSpPr/>
            <p:nvPr/>
          </p:nvSpPr>
          <p:spPr>
            <a:xfrm>
              <a:off x="2819961" y="457200"/>
              <a:ext cx="609740" cy="53324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5" name="Rectangle 4"/>
            <p:cNvSpPr/>
            <p:nvPr/>
          </p:nvSpPr>
          <p:spPr>
            <a:xfrm>
              <a:off x="381000" y="457200"/>
              <a:ext cx="2743831" cy="53324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b="1" dirty="0">
                  <a:latin typeface="Times New Roman" panose="02020603050405020304" pitchFamily="18" charset="0"/>
                  <a:cs typeface="Times New Roman" panose="02020603050405020304" pitchFamily="18" charset="0"/>
                </a:rPr>
                <a:t>Chia </a:t>
              </a:r>
              <a:r>
                <a:rPr lang="en-US" sz="3200" b="1" dirty="0" err="1">
                  <a:latin typeface="Times New Roman" panose="02020603050405020304" pitchFamily="18" charset="0"/>
                  <a:cs typeface="Times New Roman" panose="02020603050405020304" pitchFamily="18" charset="0"/>
                </a:rPr>
                <a:t>đoạn</a:t>
              </a:r>
              <a:endParaRPr lang="en-US" sz="3200" b="1" dirty="0">
                <a:latin typeface="Times New Roman" panose="02020603050405020304" pitchFamily="18" charset="0"/>
                <a:cs typeface="Times New Roman" panose="02020603050405020304" pitchFamily="18" charset="0"/>
              </a:endParaRPr>
            </a:p>
          </p:txBody>
        </p:sp>
        <p:sp>
          <p:nvSpPr>
            <p:cNvPr id="12314" name="TextBox 5"/>
            <p:cNvSpPr txBox="1">
              <a:spLocks noChangeArrowheads="1"/>
            </p:cNvSpPr>
            <p:nvPr/>
          </p:nvSpPr>
          <p:spPr bwMode="auto">
            <a:xfrm>
              <a:off x="3505200" y="2057400"/>
              <a:ext cx="246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grpSp>
      <p:grpSp>
        <p:nvGrpSpPr>
          <p:cNvPr id="6" name="Group 21"/>
          <p:cNvGrpSpPr>
            <a:grpSpLocks/>
          </p:cNvGrpSpPr>
          <p:nvPr/>
        </p:nvGrpSpPr>
        <p:grpSpPr bwMode="auto">
          <a:xfrm>
            <a:off x="609600" y="1676400"/>
            <a:ext cx="7620000" cy="874713"/>
            <a:chOff x="2743200" y="1696220"/>
            <a:chExt cx="8367252" cy="874760"/>
          </a:xfrm>
        </p:grpSpPr>
        <p:grpSp>
          <p:nvGrpSpPr>
            <p:cNvPr id="12305" name="Group 7"/>
            <p:cNvGrpSpPr>
              <a:grpSpLocks/>
            </p:cNvGrpSpPr>
            <p:nvPr/>
          </p:nvGrpSpPr>
          <p:grpSpPr bwMode="auto">
            <a:xfrm>
              <a:off x="2743200" y="1696220"/>
              <a:ext cx="8367252" cy="874760"/>
              <a:chOff x="5753100" y="1905000"/>
              <a:chExt cx="4838700" cy="457200"/>
            </a:xfrm>
          </p:grpSpPr>
          <p:sp>
            <p:nvSpPr>
              <p:cNvPr id="7" name="Hexagon 6"/>
              <p:cNvSpPr/>
              <p:nvPr/>
            </p:nvSpPr>
            <p:spPr>
              <a:xfrm>
                <a:off x="5753100" y="1905000"/>
                <a:ext cx="533265"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9" name="Hexagon 8"/>
              <p:cNvSpPr/>
              <p:nvPr/>
            </p:nvSpPr>
            <p:spPr>
              <a:xfrm>
                <a:off x="9829705" y="1905000"/>
                <a:ext cx="762095"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2" name="Rectangle 1"/>
              <p:cNvSpPr/>
              <p:nvPr/>
            </p:nvSpPr>
            <p:spPr>
              <a:xfrm>
                <a:off x="6020237" y="1905000"/>
                <a:ext cx="4421362" cy="4572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1:</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Xe</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chúng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tôi</a:t>
                </a:r>
                <a:r>
                  <a:rPr lang="en-US" sz="2800" i="1" dirty="0">
                    <a:solidFill>
                      <a:srgbClr val="002060"/>
                    </a:solidFill>
                    <a:latin typeface="Times New Roman" panose="02020603050405020304" pitchFamily="18" charset="0"/>
                    <a:cs typeface="Times New Roman" panose="02020603050405020304" pitchFamily="18" charset="0"/>
                  </a:rPr>
                  <a:t> … </a:t>
                </a:r>
                <a:r>
                  <a:rPr lang="en-US" sz="2800" i="1" dirty="0" err="1">
                    <a:solidFill>
                      <a:srgbClr val="002060"/>
                    </a:solidFill>
                    <a:latin typeface="Times New Roman" panose="02020603050405020304" pitchFamily="18" charset="0"/>
                    <a:cs typeface="Times New Roman" panose="02020603050405020304" pitchFamily="18" charset="0"/>
                  </a:rPr>
                  <a:t>lướt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thướt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liễu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rủ</a:t>
                </a:r>
                <a:endParaRPr lang="en-US" sz="2800" i="1" dirty="0">
                  <a:solidFill>
                    <a:srgbClr val="002060"/>
                  </a:solidFill>
                  <a:latin typeface="Times New Roman" panose="02020603050405020304" pitchFamily="18" charset="0"/>
                  <a:cs typeface="Times New Roman" panose="02020603050405020304" pitchFamily="18" charset="0"/>
                </a:endParaRPr>
              </a:p>
            </p:txBody>
          </p:sp>
        </p:grpSp>
        <p:sp>
          <p:nvSpPr>
            <p:cNvPr id="11" name="Hexagon 10"/>
            <p:cNvSpPr/>
            <p:nvPr/>
          </p:nvSpPr>
          <p:spPr>
            <a:xfrm>
              <a:off x="2844800" y="1828800"/>
              <a:ext cx="586880" cy="674132"/>
            </a:xfrm>
            <a:prstGeom prst="hexagon">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dirty="0">
                  <a:solidFill>
                    <a:schemeClr val="tx1"/>
                  </a:solidFill>
                  <a:latin typeface="Times New Roman" panose="02020603050405020304" pitchFamily="18" charset="0"/>
                  <a:cs typeface="Times New Roman" panose="02020603050405020304" pitchFamily="18" charset="0"/>
                </a:rPr>
                <a:t>1</a:t>
              </a:r>
            </a:p>
          </p:txBody>
        </p:sp>
      </p:grpSp>
      <p:grpSp>
        <p:nvGrpSpPr>
          <p:cNvPr id="10" name="Group 22"/>
          <p:cNvGrpSpPr>
            <a:grpSpLocks/>
          </p:cNvGrpSpPr>
          <p:nvPr/>
        </p:nvGrpSpPr>
        <p:grpSpPr bwMode="auto">
          <a:xfrm>
            <a:off x="457200" y="3008313"/>
            <a:ext cx="7875588" cy="874712"/>
            <a:chOff x="2743200" y="3008360"/>
            <a:chExt cx="8367252" cy="874760"/>
          </a:xfrm>
        </p:grpSpPr>
        <p:grpSp>
          <p:nvGrpSpPr>
            <p:cNvPr id="12298" name="Group 11"/>
            <p:cNvGrpSpPr>
              <a:grpSpLocks/>
            </p:cNvGrpSpPr>
            <p:nvPr/>
          </p:nvGrpSpPr>
          <p:grpSpPr bwMode="auto">
            <a:xfrm>
              <a:off x="2743200" y="3008360"/>
              <a:ext cx="8367252" cy="874760"/>
              <a:chOff x="5753100" y="1905000"/>
              <a:chExt cx="4838700" cy="457200"/>
            </a:xfrm>
          </p:grpSpPr>
          <p:sp>
            <p:nvSpPr>
              <p:cNvPr id="13" name="Hexagon 12"/>
              <p:cNvSpPr/>
              <p:nvPr/>
            </p:nvSpPr>
            <p:spPr>
              <a:xfrm>
                <a:off x="5753100" y="1905000"/>
                <a:ext cx="533515" cy="457200"/>
              </a:xfrm>
              <a:prstGeom prst="hexagon">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14" name="Hexagon 13"/>
              <p:cNvSpPr/>
              <p:nvPr/>
            </p:nvSpPr>
            <p:spPr>
              <a:xfrm>
                <a:off x="9830053" y="1905000"/>
                <a:ext cx="761747" cy="457200"/>
              </a:xfrm>
              <a:prstGeom prst="hex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15" name="Rectangle 14"/>
              <p:cNvSpPr/>
              <p:nvPr/>
            </p:nvSpPr>
            <p:spPr>
              <a:xfrm>
                <a:off x="6019370" y="1905000"/>
                <a:ext cx="4422226" cy="457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2:</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Buổi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chiều</a:t>
                </a:r>
                <a:r>
                  <a:rPr lang="en-US" sz="2800" i="1" dirty="0">
                    <a:solidFill>
                      <a:schemeClr val="tx1"/>
                    </a:solidFill>
                    <a:latin typeface="Times New Roman" panose="02020603050405020304" pitchFamily="18" charset="0"/>
                    <a:cs typeface="Times New Roman" panose="02020603050405020304" pitchFamily="18" charset="0"/>
                  </a:rPr>
                  <a:t> … </a:t>
                </a:r>
                <a:r>
                  <a:rPr lang="en-US" sz="2800" i="1" dirty="0" err="1">
                    <a:solidFill>
                      <a:schemeClr val="tx1"/>
                    </a:solidFill>
                    <a:latin typeface="Times New Roman" panose="02020603050405020304" pitchFamily="18" charset="0"/>
                    <a:cs typeface="Times New Roman" panose="02020603050405020304" pitchFamily="18" charset="0"/>
                  </a:rPr>
                  <a:t>sương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núi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tím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nhạt</a:t>
                </a:r>
                <a:endParaRPr lang="en-US" sz="2800" i="1" dirty="0">
                  <a:solidFill>
                    <a:schemeClr val="tx1"/>
                  </a:solidFill>
                  <a:latin typeface="Times New Roman" panose="02020603050405020304" pitchFamily="18" charset="0"/>
                  <a:cs typeface="Times New Roman" panose="02020603050405020304" pitchFamily="18" charset="0"/>
                </a:endParaRPr>
              </a:p>
            </p:txBody>
          </p:sp>
        </p:grpSp>
        <p:sp>
          <p:nvSpPr>
            <p:cNvPr id="20" name="Hexagon 19"/>
            <p:cNvSpPr/>
            <p:nvPr/>
          </p:nvSpPr>
          <p:spPr>
            <a:xfrm>
              <a:off x="2867520" y="3108674"/>
              <a:ext cx="745835" cy="674132"/>
            </a:xfrm>
            <a:prstGeom prst="hexagon">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dirty="0">
                  <a:solidFill>
                    <a:schemeClr val="tx1"/>
                  </a:solidFill>
                  <a:latin typeface="Times New Roman" panose="02020603050405020304" pitchFamily="18" charset="0"/>
                  <a:cs typeface="Times New Roman" panose="02020603050405020304" pitchFamily="18" charset="0"/>
                </a:rPr>
                <a:t>2</a:t>
              </a:r>
            </a:p>
          </p:txBody>
        </p:sp>
      </p:grpSp>
      <p:grpSp>
        <p:nvGrpSpPr>
          <p:cNvPr id="16" name="Group 23"/>
          <p:cNvGrpSpPr>
            <a:grpSpLocks/>
          </p:cNvGrpSpPr>
          <p:nvPr/>
        </p:nvGrpSpPr>
        <p:grpSpPr bwMode="auto">
          <a:xfrm>
            <a:off x="457200" y="4191000"/>
            <a:ext cx="7875588" cy="874713"/>
            <a:chOff x="2743200" y="4191000"/>
            <a:chExt cx="8367252" cy="874760"/>
          </a:xfrm>
        </p:grpSpPr>
        <p:grpSp>
          <p:nvGrpSpPr>
            <p:cNvPr id="22" name="Group 15"/>
            <p:cNvGrpSpPr/>
            <p:nvPr/>
          </p:nvGrpSpPr>
          <p:grpSpPr>
            <a:xfrm>
              <a:off x="2743200" y="4191000"/>
              <a:ext cx="8367252" cy="874760"/>
              <a:chOff x="5753100" y="1905000"/>
              <a:chExt cx="4838700" cy="457200"/>
            </a:xfrm>
            <a:solidFill>
              <a:srgbClr val="FFC000"/>
            </a:solidFill>
          </p:grpSpPr>
          <p:sp>
            <p:nvSpPr>
              <p:cNvPr id="17" name="Hexagon 16"/>
              <p:cNvSpPr/>
              <p:nvPr/>
            </p:nvSpPr>
            <p:spPr>
              <a:xfrm>
                <a:off x="5753100" y="1905000"/>
                <a:ext cx="837249" cy="457200"/>
              </a:xfrm>
              <a:prstGeom prst="hexag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18" name="Hexagon 17"/>
              <p:cNvSpPr/>
              <p:nvPr/>
            </p:nvSpPr>
            <p:spPr>
              <a:xfrm>
                <a:off x="9829800" y="1905000"/>
                <a:ext cx="762000" cy="457200"/>
              </a:xfrm>
              <a:prstGeom prst="hexag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a:p>
            </p:txBody>
          </p:sp>
          <p:sp>
            <p:nvSpPr>
              <p:cNvPr id="19" name="Rectangle 18"/>
              <p:cNvSpPr/>
              <p:nvPr/>
            </p:nvSpPr>
            <p:spPr>
              <a:xfrm>
                <a:off x="6286499" y="1905000"/>
                <a:ext cx="4155349" cy="457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charset="0"/>
                  <a:buNone/>
                  <a:defRPr/>
                </a:pP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3:</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endParaRPr lang="en-US" sz="2800" dirty="0">
                  <a:solidFill>
                    <a:schemeClr val="tx1"/>
                  </a:solidFill>
                  <a:latin typeface="Times New Roman" panose="02020603050405020304" pitchFamily="18" charset="0"/>
                  <a:cs typeface="Times New Roman" panose="02020603050405020304" pitchFamily="18" charset="0"/>
                </a:endParaRPr>
              </a:p>
            </p:txBody>
          </p:sp>
        </p:grpSp>
        <p:sp>
          <p:nvSpPr>
            <p:cNvPr id="21" name="Hexagon 20"/>
            <p:cNvSpPr/>
            <p:nvPr/>
          </p:nvSpPr>
          <p:spPr>
            <a:xfrm>
              <a:off x="2927930" y="4320500"/>
              <a:ext cx="745835" cy="674132"/>
            </a:xfrm>
            <a:prstGeom prst="hexagon">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dirty="0">
                  <a:solidFill>
                    <a:schemeClr val="tx1"/>
                  </a:solidFill>
                  <a:latin typeface="Times New Roman" panose="02020603050405020304" pitchFamily="18" charset="0"/>
                  <a:cs typeface="Times New Roman" panose="02020603050405020304" pitchFamily="18" charset="0"/>
                </a:rPr>
                <a:t>3</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3"/>
          <p:cNvGrpSpPr>
            <a:grpSpLocks/>
          </p:cNvGrpSpPr>
          <p:nvPr/>
        </p:nvGrpSpPr>
        <p:grpSpPr bwMode="auto">
          <a:xfrm>
            <a:off x="3540125" y="0"/>
            <a:ext cx="3074988" cy="2046288"/>
            <a:chOff x="3505200" y="381000"/>
            <a:chExt cx="2852433" cy="2045732"/>
          </a:xfrm>
        </p:grpSpPr>
        <p:sp>
          <p:nvSpPr>
            <p:cNvPr id="6" name="Rectangle 5"/>
            <p:cNvSpPr/>
            <p:nvPr/>
          </p:nvSpPr>
          <p:spPr>
            <a:xfrm>
              <a:off x="3614173" y="381000"/>
              <a:ext cx="2743460" cy="53325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3200" b="1" dirty="0" err="1">
                  <a:solidFill>
                    <a:srgbClr val="FFFF00"/>
                  </a:solidFill>
                  <a:latin typeface="Times New Roman" panose="02020603050405020304" pitchFamily="18" charset="0"/>
                  <a:cs typeface="Times New Roman" panose="02020603050405020304" pitchFamily="18" charset="0"/>
                </a:rPr>
                <a:t>Đường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đi</a:t>
              </a:r>
              <a:r>
                <a:rPr lang="en-US" sz="3200" b="1" dirty="0">
                  <a:solidFill>
                    <a:srgbClr val="FFFF00"/>
                  </a:solidFill>
                  <a:latin typeface="Times New Roman" panose="02020603050405020304" pitchFamily="18" charset="0"/>
                  <a:cs typeface="Times New Roman" panose="02020603050405020304" pitchFamily="18" charset="0"/>
                </a:rPr>
                <a:t> Sa Pa</a:t>
              </a:r>
            </a:p>
          </p:txBody>
        </p:sp>
        <p:sp>
          <p:nvSpPr>
            <p:cNvPr id="13317" name="TextBox 6"/>
            <p:cNvSpPr txBox="1">
              <a:spLocks noChangeArrowheads="1"/>
            </p:cNvSpPr>
            <p:nvPr/>
          </p:nvSpPr>
          <p:spPr bwMode="auto">
            <a:xfrm>
              <a:off x="3505200" y="2057400"/>
              <a:ext cx="171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vi-VN"/>
            </a:p>
          </p:txBody>
        </p:sp>
      </p:grpSp>
      <p:sp>
        <p:nvSpPr>
          <p:cNvPr id="8" name="Content Placeholder 7"/>
          <p:cNvSpPr>
            <a:spLocks noGrp="1"/>
          </p:cNvSpPr>
          <p:nvPr>
            <p:ph idx="1"/>
            <p:custDataLst>
              <p:tags r:id="rId1"/>
            </p:custDataLst>
          </p:nvPr>
        </p:nvSpPr>
        <p:spPr>
          <a:xfrm>
            <a:off x="0" y="685800"/>
            <a:ext cx="8991600" cy="6248400"/>
          </a:xfrm>
        </p:spPr>
        <p:txBody>
          <a:bodyPr rtlCol="0">
            <a:spAutoFit/>
          </a:bodyPr>
          <a:lstStyle/>
          <a:p>
            <a:pPr marL="73343" lvl="1" indent="457200" algn="just" eaLnBrk="1" fontAlgn="auto" hangingPunct="1">
              <a:lnSpc>
                <a:spcPts val="2700"/>
              </a:lnSpc>
              <a:spcBef>
                <a:spcPts val="600"/>
              </a:spcBef>
              <a:spcAft>
                <a:spcPts val="600"/>
              </a:spcAft>
              <a:buFont typeface="Arial" panose="020B0604020202020204" pitchFamily="34" charset="0"/>
              <a:buNone/>
              <a:defRPr/>
            </a:pPr>
            <a:r>
              <a:rPr lang="en-US" sz="2000" b="1" dirty="0">
                <a:solidFill>
                  <a:srgbClr val="FF0000"/>
                </a:solidFill>
                <a:latin typeface="Times New Roman" panose="02020603050405020304" pitchFamily="18" charset="0"/>
                <a:cs typeface="Times New Roman" panose="02020603050405020304" pitchFamily="18" charset="0"/>
              </a:rPr>
              <a:t>1.Xe </a:t>
            </a:r>
            <a:r>
              <a:rPr lang="vi-VN" sz="2000" b="1" dirty="0">
                <a:solidFill>
                  <a:srgbClr val="FF0000"/>
                </a:solidFill>
                <a:latin typeface="Times New Roman" panose="02020603050405020304" pitchFamily="18" charset="0"/>
                <a:cs typeface="Times New Roman" panose="02020603050405020304" pitchFamily="18" charset="0"/>
              </a:rPr>
              <a:t>chúng</a:t>
            </a:r>
            <a:r>
              <a:rPr lang="en-US" sz="2000" b="1" dirty="0">
                <a:solidFill>
                  <a:srgbClr val="FF0000"/>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sz="2000" b="1" dirty="0">
              <a:solidFill>
                <a:srgbClr val="FF0000"/>
              </a:solidFill>
              <a:latin typeface="Times New Roman" panose="02020603050405020304" pitchFamily="18" charset="0"/>
              <a:cs typeface="Times New Roman" panose="02020603050405020304" pitchFamily="18" charset="0"/>
            </a:endParaRP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en-US" sz="2000" b="1" dirty="0">
                <a:solidFill>
                  <a:srgbClr val="002060"/>
                </a:solidFill>
                <a:latin typeface="Times New Roman" panose="02020603050405020304" pitchFamily="18" charset="0"/>
                <a:cs typeface="Times New Roman" panose="02020603050405020304" pitchFamily="18" charset="0"/>
              </a:rPr>
              <a:t>2.</a:t>
            </a:r>
            <a:r>
              <a:rPr lang="vi-VN" sz="2000" b="1" dirty="0">
                <a:solidFill>
                  <a:srgbClr val="002060"/>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endParaRPr lang="en-US" sz="2000" b="1" dirty="0">
              <a:solidFill>
                <a:srgbClr val="002060"/>
              </a:solidFill>
              <a:latin typeface="Times New Roman" panose="02020603050405020304" pitchFamily="18" charset="0"/>
              <a:cs typeface="Times New Roman" panose="02020603050405020304" pitchFamily="18" charset="0"/>
            </a:endParaRP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fr-FR" sz="2000" b="1" dirty="0">
                <a:solidFill>
                  <a:srgbClr val="FF0000"/>
                </a:solidFill>
                <a:latin typeface="Times New Roman" panose="02020603050405020304" pitchFamily="18" charset="0"/>
                <a:cs typeface="Times New Roman" panose="02020603050405020304" pitchFamily="18" charset="0"/>
              </a:rPr>
              <a:t>3.</a:t>
            </a:r>
            <a:r>
              <a:rPr lang="fr-FR" sz="2000" b="1" dirty="0" err="1">
                <a:solidFill>
                  <a:srgbClr val="FF0000"/>
                </a:solidFill>
                <a:latin typeface="Times New Roman" panose="02020603050405020304" pitchFamily="18" charset="0"/>
                <a:cs typeface="Times New Roman" panose="02020603050405020304" pitchFamily="18" charset="0"/>
              </a:rPr>
              <a:t>Hôm</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sau</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chúng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tôi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đi</a:t>
            </a:r>
            <a:r>
              <a:rPr lang="fr-FR" sz="2000" b="1" dirty="0">
                <a:solidFill>
                  <a:srgbClr val="FF0000"/>
                </a:solidFill>
                <a:latin typeface="Times New Roman" panose="02020603050405020304" pitchFamily="18" charset="0"/>
                <a:cs typeface="Times New Roman" panose="02020603050405020304" pitchFamily="18" charset="0"/>
              </a:rPr>
              <a:t> Sa Pa. </a:t>
            </a:r>
            <a:r>
              <a:rPr lang="fr-FR" sz="2000" b="1" dirty="0" err="1">
                <a:solidFill>
                  <a:srgbClr val="FF0000"/>
                </a:solidFill>
                <a:latin typeface="Times New Roman" panose="02020603050405020304" pitchFamily="18" charset="0"/>
                <a:cs typeface="Times New Roman" panose="02020603050405020304" pitchFamily="18" charset="0"/>
              </a:rPr>
              <a:t>Phong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cảnh</a:t>
            </a:r>
            <a:r>
              <a:rPr lang="fr-FR" sz="2000" b="1" dirty="0">
                <a:solidFill>
                  <a:srgbClr val="FF0000"/>
                </a:solidFill>
                <a:latin typeface="Times New Roman" panose="02020603050405020304" pitchFamily="18" charset="0"/>
                <a:cs typeface="Times New Roman" panose="02020603050405020304" pitchFamily="18" charset="0"/>
              </a:rPr>
              <a:t> ở </a:t>
            </a:r>
            <a:r>
              <a:rPr lang="fr-FR" sz="2000" b="1" dirty="0" err="1">
                <a:solidFill>
                  <a:srgbClr val="FF0000"/>
                </a:solidFill>
                <a:latin typeface="Times New Roman" panose="02020603050405020304" pitchFamily="18" charset="0"/>
                <a:cs typeface="Times New Roman" panose="02020603050405020304" pitchFamily="18" charset="0"/>
              </a:rPr>
              <a:t>đây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thật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đẹp</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Thoắt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lá</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vàng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rơi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trong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khoảnh</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khắc</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mùa</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thu</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Thoắt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trắng</a:t>
            </a:r>
            <a:r>
              <a:rPr lang="fr-FR" sz="2000" b="1" dirty="0">
                <a:solidFill>
                  <a:srgbClr val="FF0000"/>
                </a:solidFill>
                <a:latin typeface="Times New Roman" panose="02020603050405020304" pitchFamily="18" charset="0"/>
                <a:cs typeface="Times New Roman" panose="02020603050405020304" pitchFamily="18" charset="0"/>
              </a:rPr>
              <a:t> long </a:t>
            </a:r>
            <a:r>
              <a:rPr lang="fr-FR" sz="2000" b="1" dirty="0" err="1">
                <a:solidFill>
                  <a:srgbClr val="FF0000"/>
                </a:solidFill>
                <a:latin typeface="Times New Roman" panose="02020603050405020304" pitchFamily="18" charset="0"/>
                <a:cs typeface="Times New Roman" panose="02020603050405020304" pitchFamily="18" charset="0"/>
              </a:rPr>
              <a:t>lanh</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một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cơn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mưa</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tuyết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trên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những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cành</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đào</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lê</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mận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Thoắt</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cái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gió</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xuân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hây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hẩy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nồng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nàn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với</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những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bông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hoa</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lay</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ơn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màu</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đen</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nhung</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hiếm</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quý</a:t>
            </a:r>
            <a:r>
              <a:rPr lang="fr-FR" sz="2000" b="1" dirty="0">
                <a:solidFill>
                  <a:srgbClr val="FF0000"/>
                </a:solidFill>
                <a:latin typeface="Times New Roman" panose="02020603050405020304" pitchFamily="18" charset="0"/>
                <a:cs typeface="Times New Roman" panose="02020603050405020304" pitchFamily="18" charset="0"/>
              </a:rPr>
              <a:t>.</a:t>
            </a:r>
          </a:p>
          <a:p>
            <a:pPr marL="73343" lvl="1" indent="457200" algn="just" eaLnBrk="1" fontAlgn="auto" hangingPunct="1">
              <a:lnSpc>
                <a:spcPts val="2700"/>
              </a:lnSpc>
              <a:spcBef>
                <a:spcPts val="600"/>
              </a:spcBef>
              <a:spcAft>
                <a:spcPts val="600"/>
              </a:spcAft>
              <a:buFont typeface="Arial" panose="020B0604020202020204" pitchFamily="34" charset="0"/>
              <a:buNone/>
              <a:defRPr/>
            </a:pPr>
            <a:r>
              <a:rPr lang="fr-FR" sz="2000" b="1" spc="40" dirty="0">
                <a:solidFill>
                  <a:srgbClr val="FF0000"/>
                </a:solidFill>
                <a:latin typeface="Times New Roman" panose="02020603050405020304" pitchFamily="18" charset="0"/>
                <a:cs typeface="Times New Roman" panose="02020603050405020304" pitchFamily="18" charset="0"/>
              </a:rPr>
              <a:t>Sa Pa </a:t>
            </a:r>
            <a:r>
              <a:rPr lang="fr-FR" sz="2000" b="1" spc="40" dirty="0" err="1">
                <a:solidFill>
                  <a:srgbClr val="FF0000"/>
                </a:solidFill>
                <a:latin typeface="Times New Roman" panose="02020603050405020304" pitchFamily="18" charset="0"/>
                <a:cs typeface="Times New Roman" panose="02020603050405020304" pitchFamily="18" charset="0"/>
              </a:rPr>
              <a:t>quả</a:t>
            </a:r>
            <a:r>
              <a:rPr lang="fr-FR" sz="2000" b="1" spc="40" dirty="0">
                <a:solidFill>
                  <a:srgbClr val="FF0000"/>
                </a:solidFill>
                <a:latin typeface="Times New Roman" panose="02020603050405020304" pitchFamily="18" charset="0"/>
                <a:cs typeface="Times New Roman" panose="02020603050405020304" pitchFamily="18" charset="0"/>
              </a:rPr>
              <a:t> là </a:t>
            </a:r>
            <a:r>
              <a:rPr lang="fr-FR" sz="2000" b="1" spc="40" dirty="0" err="1">
                <a:solidFill>
                  <a:srgbClr val="FF0000"/>
                </a:solidFill>
                <a:latin typeface="Times New Roman" panose="02020603050405020304" pitchFamily="18" charset="0"/>
                <a:cs typeface="Times New Roman" panose="02020603050405020304" pitchFamily="18" charset="0"/>
              </a:rPr>
              <a:t>món</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quà</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tặng</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diệu</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kì</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mà</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thiên</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nhiên</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dành</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cho</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đất</a:t>
            </a:r>
            <a:r>
              <a:rPr lang="fr-FR" sz="2000" b="1" spc="40" dirty="0">
                <a:solidFill>
                  <a:srgbClr val="FF0000"/>
                </a:solidFill>
                <a:latin typeface="Times New Roman" panose="02020603050405020304" pitchFamily="18" charset="0"/>
                <a:cs typeface="Times New Roman" panose="02020603050405020304" pitchFamily="18" charset="0"/>
              </a:rPr>
              <a:t> </a:t>
            </a:r>
            <a:r>
              <a:rPr lang="fr-FR" sz="2000" b="1" spc="40" dirty="0" err="1">
                <a:solidFill>
                  <a:srgbClr val="FF0000"/>
                </a:solidFill>
                <a:latin typeface="Times New Roman" panose="02020603050405020304" pitchFamily="18" charset="0"/>
                <a:cs typeface="Times New Roman" panose="02020603050405020304" pitchFamily="18" charset="0"/>
              </a:rPr>
              <a:t>nước</a:t>
            </a:r>
            <a:r>
              <a:rPr lang="fr-FR" sz="2000" b="1" spc="40" dirty="0">
                <a:solidFill>
                  <a:srgbClr val="FF0000"/>
                </a:solidFill>
                <a:latin typeface="Times New Roman" panose="02020603050405020304" pitchFamily="18" charset="0"/>
                <a:cs typeface="Times New Roman" panose="02020603050405020304" pitchFamily="18" charset="0"/>
              </a:rPr>
              <a:t> ta.</a:t>
            </a:r>
            <a:endParaRPr lang="en-US" sz="2000" b="1" spc="40" dirty="0">
              <a:solidFill>
                <a:srgbClr val="FF0000"/>
              </a:solidFill>
              <a:latin typeface="Times New Roman" panose="02020603050405020304" pitchFamily="18" charset="0"/>
              <a:cs typeface="Times New Roman" panose="02020603050405020304" pitchFamily="18" charset="0"/>
            </a:endParaRPr>
          </a:p>
          <a:p>
            <a:pPr indent="0" algn="r" eaLnBrk="1" fontAlgn="auto" hangingPunct="1">
              <a:lnSpc>
                <a:spcPts val="2700"/>
              </a:lnSpc>
              <a:spcBef>
                <a:spcPts val="600"/>
              </a:spcBef>
              <a:spcAft>
                <a:spcPts val="600"/>
              </a:spcAft>
              <a:buFont typeface="Arial" panose="020B0604020202020204" pitchFamily="34" charset="0"/>
              <a:buNone/>
              <a:defRPr/>
            </a:pPr>
            <a:r>
              <a:rPr lang="fr-FR" sz="2400" dirty="0">
                <a:solidFill>
                  <a:srgbClr val="002060"/>
                </a:solidFill>
                <a:latin typeface="Times New Roman" panose="02020603050405020304" pitchFamily="18" charset="0"/>
                <a:cs typeface="Times New Roman" panose="02020603050405020304" pitchFamily="18" charset="0"/>
              </a:rPr>
              <a:t>		</a:t>
            </a:r>
            <a:r>
              <a:rPr lang="fr-FR" sz="2400" dirty="0">
                <a:solidFill>
                  <a:srgbClr val="002060"/>
                </a:solidFill>
                <a:cs typeface="Times New Roman" pitchFamily="18" charset="0"/>
              </a:rPr>
              <a:t>				</a:t>
            </a:r>
            <a:r>
              <a:rPr lang="fr-FR" sz="2000" b="1" i="1" dirty="0">
                <a:solidFill>
                  <a:srgbClr val="002060"/>
                </a:solidFill>
                <a:latin typeface="Times New Roman" panose="02020603050405020304" pitchFamily="18" charset="0"/>
                <a:cs typeface="Times New Roman" panose="02020603050405020304" pitchFamily="18" charset="0"/>
              </a:rPr>
              <a:t>Theo </a:t>
            </a:r>
            <a:r>
              <a:rPr lang="fr-FR" sz="2000" b="1" i="1" dirty="0" err="1">
                <a:solidFill>
                  <a:srgbClr val="002060"/>
                </a:solidFill>
                <a:latin typeface="Times New Roman" panose="02020603050405020304" pitchFamily="18" charset="0"/>
                <a:cs typeface="Times New Roman" panose="02020603050405020304" pitchFamily="18" charset="0"/>
              </a:rPr>
              <a:t>Nguyễn</a:t>
            </a:r>
            <a:r>
              <a:rPr lang="fr-FR" sz="2000" b="1" i="1" dirty="0">
                <a:solidFill>
                  <a:srgbClr val="002060"/>
                </a:solidFill>
                <a:latin typeface="Times New Roman" panose="02020603050405020304" pitchFamily="18" charset="0"/>
                <a:cs typeface="Times New Roman" panose="02020603050405020304" pitchFamily="18" charset="0"/>
              </a:rPr>
              <a:t> Phan </a:t>
            </a:r>
            <a:r>
              <a:rPr lang="fr-FR" sz="2000" b="1" i="1" dirty="0" err="1">
                <a:solidFill>
                  <a:srgbClr val="002060"/>
                </a:solidFill>
                <a:latin typeface="Times New Roman" panose="02020603050405020304" pitchFamily="18" charset="0"/>
                <a:cs typeface="Times New Roman" panose="02020603050405020304" pitchFamily="18" charset="0"/>
              </a:rPr>
              <a:t>H</a:t>
            </a:r>
            <a:r>
              <a:rPr lang="fr-FR" sz="2000" b="1" i="1" dirty="0" err="1">
                <a:latin typeface="Times New Roman" panose="02020603050405020304" pitchFamily="18" charset="0"/>
                <a:cs typeface="Times New Roman" panose="02020603050405020304" pitchFamily="18" charset="0"/>
              </a:rPr>
              <a:t>ách</a:t>
            </a:r>
            <a:endParaRPr lang="en-US" sz="2000" b="1" i="1"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1005</Words>
  <Application>Microsoft Office PowerPoint</Application>
  <PresentationFormat>On-screen Show (4:3)</PresentationFormat>
  <Paragraphs>137</Paragraphs>
  <Slides>42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 Light</vt:lpstr>
      <vt:lpstr>Calibri</vt:lpstr>
      <vt:lpstr>等线</vt:lpstr>
      <vt:lpstr>SimSun</vt:lpstr>
      <vt:lpstr>Times New Roman</vt:lpstr>
      <vt:lpstr>VNI-Centur</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 Tinh Viet Cuong</dc:creator>
  <cp:lastModifiedBy>Admin</cp:lastModifiedBy>
  <cp:revision>145</cp:revision>
  <dcterms:created xsi:type="dcterms:W3CDTF">2006-08-16T00:00:00Z</dcterms:created>
  <dcterms:modified xsi:type="dcterms:W3CDTF">2022-04-07T03:04:35Z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