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6"/>
  </p:notesMasterIdLst>
  <p:handoutMasterIdLst>
    <p:handoutMasterId r:id="rId17"/>
  </p:handoutMasterIdLst>
  <p:sldIdLst>
    <p:sldId id="346" r:id="rId2"/>
    <p:sldId id="340" r:id="rId3"/>
    <p:sldId id="335" r:id="rId4"/>
    <p:sldId id="323" r:id="rId5"/>
    <p:sldId id="336" r:id="rId6"/>
    <p:sldId id="309" r:id="rId7"/>
    <p:sldId id="338" r:id="rId8"/>
    <p:sldId id="337" r:id="rId9"/>
    <p:sldId id="331" r:id="rId10"/>
    <p:sldId id="310" r:id="rId11"/>
    <p:sldId id="312" r:id="rId12"/>
    <p:sldId id="317" r:id="rId13"/>
    <p:sldId id="329" r:id="rId14"/>
    <p:sldId id="325" r:id="rId15"/>
  </p:sldIdLst>
  <p:sldSz cx="9144000" cy="6858000" type="screen4x3"/>
  <p:notesSz cx="6858000" cy="9144000"/>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8F8F8"/>
    <a:srgbClr val="000000"/>
    <a:srgbClr val="FF5050"/>
    <a:srgbClr val="FFFF00"/>
    <a:srgbClr val="FFFFFF"/>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305" autoAdjust="0"/>
  </p:normalViewPr>
  <p:slideViewPr>
    <p:cSldViewPr>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8499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8499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8499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3DC6AD7C-40B7-41A6-829B-79F04207B43E}" type="slidenum">
              <a:rPr lang="en-US" altLang="vi-VN"/>
              <a:pPr/>
              <a:t>‹#›</a:t>
            </a:fld>
            <a:endParaRPr lang="en-US" alt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005987A-5316-42D0-AFB0-79133C71E615}"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3683F4-9D67-4865-AD41-8C71A97B5B74}" type="datetimeFigureOut">
              <a:rPr lang="en-US"/>
              <a:pPr>
                <a:defRPr/>
              </a:pPr>
              <a:t>4/7/2022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2E8D40-D2D5-4076-A462-487CBF8D92A8}" type="slidenum">
              <a:rPr lang="en-US" altLang="vi-VN"/>
              <a:pPr/>
              <a:t>‹#›</a:t>
            </a:fld>
            <a:endParaRPr lang="en-US" altLang="vi-VN"/>
          </a:p>
        </p:txBody>
      </p:sp>
    </p:spTree>
    <p:extLst>
      <p:ext uri="{BB962C8B-B14F-4D97-AF65-F5344CB8AC3E}">
        <p14:creationId xmlns:p14="http://schemas.microsoft.com/office/powerpoint/2010/main" val="321980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332B25-4F8A-4876-942E-F22845EB8F6D}" type="datetimeFigureOut">
              <a:rPr lang="en-US"/>
              <a:pPr>
                <a:defRPr/>
              </a:pPr>
              <a:t>4/7/2022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CAECDC-25BB-4010-B3D2-94E60CFD7B64}" type="slidenum">
              <a:rPr lang="en-US" altLang="vi-VN"/>
              <a:pPr/>
              <a:t>‹#›</a:t>
            </a:fld>
            <a:endParaRPr lang="en-US" altLang="vi-VN"/>
          </a:p>
        </p:txBody>
      </p:sp>
    </p:spTree>
    <p:extLst>
      <p:ext uri="{BB962C8B-B14F-4D97-AF65-F5344CB8AC3E}">
        <p14:creationId xmlns:p14="http://schemas.microsoft.com/office/powerpoint/2010/main" val="240205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64A2D6E-FFAD-4E16-9846-E9E38759283D}" type="datetimeFigureOut">
              <a:rPr lang="en-US"/>
              <a:pPr>
                <a:defRPr/>
              </a:pPr>
              <a:t>4/7/2022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25696A-1832-4DD5-94A0-5702F9A5493B}" type="slidenum">
              <a:rPr lang="en-US" altLang="vi-VN"/>
              <a:pPr/>
              <a:t>‹#›</a:t>
            </a:fld>
            <a:endParaRPr lang="en-US" altLang="vi-VN"/>
          </a:p>
        </p:txBody>
      </p:sp>
    </p:spTree>
    <p:extLst>
      <p:ext uri="{BB962C8B-B14F-4D97-AF65-F5344CB8AC3E}">
        <p14:creationId xmlns:p14="http://schemas.microsoft.com/office/powerpoint/2010/main" val="5550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D1939A6-CC74-4D06-A434-AFA2E9A5C504}" type="datetimeFigureOut">
              <a:rPr lang="en-US"/>
              <a:pPr>
                <a:defRPr/>
              </a:pPr>
              <a:t>4/7/2022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1B1E203-6153-47CC-8EE5-EAFBC109780E}" type="slidenum">
              <a:rPr lang="en-US" altLang="vi-VN"/>
              <a:pPr/>
              <a:t>‹#›</a:t>
            </a:fld>
            <a:endParaRPr lang="en-US" altLang="vi-VN"/>
          </a:p>
        </p:txBody>
      </p:sp>
    </p:spTree>
    <p:extLst>
      <p:ext uri="{BB962C8B-B14F-4D97-AF65-F5344CB8AC3E}">
        <p14:creationId xmlns:p14="http://schemas.microsoft.com/office/powerpoint/2010/main" val="346597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fld id="{9543E88E-E70D-4889-A3D8-9C3D2E24EC70}" type="datetimeFigureOut">
              <a:rPr lang="en-US"/>
              <a:pPr>
                <a:defRPr/>
              </a:pPr>
              <a:t>4/7/2022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C7ECFB3-CAB5-4A71-A5FA-10A14070FCCD}" type="slidenum">
              <a:rPr lang="en-US" altLang="vi-VN"/>
              <a:pPr/>
              <a:t>‹#›</a:t>
            </a:fld>
            <a:endParaRPr lang="en-US" altLang="vi-VN"/>
          </a:p>
        </p:txBody>
      </p:sp>
    </p:spTree>
    <p:extLst>
      <p:ext uri="{BB962C8B-B14F-4D97-AF65-F5344CB8AC3E}">
        <p14:creationId xmlns:p14="http://schemas.microsoft.com/office/powerpoint/2010/main" val="127212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09618DA-DE2D-4704-A8F1-FCDABAD8901F}" type="datetimeFigureOut">
              <a:rPr lang="en-US"/>
              <a:pPr>
                <a:defRPr/>
              </a:pPr>
              <a:t>4/7/2022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000064-B412-49A1-AF3F-CB259EE2EF6D}" type="slidenum">
              <a:rPr lang="en-US" altLang="vi-VN"/>
              <a:pPr/>
              <a:t>‹#›</a:t>
            </a:fld>
            <a:endParaRPr lang="en-US" altLang="vi-VN"/>
          </a:p>
        </p:txBody>
      </p:sp>
    </p:spTree>
    <p:extLst>
      <p:ext uri="{BB962C8B-B14F-4D97-AF65-F5344CB8AC3E}">
        <p14:creationId xmlns:p14="http://schemas.microsoft.com/office/powerpoint/2010/main" val="56910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BD3AC15-8191-49DE-969F-7BECFE913279}" type="datetimeFigureOut">
              <a:rPr lang="en-US"/>
              <a:pPr>
                <a:defRPr/>
              </a:pPr>
              <a:t>4/7/2022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1EF6B90-E6D1-4C6A-884B-2D24010E43C8}" type="slidenum">
              <a:rPr lang="en-US" altLang="vi-VN"/>
              <a:pPr/>
              <a:t>‹#›</a:t>
            </a:fld>
            <a:endParaRPr lang="en-US" altLang="vi-VN"/>
          </a:p>
        </p:txBody>
      </p:sp>
    </p:spTree>
    <p:extLst>
      <p:ext uri="{BB962C8B-B14F-4D97-AF65-F5344CB8AC3E}">
        <p14:creationId xmlns:p14="http://schemas.microsoft.com/office/powerpoint/2010/main" val="17274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6E57731-F2D8-472F-870F-2B71FFB179C0}" type="datetimeFigureOut">
              <a:rPr lang="en-US"/>
              <a:pPr>
                <a:defRPr/>
              </a:pPr>
              <a:t>4/7/2022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0E10AE4-3DC1-44F2-BEB7-C1C96FF9E958}" type="slidenum">
              <a:rPr lang="en-US" altLang="vi-VN"/>
              <a:pPr/>
              <a:t>‹#›</a:t>
            </a:fld>
            <a:endParaRPr lang="en-US" altLang="vi-VN"/>
          </a:p>
        </p:txBody>
      </p:sp>
    </p:spTree>
    <p:extLst>
      <p:ext uri="{BB962C8B-B14F-4D97-AF65-F5344CB8AC3E}">
        <p14:creationId xmlns:p14="http://schemas.microsoft.com/office/powerpoint/2010/main" val="392053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5FDFB35-65B8-46CA-8413-DAE9620D7369}" type="datetimeFigureOut">
              <a:rPr lang="en-US"/>
              <a:pPr>
                <a:defRPr/>
              </a:pPr>
              <a:t>4/7/2022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A65E0AC-35AC-416C-8890-A4E28124D5A5}" type="slidenum">
              <a:rPr lang="en-US" altLang="vi-VN"/>
              <a:pPr/>
              <a:t>‹#›</a:t>
            </a:fld>
            <a:endParaRPr lang="en-US" altLang="vi-VN"/>
          </a:p>
        </p:txBody>
      </p:sp>
    </p:spTree>
    <p:extLst>
      <p:ext uri="{BB962C8B-B14F-4D97-AF65-F5344CB8AC3E}">
        <p14:creationId xmlns:p14="http://schemas.microsoft.com/office/powerpoint/2010/main" val="138218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fld id="{8E36B946-BA6B-47C0-B220-A8576AA31DA5}" type="datetimeFigureOut">
              <a:rPr lang="en-US"/>
              <a:pPr>
                <a:defRPr/>
              </a:pPr>
              <a:t>4/7/2022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C00C24-2CFF-41C8-83D8-8E66B6684CE3}" type="slidenum">
              <a:rPr lang="en-US" altLang="vi-VN"/>
              <a:pPr/>
              <a:t>‹#›</a:t>
            </a:fld>
            <a:endParaRPr lang="en-US" altLang="vi-VN"/>
          </a:p>
        </p:txBody>
      </p:sp>
    </p:spTree>
    <p:extLst>
      <p:ext uri="{BB962C8B-B14F-4D97-AF65-F5344CB8AC3E}">
        <p14:creationId xmlns:p14="http://schemas.microsoft.com/office/powerpoint/2010/main" val="416539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38200" y="169863"/>
            <a:ext cx="7467600" cy="36988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a:sym typeface="Symbol" panose="05050102010706020507" pitchFamily="18" charset="2"/>
              </a:rPr>
              <a:t></a:t>
            </a:r>
            <a:endParaRPr lang="en-US" altLang="en-US"/>
          </a:p>
        </p:txBody>
      </p:sp>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6" name="Date Placeholder 5"/>
          <p:cNvSpPr>
            <a:spLocks noGrp="1" noChangeArrowheads="1"/>
          </p:cNvSpPr>
          <p:nvPr>
            <p:ph type="dt" sz="half" idx="10"/>
          </p:nvPr>
        </p:nvSpPr>
        <p:spPr/>
        <p:txBody>
          <a:bodyPr/>
          <a:lstStyle>
            <a:lvl1pPr>
              <a:defRPr/>
            </a:lvl1pPr>
          </a:lstStyle>
          <a:p>
            <a:pPr>
              <a:defRPr/>
            </a:pPr>
            <a:fld id="{4B907B5A-C638-4C07-8344-DDE85CB3E18D}" type="datetimeFigureOut">
              <a:rPr lang="en-US"/>
              <a:pPr>
                <a:defRPr/>
              </a:pPr>
              <a:t>4/7/2022</a:t>
            </a:fld>
            <a:endParaRPr lang="en-US"/>
          </a:p>
        </p:txBody>
      </p:sp>
      <p:sp>
        <p:nvSpPr>
          <p:cNvPr id="7" name="Footer Placeholder 6"/>
          <p:cNvSpPr>
            <a:spLocks noGrp="1" noChangeArrowheads="1"/>
          </p:cNvSpPr>
          <p:nvPr>
            <p:ph type="ftr" sz="quarter" idx="11"/>
          </p:nvPr>
        </p:nvSpPr>
        <p:spPr/>
        <p:txBody>
          <a:bodyPr/>
          <a:lstStyle>
            <a:lvl1pPr>
              <a:defRPr/>
            </a:lvl1pPr>
          </a:lstStyle>
          <a:p>
            <a:pPr>
              <a:defRPr/>
            </a:pPr>
            <a:endParaRPr lang="en-US"/>
          </a:p>
        </p:txBody>
      </p:sp>
      <p:sp>
        <p:nvSpPr>
          <p:cNvPr id="8" name="Slide Number Placeholder 7"/>
          <p:cNvSpPr>
            <a:spLocks noGrp="1" noChangeArrowheads="1"/>
          </p:cNvSpPr>
          <p:nvPr>
            <p:ph type="sldNum" sz="quarter" idx="12"/>
          </p:nvPr>
        </p:nvSpPr>
        <p:spPr/>
        <p:txBody>
          <a:bodyPr/>
          <a:lstStyle>
            <a:lvl1pPr>
              <a:defRPr/>
            </a:lvl1pPr>
          </a:lstStyle>
          <a:p>
            <a:fld id="{FE771A3C-C30B-4254-935A-B141A646E8EF}" type="slidenum">
              <a:rPr lang="en-US" altLang="vi-VN"/>
              <a:pPr/>
              <a:t>‹#›</a:t>
            </a:fld>
            <a:endParaRPr lang="en-US" altLang="vi-VN"/>
          </a:p>
        </p:txBody>
      </p:sp>
    </p:spTree>
    <p:extLst>
      <p:ext uri="{BB962C8B-B14F-4D97-AF65-F5344CB8AC3E}">
        <p14:creationId xmlns:p14="http://schemas.microsoft.com/office/powerpoint/2010/main" val="108724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fld id="{FEE5A8D7-CAED-409A-A13D-5CA0066DAB03}" type="datetimeFigureOut">
              <a:rPr lang="en-US"/>
              <a:pPr>
                <a:defRPr/>
              </a:pPr>
              <a:t>4/7/2022</a:t>
            </a:fld>
            <a:endParaRPr lang="en-U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U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D60C39C-8BFE-4093-A404-8E3FB34BBF99}"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8" r:id="rId9"/>
    <p:sldLayoutId id="2147483746" r:id="rId10"/>
    <p:sldLayoutId id="21474837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inh-nen-powerpoint-thien-nhien-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0"/>
            <a:ext cx="304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descr="Thu Dong Nam 50"/>
          <p:cNvSpPr txBox="1">
            <a:spLocks noChangeArrowheads="1"/>
          </p:cNvSpPr>
          <p:nvPr/>
        </p:nvSpPr>
        <p:spPr bwMode="auto">
          <a:xfrm>
            <a:off x="381000" y="762000"/>
            <a:ext cx="8305800" cy="3805238"/>
          </a:xfrm>
          <a:prstGeom prst="rect">
            <a:avLst/>
          </a:prstGeom>
          <a:noFill/>
          <a:ln>
            <a:noFill/>
          </a:ln>
          <a:effectLst>
            <a:prstShdw prst="shdw17" dist="17961" dir="2700000">
              <a:srgbClr val="999999"/>
            </a:prstShdw>
          </a:effectLst>
        </p:spPr>
        <p:txBody>
          <a:bodyPr lIns="35607" tIns="17804" rIns="35607" bIns="17804">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Thứ</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hai</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ngày</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21 </a:t>
            </a: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tháng</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3 </a:t>
            </a:r>
            <a:r>
              <a:rPr lang="en-US" altLang="vi-VN" sz="2800" b="1" dirty="0" err="1">
                <a:solidFill>
                  <a:schemeClr val="accent6">
                    <a:lumMod val="10000"/>
                  </a:schemeClr>
                </a:solidFill>
                <a:latin typeface="Times New Roman" panose="02020603050405020304" pitchFamily="18" charset="0"/>
                <a:cs typeface="Times New Roman" panose="02020603050405020304" pitchFamily="18" charset="0"/>
              </a:rPr>
              <a:t>năm</a:t>
            </a:r>
            <a:r>
              <a:rPr lang="en-US" altLang="vi-VN" sz="2800" b="1" dirty="0">
                <a:solidFill>
                  <a:schemeClr val="accent6">
                    <a:lumMod val="10000"/>
                  </a:schemeClr>
                </a:solidFill>
                <a:latin typeface="Times New Roman" panose="02020603050405020304" pitchFamily="18" charset="0"/>
                <a:cs typeface="Times New Roman" panose="02020603050405020304" pitchFamily="18" charset="0"/>
              </a:rPr>
              <a:t> 2022</a:t>
            </a:r>
          </a:p>
          <a:p>
            <a:pPr algn="ctr">
              <a:spcBef>
                <a:spcPct val="50000"/>
              </a:spcBef>
              <a:buFontTx/>
              <a:buNone/>
              <a:defRPr/>
            </a:pPr>
            <a:r>
              <a:rPr lang="en-US" altLang="vi-VN" sz="2800" b="1" u="sng" dirty="0" err="1">
                <a:solidFill>
                  <a:schemeClr val="accent6">
                    <a:lumMod val="10000"/>
                  </a:schemeClr>
                </a:solidFill>
                <a:latin typeface="Times New Roman" panose="02020603050405020304" pitchFamily="18" charset="0"/>
                <a:cs typeface="Times New Roman" panose="02020603050405020304" pitchFamily="18" charset="0"/>
              </a:rPr>
              <a:t>Tập</a:t>
            </a:r>
            <a:r>
              <a:rPr lang="en-US" altLang="vi-VN" sz="2800" b="1" u="sng"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800" b="1" u="sng" dirty="0" err="1">
                <a:solidFill>
                  <a:schemeClr val="accent6">
                    <a:lumMod val="10000"/>
                  </a:schemeClr>
                </a:solidFill>
                <a:latin typeface="Times New Roman" panose="02020603050405020304" pitchFamily="18" charset="0"/>
                <a:cs typeface="Times New Roman" panose="02020603050405020304" pitchFamily="18" charset="0"/>
              </a:rPr>
              <a:t>đọc</a:t>
            </a:r>
            <a:endParaRPr lang="en-US" altLang="vi-VN" sz="2800" b="1" u="sng" dirty="0">
              <a:solidFill>
                <a:schemeClr val="accent6">
                  <a:lumMod val="10000"/>
                </a:schemeClr>
              </a:solidFill>
              <a:latin typeface="Times New Roman" panose="02020603050405020304" pitchFamily="18" charset="0"/>
              <a:cs typeface="Times New Roman" panose="02020603050405020304" pitchFamily="18" charset="0"/>
            </a:endParaRPr>
          </a:p>
          <a:p>
            <a:pPr algn="ctr">
              <a:spcBef>
                <a:spcPct val="50000"/>
              </a:spcBef>
              <a:buFontTx/>
              <a:buNone/>
              <a:defRPr/>
            </a:pPr>
            <a:r>
              <a:rPr lang="en-US" sz="4000" b="1" dirty="0" err="1">
                <a:latin typeface="HP001 4 hàng" panose="020B0603050302020204" pitchFamily="34" charset="0"/>
                <a:cs typeface="Times New Roman" panose="02020603050405020304" pitchFamily="18" charset="0"/>
              </a:rPr>
              <a:t>Dù</a:t>
            </a:r>
            <a:r>
              <a:rPr lang="en-US" sz="4000" b="1" dirty="0">
                <a:latin typeface="HP001 4 hàng" panose="020B0603050302020204" pitchFamily="34" charset="0"/>
                <a:cs typeface="Times New Roman" panose="02020603050405020304" pitchFamily="18" charset="0"/>
              </a:rPr>
              <a:t> </a:t>
            </a:r>
            <a:r>
              <a:rPr lang="en-US" sz="4000" b="1" dirty="0" err="1">
                <a:latin typeface="HP001 4 hàng" panose="020B0603050302020204" pitchFamily="34" charset="0"/>
                <a:cs typeface="Times New Roman" panose="02020603050405020304" pitchFamily="18" charset="0"/>
              </a:rPr>
              <a:t>sao</a:t>
            </a:r>
            <a:r>
              <a:rPr lang="en-US" sz="4000" b="1" dirty="0">
                <a:latin typeface="HP001 4 hàng" panose="020B0603050302020204" pitchFamily="34" charset="0"/>
                <a:cs typeface="Times New Roman" panose="02020603050405020304" pitchFamily="18" charset="0"/>
              </a:rPr>
              <a:t> </a:t>
            </a:r>
            <a:r>
              <a:rPr lang="en-US" sz="4000" b="1" dirty="0" err="1">
                <a:latin typeface="HP001 4 hàng" panose="020B0603050302020204" pitchFamily="34" charset="0"/>
                <a:cs typeface="Times New Roman" panose="02020603050405020304" pitchFamily="18" charset="0"/>
              </a:rPr>
              <a:t>trái</a:t>
            </a:r>
            <a:r>
              <a:rPr lang="en-US" sz="4000" b="1" dirty="0">
                <a:latin typeface="HP001 4 hàng" panose="020B0603050302020204" pitchFamily="34" charset="0"/>
                <a:cs typeface="Times New Roman" panose="02020603050405020304" pitchFamily="18" charset="0"/>
              </a:rPr>
              <a:t> </a:t>
            </a:r>
            <a:r>
              <a:rPr lang="en-US" sz="4000" b="1" dirty="0" err="1">
                <a:latin typeface="HP001 4 hàng" panose="020B0603050302020204" pitchFamily="34" charset="0"/>
                <a:cs typeface="Times New Roman" panose="02020603050405020304" pitchFamily="18" charset="0"/>
              </a:rPr>
              <a:t>đất</a:t>
            </a:r>
            <a:r>
              <a:rPr lang="en-US" sz="4000" b="1" dirty="0">
                <a:latin typeface="HP001 4 hàng" panose="020B0603050302020204" pitchFamily="34" charset="0"/>
                <a:cs typeface="Times New Roman" panose="02020603050405020304" pitchFamily="18" charset="0"/>
              </a:rPr>
              <a:t> </a:t>
            </a:r>
            <a:r>
              <a:rPr lang="en-US" sz="4000" b="1" dirty="0" err="1">
                <a:latin typeface="HP001 4 hàng" panose="020B0603050302020204" pitchFamily="34" charset="0"/>
                <a:cs typeface="Times New Roman" panose="02020603050405020304" pitchFamily="18" charset="0"/>
              </a:rPr>
              <a:t>vẫn</a:t>
            </a:r>
            <a:r>
              <a:rPr lang="en-US" sz="4000" b="1" dirty="0">
                <a:latin typeface="HP001 4 hàng" panose="020B0603050302020204" pitchFamily="34" charset="0"/>
                <a:cs typeface="Times New Roman" panose="02020603050405020304" pitchFamily="18" charset="0"/>
              </a:rPr>
              <a:t> quay !</a:t>
            </a:r>
          </a:p>
          <a:p>
            <a:pPr algn="ctr">
              <a:spcBef>
                <a:spcPct val="50000"/>
              </a:spcBef>
              <a:buFontTx/>
              <a:buNone/>
              <a:defRPr/>
            </a:pPr>
            <a:endParaRPr lang="en-US" altLang="en-US" sz="2000" b="1" dirty="0">
              <a:solidFill>
                <a:srgbClr val="FF0000"/>
              </a:solidFill>
              <a:cs typeface="Times New Roman" panose="02020603050405020304" pitchFamily="18" charset="0"/>
            </a:endParaRPr>
          </a:p>
          <a:p>
            <a:pPr algn="ctr">
              <a:spcBef>
                <a:spcPct val="50000"/>
              </a:spcBef>
              <a:buFontTx/>
              <a:buNone/>
              <a:defRPr/>
            </a:pPr>
            <a:endParaRPr lang="en-US" altLang="en-US" sz="2000" b="1" dirty="0">
              <a:solidFill>
                <a:srgbClr val="FF0000"/>
              </a:solidFill>
              <a:cs typeface="Times New Roman" panose="02020603050405020304" pitchFamily="18" charset="0"/>
            </a:endParaRPr>
          </a:p>
          <a:p>
            <a:pPr algn="ctr">
              <a:spcBef>
                <a:spcPct val="50000"/>
              </a:spcBef>
              <a:buFontTx/>
              <a:buNone/>
              <a:defRPr/>
            </a:pPr>
            <a:r>
              <a:rPr lang="en-US" altLang="en-US" sz="2000" b="1" dirty="0">
                <a:solidFill>
                  <a:srgbClr val="FF0000"/>
                </a:solidFill>
                <a:cs typeface="Times New Roman" panose="02020603050405020304" pitchFamily="18" charset="0"/>
              </a:rPr>
              <a:t>     </a:t>
            </a:r>
            <a:r>
              <a:rPr lang="en-US" altLang="en-US" sz="1800" b="1" dirty="0">
                <a:solidFill>
                  <a:srgbClr val="FF0000"/>
                </a:solidFill>
                <a:cs typeface="Times New Roman" panose="02020603050405020304" pitchFamily="18" charset="0"/>
              </a:rPr>
              <a:t>(Trang 85)</a:t>
            </a:r>
          </a:p>
          <a:p>
            <a:pPr algn="ctr">
              <a:spcBef>
                <a:spcPct val="50000"/>
              </a:spcBef>
              <a:buFontTx/>
              <a:buNone/>
              <a:defRPr/>
            </a:pPr>
            <a:endParaRPr lang="en-US" altLang="vi-VN" sz="1661" b="1" dirty="0">
              <a:solidFill>
                <a:schemeClr val="accent6">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09600" y="13716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b="1">
                <a:solidFill>
                  <a:srgbClr val="FFFF00"/>
                </a:solidFill>
                <a:latin typeface="Times New Roman" panose="02020603050405020304" pitchFamily="18" charset="0"/>
              </a:rPr>
              <a:t>  </a:t>
            </a:r>
          </a:p>
        </p:txBody>
      </p:sp>
      <p:sp>
        <p:nvSpPr>
          <p:cNvPr id="9223" name="Text Box 7"/>
          <p:cNvSpPr txBox="1">
            <a:spLocks noChangeArrowheads="1"/>
          </p:cNvSpPr>
          <p:nvPr/>
        </p:nvSpPr>
        <p:spPr bwMode="auto">
          <a:xfrm>
            <a:off x="0" y="0"/>
            <a:ext cx="9144000" cy="120015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3600" b="1">
                <a:solidFill>
                  <a:schemeClr val="accent4">
                    <a:lumMod val="95000"/>
                    <a:lumOff val="5000"/>
                  </a:schemeClr>
                </a:solidFill>
                <a:latin typeface="Times New Roman" pitchFamily="18" charset="0"/>
                <a:cs typeface="Times New Roman" pitchFamily="18" charset="0"/>
              </a:rPr>
              <a:t>1. Ý kiến của Cô-péc-ních có điểm gì khác ý kiến chung lúc bấy giờ ? </a:t>
            </a:r>
          </a:p>
        </p:txBody>
      </p:sp>
      <p:sp>
        <p:nvSpPr>
          <p:cNvPr id="9228" name="Text Box 12"/>
          <p:cNvSpPr txBox="1">
            <a:spLocks noChangeArrowheads="1"/>
          </p:cNvSpPr>
          <p:nvPr/>
        </p:nvSpPr>
        <p:spPr bwMode="auto">
          <a:xfrm>
            <a:off x="23813" y="1066800"/>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3600" b="1">
                <a:solidFill>
                  <a:srgbClr val="0000FF"/>
                </a:solidFill>
                <a:latin typeface="Times New Roman" panose="02020603050405020304" pitchFamily="18" charset="0"/>
                <a:cs typeface="Times New Roman" panose="02020603050405020304" pitchFamily="18" charset="0"/>
              </a:rPr>
              <a:t>- Thời đó, người ta cho rằng trái đất là trung tâm của vũ trụ, đứng yên một chỗ, còn mặt trời,mặt trăng và các vì sao phải quay xung quanh nó.                                                                                                                -  Cô-péc-ních đã chứng minh ngược lại: chính trái đất mới là một hành tinh quay xung quanh mặt trời.</a:t>
            </a:r>
          </a:p>
        </p:txBody>
      </p:sp>
      <p:sp>
        <p:nvSpPr>
          <p:cNvPr id="9229" name="Text Box 13"/>
          <p:cNvSpPr txBox="1">
            <a:spLocks noChangeArrowheads="1"/>
          </p:cNvSpPr>
          <p:nvPr/>
        </p:nvSpPr>
        <p:spPr bwMode="auto">
          <a:xfrm>
            <a:off x="-11113" y="4813300"/>
            <a:ext cx="9144001" cy="64770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3600" b="1">
                <a:solidFill>
                  <a:schemeClr val="accent4">
                    <a:lumMod val="95000"/>
                    <a:lumOff val="5000"/>
                  </a:schemeClr>
                </a:solidFill>
                <a:latin typeface="Times New Roman" pitchFamily="18" charset="0"/>
                <a:cs typeface="Times New Roman" pitchFamily="18" charset="0"/>
              </a:rPr>
              <a:t>* Đoạn văn trên cho ta biết điều gì ?</a:t>
            </a:r>
            <a:endParaRPr lang="en-US" sz="3600">
              <a:solidFill>
                <a:schemeClr val="accent4">
                  <a:lumMod val="95000"/>
                  <a:lumOff val="5000"/>
                </a:schemeClr>
              </a:solidFill>
              <a:latin typeface="Times New Roman" pitchFamily="18" charset="0"/>
              <a:cs typeface="Times New Roman" pitchFamily="18" charset="0"/>
            </a:endParaRPr>
          </a:p>
        </p:txBody>
      </p:sp>
      <p:sp>
        <p:nvSpPr>
          <p:cNvPr id="9230" name="Text Box 14"/>
          <p:cNvSpPr txBox="1">
            <a:spLocks noChangeArrowheads="1"/>
          </p:cNvSpPr>
          <p:nvPr/>
        </p:nvSpPr>
        <p:spPr bwMode="auto">
          <a:xfrm>
            <a:off x="23813" y="54927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solidFill>
                  <a:srgbClr val="0000FF"/>
                </a:solidFill>
                <a:latin typeface="Times New Roman" panose="02020603050405020304" pitchFamily="18" charset="0"/>
                <a:cs typeface="Times New Roman" panose="02020603050405020304" pitchFamily="18" charset="0"/>
              </a:rPr>
              <a:t>- Đoạn văn cho ta thấy Cô-péc-ních dũng cảm bác bỏ ý kiến sai lầm, công bố phát hiện mới.</a:t>
            </a:r>
            <a:endParaRPr lang="en-US" altLang="vi-VN" sz="36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3"/>
                                        </p:tgtEl>
                                        <p:attrNameLst>
                                          <p:attrName>style.visibility</p:attrName>
                                        </p:attrNameLst>
                                      </p:cBhvr>
                                      <p:to>
                                        <p:strVal val="visible"/>
                                      </p:to>
                                    </p:set>
                                    <p:anim calcmode="discrete" valueType="clr">
                                      <p:cBhvr override="childStyle">
                                        <p:cTn id="7"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3"/>
                                        </p:tgtEl>
                                        <p:attrNameLst>
                                          <p:attrName>fillcolor</p:attrName>
                                        </p:attrNameLst>
                                      </p:cBhvr>
                                      <p:tavLst>
                                        <p:tav tm="0">
                                          <p:val>
                                            <p:clrVal>
                                              <a:schemeClr val="accent2"/>
                                            </p:clrVal>
                                          </p:val>
                                        </p:tav>
                                        <p:tav tm="50000">
                                          <p:val>
                                            <p:clrVal>
                                              <a:schemeClr val="hlink"/>
                                            </p:clrVal>
                                          </p:val>
                                        </p:tav>
                                      </p:tavLst>
                                    </p:anim>
                                    <p:set>
                                      <p:cBhvr>
                                        <p:cTn id="9" dur="80"/>
                                        <p:tgtEl>
                                          <p:spTgt spid="922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228"/>
                                        </p:tgtEl>
                                        <p:attrNameLst>
                                          <p:attrName>style.visibility</p:attrName>
                                        </p:attrNameLst>
                                      </p:cBhvr>
                                      <p:to>
                                        <p:strVal val="visible"/>
                                      </p:to>
                                    </p:set>
                                    <p:anim calcmode="discrete" valueType="clr">
                                      <p:cBhvr override="childStyle">
                                        <p:cTn id="14" dur="80"/>
                                        <p:tgtEl>
                                          <p:spTgt spid="922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28"/>
                                        </p:tgtEl>
                                        <p:attrNameLst>
                                          <p:attrName>fillcolor</p:attrName>
                                        </p:attrNameLst>
                                      </p:cBhvr>
                                      <p:tavLst>
                                        <p:tav tm="0">
                                          <p:val>
                                            <p:clrVal>
                                              <a:schemeClr val="accent2"/>
                                            </p:clrVal>
                                          </p:val>
                                        </p:tav>
                                        <p:tav tm="50000">
                                          <p:val>
                                            <p:clrVal>
                                              <a:schemeClr val="hlink"/>
                                            </p:clrVal>
                                          </p:val>
                                        </p:tav>
                                      </p:tavLst>
                                    </p:anim>
                                    <p:set>
                                      <p:cBhvr>
                                        <p:cTn id="16" dur="80"/>
                                        <p:tgtEl>
                                          <p:spTgt spid="922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229"/>
                                        </p:tgtEl>
                                        <p:attrNameLst>
                                          <p:attrName>style.visibility</p:attrName>
                                        </p:attrNameLst>
                                      </p:cBhvr>
                                      <p:to>
                                        <p:strVal val="visible"/>
                                      </p:to>
                                    </p:set>
                                    <p:anim calcmode="discrete" valueType="clr">
                                      <p:cBhvr override="childStyle">
                                        <p:cTn id="21" dur="80"/>
                                        <p:tgtEl>
                                          <p:spTgt spid="922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29"/>
                                        </p:tgtEl>
                                        <p:attrNameLst>
                                          <p:attrName>fillcolor</p:attrName>
                                        </p:attrNameLst>
                                      </p:cBhvr>
                                      <p:tavLst>
                                        <p:tav tm="0">
                                          <p:val>
                                            <p:clrVal>
                                              <a:schemeClr val="accent2"/>
                                            </p:clrVal>
                                          </p:val>
                                        </p:tav>
                                        <p:tav tm="50000">
                                          <p:val>
                                            <p:clrVal>
                                              <a:schemeClr val="hlink"/>
                                            </p:clrVal>
                                          </p:val>
                                        </p:tav>
                                      </p:tavLst>
                                    </p:anim>
                                    <p:set>
                                      <p:cBhvr>
                                        <p:cTn id="23" dur="80"/>
                                        <p:tgtEl>
                                          <p:spTgt spid="922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230"/>
                                        </p:tgtEl>
                                        <p:attrNameLst>
                                          <p:attrName>style.visibility</p:attrName>
                                        </p:attrNameLst>
                                      </p:cBhvr>
                                      <p:to>
                                        <p:strVal val="visible"/>
                                      </p:to>
                                    </p:set>
                                    <p:anim calcmode="discrete" valueType="clr">
                                      <p:cBhvr override="childStyle">
                                        <p:cTn id="28" dur="80"/>
                                        <p:tgtEl>
                                          <p:spTgt spid="923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230"/>
                                        </p:tgtEl>
                                        <p:attrNameLst>
                                          <p:attrName>fillcolor</p:attrName>
                                        </p:attrNameLst>
                                      </p:cBhvr>
                                      <p:tavLst>
                                        <p:tav tm="0">
                                          <p:val>
                                            <p:clrVal>
                                              <a:schemeClr val="accent2"/>
                                            </p:clrVal>
                                          </p:val>
                                        </p:tav>
                                        <p:tav tm="50000">
                                          <p:val>
                                            <p:clrVal>
                                              <a:schemeClr val="hlink"/>
                                            </p:clrVal>
                                          </p:val>
                                        </p:tav>
                                      </p:tavLst>
                                    </p:anim>
                                    <p:set>
                                      <p:cBhvr>
                                        <p:cTn id="30" dur="80"/>
                                        <p:tgtEl>
                                          <p:spTgt spid="92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8" grpId="0"/>
      <p:bldP spid="9229" grpId="0"/>
      <p:bldP spid="92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194945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solidFill>
                  <a:srgbClr val="FFFF66"/>
                </a:solidFill>
                <a:latin typeface="Times New Roman" panose="02020603050405020304" pitchFamily="18" charset="0"/>
              </a:rPr>
              <a:t>  </a:t>
            </a:r>
            <a:endParaRPr lang="en-US" altLang="vi-VN" sz="3600">
              <a:solidFill>
                <a:srgbClr val="FFFF66"/>
              </a:solidFill>
              <a:latin typeface="Times New Roman" panose="02020603050405020304" pitchFamily="18" charset="0"/>
            </a:endParaRPr>
          </a:p>
        </p:txBody>
      </p:sp>
      <p:sp>
        <p:nvSpPr>
          <p:cNvPr id="12300" name="Text Box 12"/>
          <p:cNvSpPr txBox="1">
            <a:spLocks noChangeArrowheads="1"/>
          </p:cNvSpPr>
          <p:nvPr/>
        </p:nvSpPr>
        <p:spPr bwMode="auto">
          <a:xfrm>
            <a:off x="0" y="382588"/>
            <a:ext cx="9144000" cy="708025"/>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4000" b="1">
                <a:solidFill>
                  <a:schemeClr val="accent4">
                    <a:lumMod val="95000"/>
                    <a:lumOff val="5000"/>
                  </a:schemeClr>
                </a:solidFill>
                <a:latin typeface="Times New Roman" pitchFamily="18" charset="0"/>
                <a:cs typeface="Times New Roman" pitchFamily="18" charset="0"/>
              </a:rPr>
              <a:t>2. Ga-li-lê viết sách nhằm mục đích gì?</a:t>
            </a:r>
            <a:endParaRPr lang="en-US" sz="4000">
              <a:solidFill>
                <a:schemeClr val="accent4">
                  <a:lumMod val="95000"/>
                  <a:lumOff val="5000"/>
                </a:schemeClr>
              </a:solidFill>
              <a:latin typeface="Times New Roman" pitchFamily="18" charset="0"/>
              <a:cs typeface="Times New Roman" pitchFamily="18" charset="0"/>
            </a:endParaRPr>
          </a:p>
        </p:txBody>
      </p:sp>
      <p:sp>
        <p:nvSpPr>
          <p:cNvPr id="12301" name="Text Box 13"/>
          <p:cNvSpPr txBox="1">
            <a:spLocks noChangeArrowheads="1"/>
          </p:cNvSpPr>
          <p:nvPr/>
        </p:nvSpPr>
        <p:spPr bwMode="auto">
          <a:xfrm>
            <a:off x="11113" y="127158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4000" b="1">
                <a:solidFill>
                  <a:srgbClr val="0000FF"/>
                </a:solidFill>
                <a:latin typeface="Times New Roman" panose="02020603050405020304" pitchFamily="18" charset="0"/>
                <a:cs typeface="Times New Roman" panose="02020603050405020304" pitchFamily="18" charset="0"/>
              </a:rPr>
              <a:t>- Ga-li-lê viết sách nhằm ủng hộ tư tưởng khoa học của Cô-péc-ních.</a:t>
            </a:r>
            <a:endParaRPr lang="en-US" altLang="vi-VN" sz="4000">
              <a:solidFill>
                <a:srgbClr val="0000FF"/>
              </a:solidFill>
              <a:latin typeface="Times New Roman" panose="02020603050405020304" pitchFamily="18" charset="0"/>
              <a:cs typeface="Times New Roman" panose="02020603050405020304" pitchFamily="18" charset="0"/>
            </a:endParaRPr>
          </a:p>
        </p:txBody>
      </p:sp>
      <p:sp>
        <p:nvSpPr>
          <p:cNvPr id="12303" name="Text Box 15"/>
          <p:cNvSpPr txBox="1">
            <a:spLocks noChangeArrowheads="1"/>
          </p:cNvSpPr>
          <p:nvPr/>
        </p:nvSpPr>
        <p:spPr bwMode="auto">
          <a:xfrm>
            <a:off x="11113" y="2894013"/>
            <a:ext cx="9144000" cy="1322387"/>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4000">
                <a:solidFill>
                  <a:schemeClr val="accent4">
                    <a:lumMod val="95000"/>
                    <a:lumOff val="5000"/>
                  </a:schemeClr>
                </a:solidFill>
                <a:latin typeface="Times New Roman" pitchFamily="18" charset="0"/>
                <a:cs typeface="Times New Roman" pitchFamily="18" charset="0"/>
              </a:rPr>
              <a:t>* </a:t>
            </a:r>
            <a:r>
              <a:rPr lang="en-US" sz="4000" b="1">
                <a:solidFill>
                  <a:schemeClr val="accent4">
                    <a:lumMod val="95000"/>
                    <a:lumOff val="5000"/>
                  </a:schemeClr>
                </a:solidFill>
                <a:latin typeface="Times New Roman" pitchFamily="18" charset="0"/>
                <a:cs typeface="Times New Roman" pitchFamily="18" charset="0"/>
              </a:rPr>
              <a:t>Vì sao toà án lúc ấy xử phạt ông Ga-li-lê?</a:t>
            </a:r>
            <a:r>
              <a:rPr lang="en-US" sz="4000">
                <a:solidFill>
                  <a:schemeClr val="accent4">
                    <a:lumMod val="95000"/>
                    <a:lumOff val="5000"/>
                  </a:schemeClr>
                </a:solidFill>
                <a:latin typeface="Times New Roman" pitchFamily="18" charset="0"/>
                <a:cs typeface="Times New Roman" pitchFamily="18" charset="0"/>
              </a:rPr>
              <a:t> </a:t>
            </a:r>
          </a:p>
        </p:txBody>
      </p:sp>
      <p:sp>
        <p:nvSpPr>
          <p:cNvPr id="12304" name="Text Box 16"/>
          <p:cNvSpPr txBox="1">
            <a:spLocks noChangeArrowheads="1"/>
          </p:cNvSpPr>
          <p:nvPr/>
        </p:nvSpPr>
        <p:spPr bwMode="auto">
          <a:xfrm>
            <a:off x="11113" y="421640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4000" b="1">
                <a:solidFill>
                  <a:srgbClr val="0000FF"/>
                </a:solidFill>
                <a:latin typeface="Times New Roman" panose="02020603050405020304" pitchFamily="18" charset="0"/>
                <a:cs typeface="Times New Roman" panose="02020603050405020304" pitchFamily="18" charset="0"/>
              </a:rPr>
              <a:t>- Vì cho rằng ông đã chống đối quan điểm của Giáo hội</a:t>
            </a:r>
            <a:r>
              <a:rPr lang="en-US" altLang="vi-VN" sz="4000">
                <a:solidFill>
                  <a:srgbClr val="0000FF"/>
                </a:solidFill>
                <a:latin typeface="Times New Roman" panose="02020603050405020304" pitchFamily="18" charset="0"/>
                <a:cs typeface="Times New Roman" panose="02020603050405020304" pitchFamily="18" charset="0"/>
              </a:rPr>
              <a:t>,</a:t>
            </a:r>
            <a:r>
              <a:rPr lang="en-US" altLang="vi-VN" sz="4000" b="1">
                <a:solidFill>
                  <a:srgbClr val="0000FF"/>
                </a:solidFill>
                <a:latin typeface="Times New Roman" panose="02020603050405020304" pitchFamily="18" charset="0"/>
                <a:cs typeface="Times New Roman" panose="02020603050405020304" pitchFamily="18" charset="0"/>
              </a:rPr>
              <a:t>nói ngược với những lời phán bảo của Chúa trời.</a:t>
            </a:r>
            <a:endParaRPr lang="en-US" altLang="vi-VN" sz="40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00"/>
                                        </p:tgtEl>
                                        <p:attrNameLst>
                                          <p:attrName>style.visibility</p:attrName>
                                        </p:attrNameLst>
                                      </p:cBhvr>
                                      <p:to>
                                        <p:strVal val="visible"/>
                                      </p:to>
                                    </p:set>
                                    <p:anim calcmode="discrete" valueType="clr">
                                      <p:cBhvr override="childStyle">
                                        <p:cTn id="7" dur="80"/>
                                        <p:tgtEl>
                                          <p:spTgt spid="123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0"/>
                                        </p:tgtEl>
                                        <p:attrNameLst>
                                          <p:attrName>fillcolor</p:attrName>
                                        </p:attrNameLst>
                                      </p:cBhvr>
                                      <p:tavLst>
                                        <p:tav tm="0">
                                          <p:val>
                                            <p:clrVal>
                                              <a:schemeClr val="accent2"/>
                                            </p:clrVal>
                                          </p:val>
                                        </p:tav>
                                        <p:tav tm="50000">
                                          <p:val>
                                            <p:clrVal>
                                              <a:schemeClr val="hlink"/>
                                            </p:clrVal>
                                          </p:val>
                                        </p:tav>
                                      </p:tavLst>
                                    </p:anim>
                                    <p:set>
                                      <p:cBhvr>
                                        <p:cTn id="9" dur="80"/>
                                        <p:tgtEl>
                                          <p:spTgt spid="1230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301"/>
                                        </p:tgtEl>
                                        <p:attrNameLst>
                                          <p:attrName>style.visibility</p:attrName>
                                        </p:attrNameLst>
                                      </p:cBhvr>
                                      <p:to>
                                        <p:strVal val="visible"/>
                                      </p:to>
                                    </p:set>
                                    <p:anim calcmode="discrete" valueType="clr">
                                      <p:cBhvr override="childStyle">
                                        <p:cTn id="14" dur="80"/>
                                        <p:tgtEl>
                                          <p:spTgt spid="1230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301"/>
                                        </p:tgtEl>
                                        <p:attrNameLst>
                                          <p:attrName>fillcolor</p:attrName>
                                        </p:attrNameLst>
                                      </p:cBhvr>
                                      <p:tavLst>
                                        <p:tav tm="0">
                                          <p:val>
                                            <p:clrVal>
                                              <a:schemeClr val="accent2"/>
                                            </p:clrVal>
                                          </p:val>
                                        </p:tav>
                                        <p:tav tm="50000">
                                          <p:val>
                                            <p:clrVal>
                                              <a:schemeClr val="hlink"/>
                                            </p:clrVal>
                                          </p:val>
                                        </p:tav>
                                      </p:tavLst>
                                    </p:anim>
                                    <p:set>
                                      <p:cBhvr>
                                        <p:cTn id="16" dur="80"/>
                                        <p:tgtEl>
                                          <p:spTgt spid="1230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303"/>
                                        </p:tgtEl>
                                        <p:attrNameLst>
                                          <p:attrName>style.visibility</p:attrName>
                                        </p:attrNameLst>
                                      </p:cBhvr>
                                      <p:to>
                                        <p:strVal val="visible"/>
                                      </p:to>
                                    </p:set>
                                    <p:anim calcmode="discrete" valueType="clr">
                                      <p:cBhvr override="childStyle">
                                        <p:cTn id="21" dur="80"/>
                                        <p:tgtEl>
                                          <p:spTgt spid="1230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303"/>
                                        </p:tgtEl>
                                        <p:attrNameLst>
                                          <p:attrName>fillcolor</p:attrName>
                                        </p:attrNameLst>
                                      </p:cBhvr>
                                      <p:tavLst>
                                        <p:tav tm="0">
                                          <p:val>
                                            <p:clrVal>
                                              <a:schemeClr val="accent2"/>
                                            </p:clrVal>
                                          </p:val>
                                        </p:tav>
                                        <p:tav tm="50000">
                                          <p:val>
                                            <p:clrVal>
                                              <a:schemeClr val="hlink"/>
                                            </p:clrVal>
                                          </p:val>
                                        </p:tav>
                                      </p:tavLst>
                                    </p:anim>
                                    <p:set>
                                      <p:cBhvr>
                                        <p:cTn id="23" dur="80"/>
                                        <p:tgtEl>
                                          <p:spTgt spid="1230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304"/>
                                        </p:tgtEl>
                                        <p:attrNameLst>
                                          <p:attrName>style.visibility</p:attrName>
                                        </p:attrNameLst>
                                      </p:cBhvr>
                                      <p:to>
                                        <p:strVal val="visible"/>
                                      </p:to>
                                    </p:set>
                                    <p:anim calcmode="discrete" valueType="clr">
                                      <p:cBhvr override="childStyle">
                                        <p:cTn id="28" dur="80"/>
                                        <p:tgtEl>
                                          <p:spTgt spid="1230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304"/>
                                        </p:tgtEl>
                                        <p:attrNameLst>
                                          <p:attrName>fillcolor</p:attrName>
                                        </p:attrNameLst>
                                      </p:cBhvr>
                                      <p:tavLst>
                                        <p:tav tm="0">
                                          <p:val>
                                            <p:clrVal>
                                              <a:schemeClr val="accent2"/>
                                            </p:clrVal>
                                          </p:val>
                                        </p:tav>
                                        <p:tav tm="50000">
                                          <p:val>
                                            <p:clrVal>
                                              <a:schemeClr val="hlink"/>
                                            </p:clrVal>
                                          </p:val>
                                        </p:tav>
                                      </p:tavLst>
                                    </p:anim>
                                    <p:set>
                                      <p:cBhvr>
                                        <p:cTn id="30" dur="80"/>
                                        <p:tgtEl>
                                          <p:spTgt spid="123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12301" grpId="0"/>
      <p:bldP spid="12303" grpId="0"/>
      <p:bldP spid="123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8100" y="381000"/>
            <a:ext cx="9144000" cy="120015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3600" b="1">
                <a:solidFill>
                  <a:schemeClr val="accent4">
                    <a:lumMod val="95000"/>
                    <a:lumOff val="5000"/>
                  </a:schemeClr>
                </a:solidFill>
                <a:latin typeface="Times New Roman" pitchFamily="18" charset="0"/>
              </a:rPr>
              <a:t>   3. Lòng dũng cảm của Cô-péc-ních và Ga-li-lê thể hiện ở chỗ nào ?</a:t>
            </a:r>
            <a:r>
              <a:rPr lang="en-US" sz="3600">
                <a:solidFill>
                  <a:schemeClr val="accent4">
                    <a:lumMod val="95000"/>
                    <a:lumOff val="5000"/>
                  </a:schemeClr>
                </a:solidFill>
                <a:latin typeface="Times New Roman" pitchFamily="18" charset="0"/>
              </a:rPr>
              <a:t> </a:t>
            </a:r>
          </a:p>
        </p:txBody>
      </p:sp>
      <p:sp>
        <p:nvSpPr>
          <p:cNvPr id="100355" name="Text Box 3"/>
          <p:cNvSpPr txBox="1">
            <a:spLocks noChangeArrowheads="1"/>
          </p:cNvSpPr>
          <p:nvPr/>
        </p:nvSpPr>
        <p:spPr bwMode="auto">
          <a:xfrm>
            <a:off x="0" y="1676400"/>
            <a:ext cx="9067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solidFill>
                  <a:srgbClr val="0000FF"/>
                </a:solidFill>
                <a:latin typeface="Times New Roman" panose="02020603050405020304" pitchFamily="18" charset="0"/>
              </a:rPr>
              <a:t>    - Hai nhà bác học đã dám nói ngược với lời phán bảo của Chúa trời, tức là đối lập với quan điểm của Giáo hội lúc bấy giờ, mặc dù họ biết việc làm đó sẽ nguy hại đến tính mạng.</a:t>
            </a:r>
          </a:p>
        </p:txBody>
      </p:sp>
      <p:sp>
        <p:nvSpPr>
          <p:cNvPr id="16396" name="Text Box 12"/>
          <p:cNvSpPr txBox="1">
            <a:spLocks noChangeArrowheads="1"/>
          </p:cNvSpPr>
          <p:nvPr/>
        </p:nvSpPr>
        <p:spPr bwMode="auto">
          <a:xfrm>
            <a:off x="0" y="472440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solidFill>
                  <a:srgbClr val="0000FF"/>
                </a:solidFill>
                <a:latin typeface="Times New Roman" panose="02020603050405020304" pitchFamily="18" charset="0"/>
                <a:cs typeface="Times New Roman" panose="02020603050405020304" pitchFamily="18" charset="0"/>
              </a:rPr>
              <a:t>- Ga-li-lê đã phải trải qua những năm tháng cuối đời trong cảnh tù đày vì bảo vệ chân lí khoa học.</a:t>
            </a:r>
            <a:endParaRPr lang="en-US" altLang="vi-VN" sz="36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2000"/>
                                        <p:tgtEl>
                                          <p:spTgt spid="100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fade">
                                      <p:cBhvr>
                                        <p:cTn id="12" dur="1000"/>
                                        <p:tgtEl>
                                          <p:spTgt spid="1003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6396"/>
                                        </p:tgtEl>
                                        <p:attrNameLst>
                                          <p:attrName>style.visibility</p:attrName>
                                        </p:attrNameLst>
                                      </p:cBhvr>
                                      <p:to>
                                        <p:strVal val="visible"/>
                                      </p:to>
                                    </p:set>
                                    <p:anim calcmode="discrete" valueType="clr">
                                      <p:cBhvr override="childStyle">
                                        <p:cTn id="17" dur="80"/>
                                        <p:tgtEl>
                                          <p:spTgt spid="1639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6396"/>
                                        </p:tgtEl>
                                        <p:attrNameLst>
                                          <p:attrName>fillcolor</p:attrName>
                                        </p:attrNameLst>
                                      </p:cBhvr>
                                      <p:tavLst>
                                        <p:tav tm="0">
                                          <p:val>
                                            <p:clrVal>
                                              <a:schemeClr val="accent2"/>
                                            </p:clrVal>
                                          </p:val>
                                        </p:tav>
                                        <p:tav tm="50000">
                                          <p:val>
                                            <p:clrVal>
                                              <a:schemeClr val="hlink"/>
                                            </p:clrVal>
                                          </p:val>
                                        </p:tav>
                                      </p:tavLst>
                                    </p:anim>
                                    <p:set>
                                      <p:cBhvr>
                                        <p:cTn id="19" dur="80"/>
                                        <p:tgtEl>
                                          <p:spTgt spid="163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163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50292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vi-VN" sz="2800" b="1">
              <a:latin typeface="Times New Roman" panose="02020603050405020304" pitchFamily="18" charset="0"/>
            </a:endParaRPr>
          </a:p>
        </p:txBody>
      </p:sp>
      <p:sp>
        <p:nvSpPr>
          <p:cNvPr id="17411" name="Text Box 5"/>
          <p:cNvSpPr txBox="1">
            <a:spLocks noChangeArrowheads="1"/>
          </p:cNvSpPr>
          <p:nvPr/>
        </p:nvSpPr>
        <p:spPr bwMode="auto">
          <a:xfrm>
            <a:off x="76200" y="591185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vi-VN" sz="2800" b="1">
              <a:solidFill>
                <a:srgbClr val="FF0000"/>
              </a:solidFill>
              <a:latin typeface="Times New Roman" panose="02020603050405020304" pitchFamily="18" charset="0"/>
            </a:endParaRPr>
          </a:p>
        </p:txBody>
      </p:sp>
      <p:pic>
        <p:nvPicPr>
          <p:cNvPr id="17412" name="Picture 7" descr="Lien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14600"/>
            <a:ext cx="441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WordArt 8"/>
          <p:cNvSpPr>
            <a:spLocks noChangeArrowheads="1" noChangeShapeType="1" noTextEdit="1"/>
          </p:cNvSpPr>
          <p:nvPr/>
        </p:nvSpPr>
        <p:spPr bwMode="auto">
          <a:xfrm>
            <a:off x="-14288" y="-228600"/>
            <a:ext cx="6567488" cy="1524000"/>
          </a:xfrm>
          <a:prstGeom prst="rect">
            <a:avLst/>
          </a:prstGeom>
        </p:spPr>
        <p:txBody>
          <a:bodyPr wrap="none" fromWordArt="1">
            <a:prstTxWarp prst="textCurveDown">
              <a:avLst>
                <a:gd name="adj" fmla="val 43477"/>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DIỄN CẢM.</a:t>
            </a:r>
          </a:p>
        </p:txBody>
      </p:sp>
      <p:sp>
        <p:nvSpPr>
          <p:cNvPr id="38922" name="Text Box 10"/>
          <p:cNvSpPr txBox="1">
            <a:spLocks noChangeArrowheads="1"/>
          </p:cNvSpPr>
          <p:nvPr/>
        </p:nvSpPr>
        <p:spPr bwMode="auto">
          <a:xfrm>
            <a:off x="76200" y="1676400"/>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4000" b="1">
                <a:solidFill>
                  <a:srgbClr val="0000FF"/>
                </a:solidFill>
                <a:latin typeface="Times New Roman" panose="02020603050405020304" pitchFamily="18" charset="0"/>
                <a:cs typeface="Times New Roman" panose="02020603050405020304" pitchFamily="18" charset="0"/>
              </a:rPr>
              <a:t>* Nêu nội dung câu chuyện?</a:t>
            </a:r>
          </a:p>
        </p:txBody>
      </p:sp>
      <p:sp>
        <p:nvSpPr>
          <p:cNvPr id="38923" name="Text Box 11"/>
          <p:cNvSpPr txBox="1">
            <a:spLocks noChangeArrowheads="1"/>
          </p:cNvSpPr>
          <p:nvPr/>
        </p:nvSpPr>
        <p:spPr bwMode="auto">
          <a:xfrm>
            <a:off x="76200" y="2667000"/>
            <a:ext cx="4724400" cy="3170238"/>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Nội</a:t>
            </a:r>
            <a:r>
              <a:rPr lang="en-US" sz="4000" b="1" dirty="0">
                <a:solidFill>
                  <a:schemeClr val="accent5">
                    <a:lumMod val="10000"/>
                  </a:schemeClr>
                </a:solidFill>
                <a:latin typeface="Times New Roman" pitchFamily="18" charset="0"/>
                <a:cs typeface="Times New Roman" pitchFamily="18" charset="0"/>
              </a:rPr>
              <a:t> dung: Ca </a:t>
            </a:r>
            <a:r>
              <a:rPr lang="en-US" sz="4000" b="1" dirty="0" err="1">
                <a:solidFill>
                  <a:schemeClr val="accent5">
                    <a:lumMod val="10000"/>
                  </a:schemeClr>
                </a:solidFill>
                <a:latin typeface="Times New Roman" pitchFamily="18" charset="0"/>
                <a:cs typeface="Times New Roman" pitchFamily="18" charset="0"/>
              </a:rPr>
              <a:t>ngợi</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những</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nhà</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khoa</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học</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chân</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chính</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đã</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dũng</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cảm</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kiên</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trì</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bảo</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vệ</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chân</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lí</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khoa</a:t>
            </a:r>
            <a:r>
              <a:rPr lang="en-US" sz="4000" b="1" dirty="0">
                <a:solidFill>
                  <a:schemeClr val="accent5">
                    <a:lumMod val="10000"/>
                  </a:schemeClr>
                </a:solidFill>
                <a:latin typeface="Times New Roman" pitchFamily="18" charset="0"/>
                <a:cs typeface="Times New Roman" pitchFamily="18" charset="0"/>
              </a:rPr>
              <a:t> </a:t>
            </a:r>
            <a:r>
              <a:rPr lang="en-US" sz="4000" b="1" dirty="0" err="1">
                <a:solidFill>
                  <a:schemeClr val="accent5">
                    <a:lumMod val="10000"/>
                  </a:schemeClr>
                </a:solidFill>
                <a:latin typeface="Times New Roman" pitchFamily="18" charset="0"/>
                <a:cs typeface="Times New Roman" pitchFamily="18" charset="0"/>
              </a:rPr>
              <a:t>học</a:t>
            </a:r>
            <a:r>
              <a:rPr lang="en-US" sz="4000" b="1" dirty="0">
                <a:solidFill>
                  <a:schemeClr val="accent5">
                    <a:lumMod val="10000"/>
                  </a:schemeClr>
                </a:solidFill>
                <a:latin typeface="Times New Roman" pitchFamily="18" charset="0"/>
                <a:cs typeface="Times New Roman" pitchFamily="18" charset="0"/>
              </a:rPr>
              <a:t>.</a:t>
            </a:r>
            <a:r>
              <a:rPr lang="en-US" sz="4000" dirty="0">
                <a:solidFill>
                  <a:schemeClr val="accent5">
                    <a:lumMod val="10000"/>
                  </a:schemeClr>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22"/>
                                        </p:tgtEl>
                                        <p:attrNameLst>
                                          <p:attrName>style.visibility</p:attrName>
                                        </p:attrNameLst>
                                      </p:cBhvr>
                                      <p:to>
                                        <p:strVal val="visible"/>
                                      </p:to>
                                    </p:set>
                                    <p:anim calcmode="discrete" valueType="clr">
                                      <p:cBhvr override="childStyle">
                                        <p:cTn id="7" dur="80"/>
                                        <p:tgtEl>
                                          <p:spTgt spid="389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22"/>
                                        </p:tgtEl>
                                        <p:attrNameLst>
                                          <p:attrName>fillcolor</p:attrName>
                                        </p:attrNameLst>
                                      </p:cBhvr>
                                      <p:tavLst>
                                        <p:tav tm="0">
                                          <p:val>
                                            <p:clrVal>
                                              <a:schemeClr val="accent2"/>
                                            </p:clrVal>
                                          </p:val>
                                        </p:tav>
                                        <p:tav tm="50000">
                                          <p:val>
                                            <p:clrVal>
                                              <a:schemeClr val="hlink"/>
                                            </p:clrVal>
                                          </p:val>
                                        </p:tav>
                                      </p:tavLst>
                                    </p:anim>
                                    <p:set>
                                      <p:cBhvr>
                                        <p:cTn id="9" dur="80"/>
                                        <p:tgtEl>
                                          <p:spTgt spid="389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8923"/>
                                        </p:tgtEl>
                                        <p:attrNameLst>
                                          <p:attrName>style.visibility</p:attrName>
                                        </p:attrNameLst>
                                      </p:cBhvr>
                                      <p:to>
                                        <p:strVal val="visible"/>
                                      </p:to>
                                    </p:set>
                                    <p:anim calcmode="discrete" valueType="clr">
                                      <p:cBhvr override="childStyle">
                                        <p:cTn id="14" dur="80"/>
                                        <p:tgtEl>
                                          <p:spTgt spid="389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23"/>
                                        </p:tgtEl>
                                        <p:attrNameLst>
                                          <p:attrName>fillcolor</p:attrName>
                                        </p:attrNameLst>
                                      </p:cBhvr>
                                      <p:tavLst>
                                        <p:tav tm="0">
                                          <p:val>
                                            <p:clrVal>
                                              <a:schemeClr val="accent2"/>
                                            </p:clrVal>
                                          </p:val>
                                        </p:tav>
                                        <p:tav tm="50000">
                                          <p:val>
                                            <p:clrVal>
                                              <a:schemeClr val="hlink"/>
                                            </p:clrVal>
                                          </p:val>
                                        </p:tav>
                                      </p:tavLst>
                                    </p:anim>
                                    <p:set>
                                      <p:cBhvr>
                                        <p:cTn id="16" dur="80"/>
                                        <p:tgtEl>
                                          <p:spTgt spid="389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p:bldP spid="389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Text Box 4"/>
          <p:cNvSpPr txBox="1">
            <a:spLocks noChangeArrowheads="1"/>
          </p:cNvSpPr>
          <p:nvPr/>
        </p:nvSpPr>
        <p:spPr bwMode="auto">
          <a:xfrm>
            <a:off x="76200" y="2057400"/>
            <a:ext cx="4495800" cy="4524375"/>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3600" b="1">
                <a:solidFill>
                  <a:srgbClr val="00CC00"/>
                </a:solidFill>
                <a:latin typeface="Times New Roman" pitchFamily="18" charset="0"/>
              </a:rPr>
              <a:t>     </a:t>
            </a:r>
            <a:r>
              <a:rPr lang="en-US" sz="3600" b="1">
                <a:solidFill>
                  <a:schemeClr val="accent5">
                    <a:lumMod val="10000"/>
                  </a:schemeClr>
                </a:solidFill>
                <a:latin typeface="Times New Roman" pitchFamily="18" charset="0"/>
              </a:rPr>
              <a:t>Chúng ta cần phải dũng cảm góp ý, phê bình, phản đối những việc làm, quan điểm sai trái phản khoa học, mê tín dị đoan để giúp mọi người cùng tiến bộ.</a:t>
            </a:r>
          </a:p>
        </p:txBody>
      </p:sp>
      <p:sp>
        <p:nvSpPr>
          <p:cNvPr id="24580" name="Text Box 6"/>
          <p:cNvSpPr txBox="1">
            <a:spLocks noChangeArrowheads="1"/>
          </p:cNvSpPr>
          <p:nvPr/>
        </p:nvSpPr>
        <p:spPr bwMode="auto">
          <a:xfrm>
            <a:off x="76200" y="9906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3600" b="1">
                <a:solidFill>
                  <a:srgbClr val="0000FF"/>
                </a:solidFill>
                <a:latin typeface="Times New Roman" panose="02020603050405020304" pitchFamily="18" charset="0"/>
              </a:rPr>
              <a:t>  * Khi gặp những việc làm sai trái, chúng ta cần phải làm gì? </a:t>
            </a:r>
          </a:p>
        </p:txBody>
      </p:sp>
      <p:pic>
        <p:nvPicPr>
          <p:cNvPr id="18436" name="Picture 7" descr="Lien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1906588"/>
            <a:ext cx="44196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1113" y="73025"/>
            <a:ext cx="891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3600" b="1">
                <a:solidFill>
                  <a:srgbClr val="FF0000"/>
                </a:solidFill>
                <a:latin typeface="Times New Roman" panose="02020603050405020304" pitchFamily="18" charset="0"/>
              </a:rPr>
              <a:t>  </a:t>
            </a:r>
            <a:r>
              <a:rPr lang="en-US" altLang="vi-VN" sz="5400" b="1">
                <a:solidFill>
                  <a:srgbClr val="FF0000"/>
                </a:solidFill>
                <a:latin typeface="Times New Roman" panose="02020603050405020304" pitchFamily="18" charset="0"/>
              </a:rPr>
              <a:t>* Vận dụng – Mở rộng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580"/>
                                        </p:tgtEl>
                                        <p:attrNameLst>
                                          <p:attrName>style.visibility</p:attrName>
                                        </p:attrNameLst>
                                      </p:cBhvr>
                                      <p:to>
                                        <p:strVal val="visible"/>
                                      </p:to>
                                    </p:set>
                                    <p:anim calcmode="discrete" valueType="clr">
                                      <p:cBhvr override="childStyle">
                                        <p:cTn id="14" dur="80"/>
                                        <p:tgtEl>
                                          <p:spTgt spid="2458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80"/>
                                        </p:tgtEl>
                                        <p:attrNameLst>
                                          <p:attrName>fillcolor</p:attrName>
                                        </p:attrNameLst>
                                      </p:cBhvr>
                                      <p:tavLst>
                                        <p:tav tm="0">
                                          <p:val>
                                            <p:clrVal>
                                              <a:schemeClr val="accent2"/>
                                            </p:clrVal>
                                          </p:val>
                                        </p:tav>
                                        <p:tav tm="50000">
                                          <p:val>
                                            <p:clrVal>
                                              <a:schemeClr val="hlink"/>
                                            </p:clrVal>
                                          </p:val>
                                        </p:tav>
                                      </p:tavLst>
                                    </p:anim>
                                    <p:set>
                                      <p:cBhvr>
                                        <p:cTn id="16" dur="80"/>
                                        <p:tgtEl>
                                          <p:spTgt spid="2458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2884"/>
                                        </p:tgtEl>
                                        <p:attrNameLst>
                                          <p:attrName>style.visibility</p:attrName>
                                        </p:attrNameLst>
                                      </p:cBhvr>
                                      <p:to>
                                        <p:strVal val="visible"/>
                                      </p:to>
                                    </p:set>
                                    <p:anim calcmode="discrete" valueType="clr">
                                      <p:cBhvr override="childStyle">
                                        <p:cTn id="21" dur="80"/>
                                        <p:tgtEl>
                                          <p:spTgt spid="12288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2884"/>
                                        </p:tgtEl>
                                        <p:attrNameLst>
                                          <p:attrName>fillcolor</p:attrName>
                                        </p:attrNameLst>
                                      </p:cBhvr>
                                      <p:tavLst>
                                        <p:tav tm="0">
                                          <p:val>
                                            <p:clrVal>
                                              <a:schemeClr val="accent2"/>
                                            </p:clrVal>
                                          </p:val>
                                        </p:tav>
                                        <p:tav tm="50000">
                                          <p:val>
                                            <p:clrVal>
                                              <a:schemeClr val="hlink"/>
                                            </p:clrVal>
                                          </p:val>
                                        </p:tav>
                                      </p:tavLst>
                                    </p:anim>
                                    <p:set>
                                      <p:cBhvr>
                                        <p:cTn id="23" dur="80"/>
                                        <p:tgtEl>
                                          <p:spTgt spid="1228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2458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0" y="1084263"/>
            <a:ext cx="3402013" cy="533400"/>
          </a:xfrm>
          <a:prstGeom prst="rect">
            <a:avLst/>
          </a:prstGeom>
          <a:noFill/>
          <a:ln>
            <a:noFill/>
          </a:ln>
          <a:effectLst/>
        </p:spPr>
        <p:txBody>
          <a:bodyPr lIns="117226" tIns="58613" rIns="117226" bIns="58613" anchor="ctr" anchorCtr="1">
            <a:normAutofit fontScale="90000" lnSpcReduction="200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endParaRPr lang="en-US" sz="3600" dirty="0">
              <a:solidFill>
                <a:schemeClr val="bg1"/>
              </a:solidFill>
              <a:latin typeface="HP001 4 hàng" panose="020B0603050302020204" pitchFamily="34" charset="0"/>
              <a:cs typeface="Times New Roman" panose="02020603050405020304" pitchFamily="18" charset="0"/>
            </a:endParaRPr>
          </a:p>
        </p:txBody>
      </p:sp>
      <p:sp>
        <p:nvSpPr>
          <p:cNvPr id="9" name="Title 1"/>
          <p:cNvSpPr txBox="1">
            <a:spLocks/>
          </p:cNvSpPr>
          <p:nvPr/>
        </p:nvSpPr>
        <p:spPr bwMode="auto">
          <a:xfrm>
            <a:off x="1524000" y="2701925"/>
            <a:ext cx="6924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9600" b="1">
                <a:solidFill>
                  <a:srgbClr val="0000FF"/>
                </a:solidFill>
                <a:latin typeface="Times New Roman" panose="02020603050405020304" pitchFamily="18" charset="0"/>
                <a:cs typeface="Times New Roman" panose="02020603050405020304" pitchFamily="18" charset="0"/>
              </a:rPr>
              <a:t>Khởi động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6375" y="3421063"/>
            <a:ext cx="8943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Câu 2:  Nội dung của bài ? </a:t>
            </a:r>
            <a:endParaRPr lang="vi-VN" altLang="vi-VN" b="1">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190500" y="25908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002060"/>
                </a:solidFill>
                <a:latin typeface="Times New Roman" panose="02020603050405020304" pitchFamily="18" charset="0"/>
                <a:cs typeface="Times New Roman" panose="02020603050405020304" pitchFamily="18" charset="0"/>
              </a:rPr>
              <a:t>C. Ga –vrốt ra ngoài chiến lũy để xem bọn giặc. </a:t>
            </a:r>
            <a:endParaRPr lang="vi-VN" altLang="vi-VN" b="1">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71463" y="1219200"/>
            <a:ext cx="8691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002060"/>
                </a:solidFill>
                <a:latin typeface="Times New Roman" panose="02020603050405020304" pitchFamily="18" charset="0"/>
                <a:cs typeface="Times New Roman" panose="02020603050405020304" pitchFamily="18" charset="0"/>
              </a:rPr>
              <a:t>A. Ga –vrốt ra ngoài chiến lũy để chơi. </a:t>
            </a:r>
            <a:endParaRPr lang="vi-VN" altLang="vi-VN" b="1">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228600" y="1862138"/>
            <a:ext cx="86915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002060"/>
                </a:solidFill>
                <a:latin typeface="Times New Roman" panose="02020603050405020304" pitchFamily="18" charset="0"/>
                <a:cs typeface="Times New Roman" panose="02020603050405020304" pitchFamily="18" charset="0"/>
              </a:rPr>
              <a:t>B. Ga –vrốt ra ngoài chiến lũy để nhặt đạn. </a:t>
            </a:r>
            <a:endParaRPr lang="vi-VN" altLang="vi-VN" b="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82575" y="4014788"/>
            <a:ext cx="8943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002060"/>
                </a:solidFill>
                <a:latin typeface="Times New Roman" panose="02020603050405020304" pitchFamily="18" charset="0"/>
                <a:cs typeface="Times New Roman" panose="02020603050405020304" pitchFamily="18" charset="0"/>
              </a:rPr>
              <a:t>A. Ca ngợi lòng dũng cảm của chú bé –vrốt </a:t>
            </a:r>
            <a:endParaRPr lang="vi-VN" altLang="vi-VN" b="1">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125413" y="4749800"/>
            <a:ext cx="8686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002060"/>
                </a:solidFill>
                <a:latin typeface="Times New Roman" panose="02020603050405020304" pitchFamily="18" charset="0"/>
                <a:cs typeface="Times New Roman" panose="02020603050405020304" pitchFamily="18" charset="0"/>
              </a:rPr>
              <a:t> B. Ca ngợi chú bé –vrốt nhanh nhẹn. </a:t>
            </a:r>
            <a:endParaRPr lang="vi-VN" altLang="vi-VN" b="1">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77800" y="5459413"/>
            <a:ext cx="881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latin typeface="Times New Roman" panose="02020603050405020304" pitchFamily="18" charset="0"/>
                <a:cs typeface="Times New Roman" panose="02020603050405020304" pitchFamily="18" charset="0"/>
              </a:rPr>
              <a:t> </a:t>
            </a:r>
            <a:r>
              <a:rPr lang="en-US" altLang="vi-VN" b="1">
                <a:solidFill>
                  <a:srgbClr val="002060"/>
                </a:solidFill>
                <a:latin typeface="Times New Roman" panose="02020603050405020304" pitchFamily="18" charset="0"/>
                <a:cs typeface="Times New Roman" panose="02020603050405020304" pitchFamily="18" charset="0"/>
              </a:rPr>
              <a:t>C. Ca ngợi chú bé –vrốt tốt bụng. </a:t>
            </a:r>
            <a:endParaRPr lang="vi-VN" altLang="vi-VN" b="1">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71463" y="574675"/>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a:solidFill>
                  <a:srgbClr val="0000FF"/>
                </a:solidFill>
                <a:latin typeface="Times New Roman" panose="02020603050405020304" pitchFamily="18" charset="0"/>
                <a:cs typeface="Times New Roman" panose="02020603050405020304" pitchFamily="18" charset="0"/>
              </a:rPr>
              <a:t>Câu 1: Ga –vrốt ra ngoài chiến lũy để làm gì ?</a:t>
            </a:r>
            <a:endParaRPr lang="vi-VN" altLang="vi-VN" b="1">
              <a:solidFill>
                <a:srgbClr val="0000FF"/>
              </a:solidFill>
              <a:latin typeface="Times New Roman" panose="02020603050405020304" pitchFamily="18" charset="0"/>
              <a:cs typeface="Times New Roman" panose="02020603050405020304" pitchFamily="18" charset="0"/>
            </a:endParaRPr>
          </a:p>
        </p:txBody>
      </p:sp>
      <p:sp>
        <p:nvSpPr>
          <p:cNvPr id="19" name="Oval 18"/>
          <p:cNvSpPr/>
          <p:nvPr/>
        </p:nvSpPr>
        <p:spPr>
          <a:xfrm>
            <a:off x="206375" y="1876425"/>
            <a:ext cx="533400" cy="546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20" name="Oval 19"/>
          <p:cNvSpPr/>
          <p:nvPr/>
        </p:nvSpPr>
        <p:spPr>
          <a:xfrm>
            <a:off x="206375" y="4078288"/>
            <a:ext cx="533400" cy="546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style.rotation</p:attrName>
                                        </p:attrNameLst>
                                      </p:cBhvr>
                                      <p:tavLst>
                                        <p:tav tm="0">
                                          <p:val>
                                            <p:fltVal val="90"/>
                                          </p:val>
                                        </p:tav>
                                        <p:tav tm="100000">
                                          <p:val>
                                            <p:fltVal val="0"/>
                                          </p:val>
                                        </p:tav>
                                      </p:tavLst>
                                    </p:anim>
                                    <p:animEffect transition="in" filter="fade">
                                      <p:cBhvr>
                                        <p:cTn id="45" dur="1000"/>
                                        <p:tgtEl>
                                          <p:spTgt spid="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fltVal val="0"/>
                                          </p:val>
                                        </p:tav>
                                        <p:tav tm="100000">
                                          <p:val>
                                            <p:strVal val="#ppt_w"/>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style.rotation</p:attrName>
                                        </p:attrNameLst>
                                      </p:cBhvr>
                                      <p:tavLst>
                                        <p:tav tm="0">
                                          <p:val>
                                            <p:fltVal val="90"/>
                                          </p:val>
                                        </p:tav>
                                        <p:tav tm="100000">
                                          <p:val>
                                            <p:fltVal val="0"/>
                                          </p:val>
                                        </p:tav>
                                      </p:tavLst>
                                    </p:anim>
                                    <p:animEffect transition="in" filter="fade">
                                      <p:cBhvr>
                                        <p:cTn id="53" dur="1000"/>
                                        <p:tgtEl>
                                          <p:spTgt spid="6"/>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0" y="2438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latin typeface="Times New Roman" panose="02020603050405020304" pitchFamily="18" charset="0"/>
              </a:rPr>
              <a:t>	</a:t>
            </a:r>
          </a:p>
        </p:txBody>
      </p:sp>
      <p:pic>
        <p:nvPicPr>
          <p:cNvPr id="117768" name="Picture 8" descr="Lien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1430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0" y="990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a:solidFill>
                  <a:srgbClr val="FF0000"/>
                </a:solidFill>
                <a:latin typeface="Times New Roman" panose="02020603050405020304" pitchFamily="18" charset="0"/>
                <a:cs typeface="Times New Roman" panose="02020603050405020304" pitchFamily="18" charset="0"/>
              </a:rPr>
              <a:t>Dù sao trái đất vẫn quay !</a:t>
            </a:r>
          </a:p>
          <a:p>
            <a:pPr eaLnBrk="1" hangingPunct="1">
              <a:spcBef>
                <a:spcPct val="0"/>
              </a:spcBef>
              <a:buFontTx/>
              <a:buNone/>
            </a:pPr>
            <a:r>
              <a:rPr lang="en-US" altLang="vi-VN" sz="2800" i="1">
                <a:solidFill>
                  <a:srgbClr val="FF5050"/>
                </a:solidFill>
                <a:latin typeface="Times New Roman" panose="02020603050405020304" pitchFamily="18" charset="0"/>
                <a:cs typeface="Times New Roman" panose="02020603050405020304" pitchFamily="18" charset="0"/>
              </a:rPr>
              <a:t>                                                 </a:t>
            </a:r>
            <a:r>
              <a:rPr lang="en-US" altLang="vi-VN" sz="2000" b="1" i="1">
                <a:solidFill>
                  <a:srgbClr val="FF5050"/>
                </a:solidFill>
                <a:latin typeface="Times New Roman" panose="02020603050405020304" pitchFamily="18" charset="0"/>
                <a:cs typeface="Times New Roman" panose="02020603050405020304" pitchFamily="18" charset="0"/>
              </a:rPr>
              <a:t>(Lê Nguyên Long, Phạm Ngọc Toàn)</a:t>
            </a:r>
            <a:endParaRPr lang="en-US" altLang="vi-VN" sz="2000">
              <a:latin typeface="Times New Roman" panose="02020603050405020304" pitchFamily="18" charset="0"/>
              <a:cs typeface="Times New Roman" panose="02020603050405020304" pitchFamily="18" charset="0"/>
            </a:endParaRPr>
          </a:p>
        </p:txBody>
      </p:sp>
      <p:sp>
        <p:nvSpPr>
          <p:cNvPr id="8197" name="Text Box 7"/>
          <p:cNvSpPr txBox="1">
            <a:spLocks noChangeArrowheads="1"/>
          </p:cNvSpPr>
          <p:nvPr/>
        </p:nvSpPr>
        <p:spPr bwMode="auto">
          <a:xfrm>
            <a:off x="0" y="4572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Tập đọc</a:t>
            </a:r>
          </a:p>
        </p:txBody>
      </p:sp>
      <p:sp>
        <p:nvSpPr>
          <p:cNvPr id="6153" name="Text Box 9"/>
          <p:cNvSpPr txBox="1">
            <a:spLocks noChangeArrowheads="1"/>
          </p:cNvSpPr>
          <p:nvPr/>
        </p:nvSpPr>
        <p:spPr bwMode="auto">
          <a:xfrm>
            <a:off x="2590800" y="54102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800" b="1">
                <a:latin typeface="Times New Roman" panose="02020603050405020304" pitchFamily="18" charset="0"/>
                <a:cs typeface="Times New Roman" panose="02020603050405020304" pitchFamily="18" charset="0"/>
              </a:rPr>
              <a:t>Bức tranh vẽ cảnh gì ?</a:t>
            </a:r>
            <a:endParaRPr lang="en-US" altLang="vi-VN" sz="2800">
              <a:latin typeface="Times New Roman" panose="02020603050405020304" pitchFamily="18" charset="0"/>
              <a:cs typeface="Times New Roman" panose="02020603050405020304" pitchFamily="18" charset="0"/>
            </a:endParaRPr>
          </a:p>
        </p:txBody>
      </p:sp>
      <p:sp>
        <p:nvSpPr>
          <p:cNvPr id="6154" name="Text Box 10"/>
          <p:cNvSpPr txBox="1">
            <a:spLocks noChangeArrowheads="1"/>
          </p:cNvSpPr>
          <p:nvPr/>
        </p:nvSpPr>
        <p:spPr bwMode="auto">
          <a:xfrm>
            <a:off x="0" y="591185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Bức tranh vẽ cảnh hai nhà bác học với những máy móc, dụng cụ để nghiên cứu về trái đất, về vũ trụ.</a:t>
            </a:r>
            <a:endParaRPr lang="en-US" altLang="vi-VN" sz="2800">
              <a:solidFill>
                <a:srgbClr val="0000FF"/>
              </a:solidFill>
              <a:latin typeface="Times New Roman" panose="02020603050405020304" pitchFamily="18" charset="0"/>
              <a:cs typeface="Times New Roman" panose="02020603050405020304" pitchFamily="18" charset="0"/>
            </a:endParaRPr>
          </a:p>
        </p:txBody>
      </p:sp>
      <p:pic>
        <p:nvPicPr>
          <p:cNvPr id="8200" name="Picture 7" descr="Gob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76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7768"/>
                                        </p:tgtEl>
                                        <p:attrNameLst>
                                          <p:attrName>style.visibility</p:attrName>
                                        </p:attrNameLst>
                                      </p:cBhvr>
                                      <p:to>
                                        <p:strVal val="visible"/>
                                      </p:to>
                                    </p:set>
                                    <p:anim calcmode="lin" valueType="num">
                                      <p:cBhvr additive="base">
                                        <p:cTn id="7" dur="500" fill="hold"/>
                                        <p:tgtEl>
                                          <p:spTgt spid="117768"/>
                                        </p:tgtEl>
                                        <p:attrNameLst>
                                          <p:attrName>ppt_x</p:attrName>
                                        </p:attrNameLst>
                                      </p:cBhvr>
                                      <p:tavLst>
                                        <p:tav tm="0">
                                          <p:val>
                                            <p:strVal val="#ppt_x"/>
                                          </p:val>
                                        </p:tav>
                                        <p:tav tm="100000">
                                          <p:val>
                                            <p:strVal val="#ppt_x"/>
                                          </p:val>
                                        </p:tav>
                                      </p:tavLst>
                                    </p:anim>
                                    <p:anim calcmode="lin" valueType="num">
                                      <p:cBhvr additive="base">
                                        <p:cTn id="8" dur="500" fill="hold"/>
                                        <p:tgtEl>
                                          <p:spTgt spid="1177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153"/>
                                        </p:tgtEl>
                                        <p:attrNameLst>
                                          <p:attrName>style.visibility</p:attrName>
                                        </p:attrNameLst>
                                      </p:cBhvr>
                                      <p:to>
                                        <p:strVal val="visible"/>
                                      </p:to>
                                    </p:set>
                                    <p:anim calcmode="discrete" valueType="clr">
                                      <p:cBhvr override="childStyle">
                                        <p:cTn id="13" dur="80"/>
                                        <p:tgtEl>
                                          <p:spTgt spid="615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153"/>
                                        </p:tgtEl>
                                        <p:attrNameLst>
                                          <p:attrName>fillcolor</p:attrName>
                                        </p:attrNameLst>
                                      </p:cBhvr>
                                      <p:tavLst>
                                        <p:tav tm="0">
                                          <p:val>
                                            <p:clrVal>
                                              <a:schemeClr val="accent2"/>
                                            </p:clrVal>
                                          </p:val>
                                        </p:tav>
                                        <p:tav tm="50000">
                                          <p:val>
                                            <p:clrVal>
                                              <a:schemeClr val="hlink"/>
                                            </p:clrVal>
                                          </p:val>
                                        </p:tav>
                                      </p:tavLst>
                                    </p:anim>
                                    <p:set>
                                      <p:cBhvr>
                                        <p:cTn id="15" dur="80"/>
                                        <p:tgtEl>
                                          <p:spTgt spid="615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6154"/>
                                        </p:tgtEl>
                                        <p:attrNameLst>
                                          <p:attrName>style.visibility</p:attrName>
                                        </p:attrNameLst>
                                      </p:cBhvr>
                                      <p:to>
                                        <p:strVal val="visible"/>
                                      </p:to>
                                    </p:set>
                                    <p:anim calcmode="discrete" valueType="clr">
                                      <p:cBhvr override="childStyle">
                                        <p:cTn id="20" dur="80"/>
                                        <p:tgtEl>
                                          <p:spTgt spid="615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154"/>
                                        </p:tgtEl>
                                        <p:attrNameLst>
                                          <p:attrName>fillcolor</p:attrName>
                                        </p:attrNameLst>
                                      </p:cBhvr>
                                      <p:tavLst>
                                        <p:tav tm="0">
                                          <p:val>
                                            <p:clrVal>
                                              <a:schemeClr val="accent2"/>
                                            </p:clrVal>
                                          </p:val>
                                        </p:tav>
                                        <p:tav tm="50000">
                                          <p:val>
                                            <p:clrVal>
                                              <a:schemeClr val="hlink"/>
                                            </p:clrVal>
                                          </p:val>
                                        </p:tav>
                                      </p:tavLst>
                                    </p:anim>
                                    <p:set>
                                      <p:cBhvr>
                                        <p:cTn id="22" dur="80"/>
                                        <p:tgtEl>
                                          <p:spTgt spid="6154"/>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1" nodeType="clickEffect">
                                  <p:stCondLst>
                                    <p:cond delay="0"/>
                                  </p:stCondLst>
                                  <p:iterate type="lt">
                                    <p:tmPct val="0"/>
                                  </p:iterate>
                                  <p:childTnLst>
                                    <p:anim calcmode="lin" valueType="num">
                                      <p:cBhvr additive="base">
                                        <p:cTn id="26" dur="500"/>
                                        <p:tgtEl>
                                          <p:spTgt spid="6153"/>
                                        </p:tgtEl>
                                        <p:attrNameLst>
                                          <p:attrName>ppt_x</p:attrName>
                                        </p:attrNameLst>
                                      </p:cBhvr>
                                      <p:tavLst>
                                        <p:tav tm="0">
                                          <p:val>
                                            <p:strVal val="ppt_x"/>
                                          </p:val>
                                        </p:tav>
                                        <p:tav tm="100000">
                                          <p:val>
                                            <p:strVal val="ppt_x"/>
                                          </p:val>
                                        </p:tav>
                                      </p:tavLst>
                                    </p:anim>
                                    <p:anim calcmode="lin" valueType="num">
                                      <p:cBhvr additive="base">
                                        <p:cTn id="27" dur="500"/>
                                        <p:tgtEl>
                                          <p:spTgt spid="6153"/>
                                        </p:tgtEl>
                                        <p:attrNameLst>
                                          <p:attrName>ppt_y</p:attrName>
                                        </p:attrNameLst>
                                      </p:cBhvr>
                                      <p:tavLst>
                                        <p:tav tm="0">
                                          <p:val>
                                            <p:strVal val="ppt_y"/>
                                          </p:val>
                                        </p:tav>
                                        <p:tav tm="100000">
                                          <p:val>
                                            <p:strVal val="1+ppt_h/2"/>
                                          </p:val>
                                        </p:tav>
                                      </p:tavLst>
                                    </p:anim>
                                    <p:set>
                                      <p:cBhvr>
                                        <p:cTn id="28" dur="1" fill="hold">
                                          <p:stCondLst>
                                            <p:cond delay="499"/>
                                          </p:stCondLst>
                                        </p:cTn>
                                        <p:tgtEl>
                                          <p:spTgt spid="6153"/>
                                        </p:tgtEl>
                                        <p:attrNameLst>
                                          <p:attrName>style.visibility</p:attrName>
                                        </p:attrNameLst>
                                      </p:cBhvr>
                                      <p:to>
                                        <p:strVal val="hidden"/>
                                      </p:to>
                                    </p:set>
                                  </p:childTnLst>
                                </p:cTn>
                              </p:par>
                              <p:par>
                                <p:cTn id="29" presetID="2" presetClass="exit" presetSubtype="4" fill="hold" grpId="1" nodeType="withEffect">
                                  <p:stCondLst>
                                    <p:cond delay="0"/>
                                  </p:stCondLst>
                                  <p:iterate type="lt">
                                    <p:tmPct val="0"/>
                                  </p:iterate>
                                  <p:childTnLst>
                                    <p:anim calcmode="lin" valueType="num">
                                      <p:cBhvr additive="base">
                                        <p:cTn id="30" dur="500"/>
                                        <p:tgtEl>
                                          <p:spTgt spid="6154"/>
                                        </p:tgtEl>
                                        <p:attrNameLst>
                                          <p:attrName>ppt_x</p:attrName>
                                        </p:attrNameLst>
                                      </p:cBhvr>
                                      <p:tavLst>
                                        <p:tav tm="0">
                                          <p:val>
                                            <p:strVal val="ppt_x"/>
                                          </p:val>
                                        </p:tav>
                                        <p:tav tm="100000">
                                          <p:val>
                                            <p:strVal val="ppt_x"/>
                                          </p:val>
                                        </p:tav>
                                      </p:tavLst>
                                    </p:anim>
                                    <p:anim calcmode="lin" valueType="num">
                                      <p:cBhvr additive="base">
                                        <p:cTn id="31" dur="500"/>
                                        <p:tgtEl>
                                          <p:spTgt spid="6154"/>
                                        </p:tgtEl>
                                        <p:attrNameLst>
                                          <p:attrName>ppt_y</p:attrName>
                                        </p:attrNameLst>
                                      </p:cBhvr>
                                      <p:tavLst>
                                        <p:tav tm="0">
                                          <p:val>
                                            <p:strVal val="ppt_y"/>
                                          </p:val>
                                        </p:tav>
                                        <p:tav tm="100000">
                                          <p:val>
                                            <p:strVal val="1+ppt_h/2"/>
                                          </p:val>
                                        </p:tav>
                                      </p:tavLst>
                                    </p:anim>
                                    <p:set>
                                      <p:cBhvr>
                                        <p:cTn id="32" dur="1" fill="hold">
                                          <p:stCondLst>
                                            <p:cond delay="499"/>
                                          </p:stCondLst>
                                        </p:cTn>
                                        <p:tgtEl>
                                          <p:spTgt spid="6154"/>
                                        </p:tgtEl>
                                        <p:attrNameLst>
                                          <p:attrName>style.visibility</p:attrName>
                                        </p:attrNameLst>
                                      </p:cBhvr>
                                      <p:to>
                                        <p:strVal val="hidden"/>
                                      </p:to>
                                    </p:set>
                                  </p:childTnLst>
                                </p:cTn>
                              </p:par>
                            </p:childTnLst>
                          </p:cTn>
                        </p:par>
                        <p:par>
                          <p:cTn id="33" fill="hold" nodeType="afterGroup">
                            <p:stCondLst>
                              <p:cond delay="5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6150"/>
                                        </p:tgtEl>
                                        <p:attrNameLst>
                                          <p:attrName>style.visibility</p:attrName>
                                        </p:attrNameLst>
                                      </p:cBhvr>
                                      <p:to>
                                        <p:strVal val="visible"/>
                                      </p:to>
                                    </p:set>
                                    <p:anim calcmode="discrete" valueType="clr">
                                      <p:cBhvr override="childStyle">
                                        <p:cTn id="36" dur="80"/>
                                        <p:tgtEl>
                                          <p:spTgt spid="6150"/>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6150"/>
                                        </p:tgtEl>
                                        <p:attrNameLst>
                                          <p:attrName>fillcolor</p:attrName>
                                        </p:attrNameLst>
                                      </p:cBhvr>
                                      <p:tavLst>
                                        <p:tav tm="0">
                                          <p:val>
                                            <p:clrVal>
                                              <a:schemeClr val="accent2"/>
                                            </p:clrVal>
                                          </p:val>
                                        </p:tav>
                                        <p:tav tm="50000">
                                          <p:val>
                                            <p:clrVal>
                                              <a:schemeClr val="hlink"/>
                                            </p:clrVal>
                                          </p:val>
                                        </p:tav>
                                      </p:tavLst>
                                    </p:anim>
                                    <p:set>
                                      <p:cBhvr>
                                        <p:cTn id="38" dur="80"/>
                                        <p:tgtEl>
                                          <p:spTgt spid="61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3" grpId="0"/>
      <p:bldP spid="6153" grpId="1"/>
      <p:bldP spid="6154" grpId="0"/>
      <p:bldP spid="615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0988" y="1654175"/>
            <a:ext cx="665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vi-VN" sz="4000" b="1">
                <a:solidFill>
                  <a:srgbClr val="0000FF"/>
                </a:solidFill>
              </a:rPr>
              <a:t>Bài chia</a:t>
            </a:r>
            <a:r>
              <a:rPr lang="en-GB" altLang="vi-VN" sz="4000">
                <a:solidFill>
                  <a:srgbClr val="0000FF"/>
                </a:solidFill>
              </a:rPr>
              <a:t>…</a:t>
            </a:r>
            <a:r>
              <a:rPr lang="en-GB" altLang="vi-VN" sz="4000" b="1">
                <a:solidFill>
                  <a:srgbClr val="0000FF"/>
                </a:solidFill>
              </a:rPr>
              <a:t>đoạn:</a:t>
            </a:r>
          </a:p>
        </p:txBody>
      </p:sp>
      <p:sp>
        <p:nvSpPr>
          <p:cNvPr id="3" name="Rectangle 2"/>
          <p:cNvSpPr>
            <a:spLocks noChangeArrowheads="1"/>
          </p:cNvSpPr>
          <p:nvPr/>
        </p:nvSpPr>
        <p:spPr bwMode="auto">
          <a:xfrm>
            <a:off x="674688" y="2362200"/>
            <a:ext cx="8164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vi-VN" sz="3600" b="1">
                <a:solidFill>
                  <a:srgbClr val="FF0000"/>
                </a:solidFill>
              </a:rPr>
              <a:t>Đoạn 1: </a:t>
            </a:r>
            <a:r>
              <a:rPr lang="en-GB" altLang="vi-VN" sz="3600" b="1"/>
              <a:t>Từ đầu …..phán bảo của chúa trời</a:t>
            </a:r>
            <a:r>
              <a:rPr lang="en-GB" altLang="vi-VN" sz="3600" b="1" i="1"/>
              <a:t>.</a:t>
            </a:r>
          </a:p>
        </p:txBody>
      </p:sp>
      <p:sp>
        <p:nvSpPr>
          <p:cNvPr id="4" name="Rectangle 3"/>
          <p:cNvSpPr>
            <a:spLocks noChangeArrowheads="1"/>
          </p:cNvSpPr>
          <p:nvPr/>
        </p:nvSpPr>
        <p:spPr bwMode="auto">
          <a:xfrm>
            <a:off x="590550" y="3562350"/>
            <a:ext cx="8248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vi-VN" sz="3600" b="1">
                <a:solidFill>
                  <a:srgbClr val="FF0000"/>
                </a:solidFill>
              </a:rPr>
              <a:t>Đoạn 2: </a:t>
            </a:r>
            <a:r>
              <a:rPr lang="en-GB" altLang="vi-VN" sz="3600" b="1"/>
              <a:t>Chưa đầy…bảy chục tuổi</a:t>
            </a:r>
            <a:r>
              <a:rPr lang="en-GB" altLang="vi-VN" sz="3600" b="1" i="1"/>
              <a:t>.</a:t>
            </a:r>
          </a:p>
        </p:txBody>
      </p:sp>
      <p:sp>
        <p:nvSpPr>
          <p:cNvPr id="5" name="Text Box 5"/>
          <p:cNvSpPr txBox="1">
            <a:spLocks noChangeArrowheads="1"/>
          </p:cNvSpPr>
          <p:nvPr/>
        </p:nvSpPr>
        <p:spPr bwMode="auto">
          <a:xfrm>
            <a:off x="592138" y="4441825"/>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vi-VN" sz="3600" b="1">
                <a:solidFill>
                  <a:srgbClr val="FF0000"/>
                </a:solidFill>
              </a:rPr>
              <a:t>Đoạn 3:</a:t>
            </a:r>
            <a:r>
              <a:rPr lang="en-GB" altLang="vi-VN" sz="3600" b="1"/>
              <a:t> Phần còn lại.</a:t>
            </a:r>
          </a:p>
        </p:txBody>
      </p:sp>
      <p:sp>
        <p:nvSpPr>
          <p:cNvPr id="6" name="Cloud 5"/>
          <p:cNvSpPr/>
          <p:nvPr/>
        </p:nvSpPr>
        <p:spPr>
          <a:xfrm>
            <a:off x="510273" y="5072084"/>
            <a:ext cx="6423025" cy="1485900"/>
          </a:xfrm>
          <a:prstGeom prst="cloud">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alt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 nhẩm 2 lượt</a:t>
            </a:r>
            <a:endParaRPr lang="en-US" sz="44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Cloud 6"/>
          <p:cNvSpPr/>
          <p:nvPr/>
        </p:nvSpPr>
        <p:spPr>
          <a:xfrm>
            <a:off x="914400" y="376237"/>
            <a:ext cx="4800600" cy="1277938"/>
          </a:xfrm>
          <a:prstGeom prst="cloud">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alt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Chia đoạn</a:t>
            </a:r>
            <a:endParaRPr lang="en-US" sz="44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228"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68675"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54675"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91440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8" descr="BLU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6697663"/>
            <a:ext cx="91440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3373438" y="1677988"/>
            <a:ext cx="106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vi-VN" sz="4000" b="1">
                <a:solidFill>
                  <a:srgbClr val="FF00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39688" y="993775"/>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solidFill>
                  <a:srgbClr val="0000FF"/>
                </a:solidFill>
                <a:latin typeface="Times New Roman" panose="02020603050405020304" pitchFamily="18" charset="0"/>
                <a:cs typeface="Times New Roman" panose="02020603050405020304" pitchFamily="18" charset="0"/>
              </a:rPr>
              <a:t>Luyện đọc</a:t>
            </a:r>
            <a:endParaRPr lang="en-US" altLang="vi-VN" sz="3600" b="1">
              <a:latin typeface="Times New Roman" panose="02020603050405020304" pitchFamily="18" charset="0"/>
              <a:cs typeface="Times New Roman" panose="02020603050405020304" pitchFamily="18" charset="0"/>
            </a:endParaRPr>
          </a:p>
        </p:txBody>
      </p:sp>
      <p:sp>
        <p:nvSpPr>
          <p:cNvPr id="8200" name="Text Box 8"/>
          <p:cNvSpPr txBox="1">
            <a:spLocks noChangeArrowheads="1"/>
          </p:cNvSpPr>
          <p:nvPr/>
        </p:nvSpPr>
        <p:spPr bwMode="auto">
          <a:xfrm>
            <a:off x="-49213" y="1828800"/>
            <a:ext cx="26670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solidFill>
                  <a:srgbClr val="FF0000"/>
                </a:solidFill>
                <a:latin typeface="Times New Roman" panose="02020603050405020304" pitchFamily="18" charset="0"/>
                <a:cs typeface="Times New Roman" panose="02020603050405020304" pitchFamily="18" charset="0"/>
              </a:rPr>
              <a:t>* Đọc đúng:</a:t>
            </a:r>
          </a:p>
        </p:txBody>
      </p:sp>
      <p:sp>
        <p:nvSpPr>
          <p:cNvPr id="8201" name="Text Box 9"/>
          <p:cNvSpPr txBox="1">
            <a:spLocks noChangeArrowheads="1"/>
          </p:cNvSpPr>
          <p:nvPr/>
        </p:nvSpPr>
        <p:spPr bwMode="auto">
          <a:xfrm>
            <a:off x="95250" y="2663825"/>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latin typeface="Times New Roman" panose="02020603050405020304" pitchFamily="18" charset="0"/>
                <a:cs typeface="Times New Roman" panose="02020603050405020304" pitchFamily="18" charset="0"/>
              </a:rPr>
              <a:t>- </a:t>
            </a:r>
            <a:r>
              <a:rPr lang="en-US" altLang="vi-VN" sz="3600" b="1">
                <a:solidFill>
                  <a:srgbClr val="003399"/>
                </a:solidFill>
                <a:latin typeface="Times New Roman" panose="02020603050405020304" pitchFamily="18" charset="0"/>
                <a:cs typeface="Times New Roman" panose="02020603050405020304" pitchFamily="18" charset="0"/>
              </a:rPr>
              <a:t>Cô-péc-ních</a:t>
            </a:r>
            <a:br>
              <a:rPr lang="en-US" altLang="vi-VN" sz="3600" b="1">
                <a:solidFill>
                  <a:srgbClr val="003399"/>
                </a:solidFill>
                <a:latin typeface="Times New Roman" panose="02020603050405020304" pitchFamily="18" charset="0"/>
                <a:cs typeface="Times New Roman" panose="02020603050405020304" pitchFamily="18" charset="0"/>
              </a:rPr>
            </a:br>
            <a:r>
              <a:rPr lang="en-US" altLang="vi-VN" sz="3600" b="1">
                <a:solidFill>
                  <a:srgbClr val="003399"/>
                </a:solidFill>
                <a:latin typeface="Times New Roman" panose="02020603050405020304" pitchFamily="18" charset="0"/>
                <a:cs typeface="Times New Roman" panose="02020603050405020304" pitchFamily="18" charset="0"/>
              </a:rPr>
              <a:t>tà thuyết</a:t>
            </a:r>
            <a:br>
              <a:rPr lang="en-US" altLang="vi-VN" sz="3600" b="1">
                <a:solidFill>
                  <a:srgbClr val="003399"/>
                </a:solidFill>
                <a:latin typeface="Times New Roman" panose="02020603050405020304" pitchFamily="18" charset="0"/>
                <a:cs typeface="Times New Roman" panose="02020603050405020304" pitchFamily="18" charset="0"/>
              </a:rPr>
            </a:br>
            <a:r>
              <a:rPr lang="en-US" altLang="vi-VN" sz="3600" b="1">
                <a:solidFill>
                  <a:srgbClr val="003399"/>
                </a:solidFill>
                <a:latin typeface="Times New Roman" panose="02020603050405020304" pitchFamily="18" charset="0"/>
                <a:cs typeface="Times New Roman" panose="02020603050405020304" pitchFamily="18" charset="0"/>
              </a:rPr>
              <a:t>-Ga-li-lê  </a:t>
            </a:r>
            <a:br>
              <a:rPr lang="en-US" altLang="vi-VN" sz="3600" b="1">
                <a:solidFill>
                  <a:srgbClr val="003399"/>
                </a:solidFill>
                <a:latin typeface="Times New Roman" panose="02020603050405020304" pitchFamily="18" charset="0"/>
                <a:cs typeface="Times New Roman" panose="02020603050405020304" pitchFamily="18" charset="0"/>
              </a:rPr>
            </a:br>
            <a:r>
              <a:rPr lang="en-US" altLang="vi-VN" sz="3600" b="1">
                <a:solidFill>
                  <a:srgbClr val="003399"/>
                </a:solidFill>
                <a:latin typeface="Times New Roman" panose="02020603050405020304" pitchFamily="18" charset="0"/>
                <a:cs typeface="Times New Roman" panose="02020603050405020304" pitchFamily="18" charset="0"/>
              </a:rPr>
              <a:t>vẫn quay</a:t>
            </a:r>
            <a:endParaRPr lang="en-US" altLang="vi-VN" sz="3600" b="1">
              <a:latin typeface="Times New Roman" panose="02020603050405020304" pitchFamily="18" charset="0"/>
              <a:cs typeface="Times New Roman" panose="02020603050405020304" pitchFamily="18" charset="0"/>
            </a:endParaRPr>
          </a:p>
        </p:txBody>
      </p:sp>
      <p:sp>
        <p:nvSpPr>
          <p:cNvPr id="8202" name="Text Box 10"/>
          <p:cNvSpPr txBox="1">
            <a:spLocks noChangeArrowheads="1"/>
          </p:cNvSpPr>
          <p:nvPr/>
        </p:nvSpPr>
        <p:spPr bwMode="auto">
          <a:xfrm>
            <a:off x="5181600" y="1144588"/>
            <a:ext cx="266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solidFill>
                  <a:srgbClr val="FF0000"/>
                </a:solidFill>
                <a:latin typeface="Times New Roman" panose="02020603050405020304" pitchFamily="18" charset="0"/>
                <a:cs typeface="Times New Roman" panose="02020603050405020304" pitchFamily="18" charset="0"/>
              </a:rPr>
              <a:t>* Ngắt câu:</a:t>
            </a:r>
          </a:p>
        </p:txBody>
      </p:sp>
      <p:sp>
        <p:nvSpPr>
          <p:cNvPr id="8203" name="Text Box 11"/>
          <p:cNvSpPr txBox="1">
            <a:spLocks noChangeArrowheads="1"/>
          </p:cNvSpPr>
          <p:nvPr/>
        </p:nvSpPr>
        <p:spPr bwMode="auto">
          <a:xfrm>
            <a:off x="131763" y="4886325"/>
            <a:ext cx="9107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a:t>
            </a:r>
            <a:endParaRPr lang="en-US" altLang="vi-VN" b="1">
              <a:solidFill>
                <a:srgbClr val="0000FF"/>
              </a:solidFill>
              <a:latin typeface="Times New Roman" panose="02020603050405020304" pitchFamily="18" charset="0"/>
              <a:cs typeface="Times New Roman" panose="02020603050405020304" pitchFamily="18" charset="0"/>
            </a:endParaRPr>
          </a:p>
        </p:txBody>
      </p:sp>
      <p:pic>
        <p:nvPicPr>
          <p:cNvPr id="10247" name="Picture 7" descr="Goba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4738" y="-50800"/>
            <a:ext cx="1676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flipH="1">
            <a:off x="5195888" y="3913188"/>
            <a:ext cx="114300" cy="474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086600" y="2455863"/>
            <a:ext cx="114300" cy="474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143750" y="4362450"/>
            <a:ext cx="114300" cy="4746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261225" y="4362450"/>
            <a:ext cx="114300" cy="4746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4419600" y="1876425"/>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b="1">
                <a:solidFill>
                  <a:srgbClr val="0000FF"/>
                </a:solidFill>
                <a:latin typeface="Times New Roman" panose="02020603050405020304" pitchFamily="18" charset="0"/>
                <a:cs typeface="Times New Roman" panose="02020603050405020304" pitchFamily="18" charset="0"/>
              </a:rPr>
              <a:t>- Chưa đầy một thế kỉ sau, năm 1632, nhà thiên văn học Ga-li-lê lại cho ra đời một cuốn sách mới  cổ vũ cho ý kiến của Cô - péc - ních.</a:t>
            </a:r>
          </a:p>
        </p:txBody>
      </p:sp>
      <p:cxnSp>
        <p:nvCxnSpPr>
          <p:cNvPr id="5" name="Straight Connector 4"/>
          <p:cNvCxnSpPr/>
          <p:nvPr/>
        </p:nvCxnSpPr>
        <p:spPr>
          <a:xfrm flipH="1">
            <a:off x="3349625" y="973138"/>
            <a:ext cx="12700" cy="4175125"/>
          </a:xfrm>
          <a:prstGeom prst="line">
            <a:avLst/>
          </a:prstGeom>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9"/>
                                        </p:tgtEl>
                                        <p:attrNameLst>
                                          <p:attrName>style.visibility</p:attrName>
                                        </p:attrNameLst>
                                      </p:cBhvr>
                                      <p:to>
                                        <p:strVal val="visible"/>
                                      </p:to>
                                    </p:set>
                                    <p:anim calcmode="discrete" valueType="clr">
                                      <p:cBhvr override="childStyle">
                                        <p:cTn id="7" dur="80"/>
                                        <p:tgtEl>
                                          <p:spTgt spid="81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9"/>
                                        </p:tgtEl>
                                        <p:attrNameLst>
                                          <p:attrName>fillcolor</p:attrName>
                                        </p:attrNameLst>
                                      </p:cBhvr>
                                      <p:tavLst>
                                        <p:tav tm="0">
                                          <p:val>
                                            <p:clrVal>
                                              <a:schemeClr val="accent2"/>
                                            </p:clrVal>
                                          </p:val>
                                        </p:tav>
                                        <p:tav tm="50000">
                                          <p:val>
                                            <p:clrVal>
                                              <a:schemeClr val="hlink"/>
                                            </p:clrVal>
                                          </p:val>
                                        </p:tav>
                                      </p:tavLst>
                                    </p:anim>
                                    <p:set>
                                      <p:cBhvr>
                                        <p:cTn id="9" dur="80"/>
                                        <p:tgtEl>
                                          <p:spTgt spid="819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200"/>
                                        </p:tgtEl>
                                        <p:attrNameLst>
                                          <p:attrName>style.visibility</p:attrName>
                                        </p:attrNameLst>
                                      </p:cBhvr>
                                      <p:to>
                                        <p:strVal val="visible"/>
                                      </p:to>
                                    </p:set>
                                    <p:anim calcmode="discrete" valueType="clr">
                                      <p:cBhvr override="childStyle">
                                        <p:cTn id="14" dur="80"/>
                                        <p:tgtEl>
                                          <p:spTgt spid="820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gtEl>
                                        <p:attrNameLst>
                                          <p:attrName>fillcolor</p:attrName>
                                        </p:attrNameLst>
                                      </p:cBhvr>
                                      <p:tavLst>
                                        <p:tav tm="0">
                                          <p:val>
                                            <p:clrVal>
                                              <a:schemeClr val="accent2"/>
                                            </p:clrVal>
                                          </p:val>
                                        </p:tav>
                                        <p:tav tm="50000">
                                          <p:val>
                                            <p:clrVal>
                                              <a:schemeClr val="hlink"/>
                                            </p:clrVal>
                                          </p:val>
                                        </p:tav>
                                      </p:tavLst>
                                    </p:anim>
                                    <p:set>
                                      <p:cBhvr>
                                        <p:cTn id="16" dur="80"/>
                                        <p:tgtEl>
                                          <p:spTgt spid="820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201"/>
                                        </p:tgtEl>
                                        <p:attrNameLst>
                                          <p:attrName>style.visibility</p:attrName>
                                        </p:attrNameLst>
                                      </p:cBhvr>
                                      <p:to>
                                        <p:strVal val="visible"/>
                                      </p:to>
                                    </p:set>
                                    <p:anim calcmode="discrete" valueType="clr">
                                      <p:cBhvr override="childStyle">
                                        <p:cTn id="21" dur="80"/>
                                        <p:tgtEl>
                                          <p:spTgt spid="820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201"/>
                                        </p:tgtEl>
                                        <p:attrNameLst>
                                          <p:attrName>fillcolor</p:attrName>
                                        </p:attrNameLst>
                                      </p:cBhvr>
                                      <p:tavLst>
                                        <p:tav tm="0">
                                          <p:val>
                                            <p:clrVal>
                                              <a:schemeClr val="accent2"/>
                                            </p:clrVal>
                                          </p:val>
                                        </p:tav>
                                        <p:tav tm="50000">
                                          <p:val>
                                            <p:clrVal>
                                              <a:schemeClr val="hlink"/>
                                            </p:clrVal>
                                          </p:val>
                                        </p:tav>
                                      </p:tavLst>
                                    </p:anim>
                                    <p:set>
                                      <p:cBhvr>
                                        <p:cTn id="23" dur="80"/>
                                        <p:tgtEl>
                                          <p:spTgt spid="820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202"/>
                                        </p:tgtEl>
                                        <p:attrNameLst>
                                          <p:attrName>style.visibility</p:attrName>
                                        </p:attrNameLst>
                                      </p:cBhvr>
                                      <p:to>
                                        <p:strVal val="visible"/>
                                      </p:to>
                                    </p:set>
                                    <p:anim calcmode="discrete" valueType="clr">
                                      <p:cBhvr override="childStyle">
                                        <p:cTn id="28" dur="80"/>
                                        <p:tgtEl>
                                          <p:spTgt spid="820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202"/>
                                        </p:tgtEl>
                                        <p:attrNameLst>
                                          <p:attrName>fillcolor</p:attrName>
                                        </p:attrNameLst>
                                      </p:cBhvr>
                                      <p:tavLst>
                                        <p:tav tm="0">
                                          <p:val>
                                            <p:clrVal>
                                              <a:schemeClr val="accent2"/>
                                            </p:clrVal>
                                          </p:val>
                                        </p:tav>
                                        <p:tav tm="50000">
                                          <p:val>
                                            <p:clrVal>
                                              <a:schemeClr val="hlink"/>
                                            </p:clrVal>
                                          </p:val>
                                        </p:tav>
                                      </p:tavLst>
                                    </p:anim>
                                    <p:set>
                                      <p:cBhvr>
                                        <p:cTn id="30" dur="80"/>
                                        <p:tgtEl>
                                          <p:spTgt spid="820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203"/>
                                        </p:tgtEl>
                                        <p:attrNameLst>
                                          <p:attrName>style.visibility</p:attrName>
                                        </p:attrNameLst>
                                      </p:cBhvr>
                                      <p:to>
                                        <p:strVal val="visible"/>
                                      </p:to>
                                    </p:set>
                                    <p:anim calcmode="discrete" valueType="clr">
                                      <p:cBhvr override="childStyle">
                                        <p:cTn id="35" dur="80"/>
                                        <p:tgtEl>
                                          <p:spTgt spid="820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203"/>
                                        </p:tgtEl>
                                        <p:attrNameLst>
                                          <p:attrName>fillcolor</p:attrName>
                                        </p:attrNameLst>
                                      </p:cBhvr>
                                      <p:tavLst>
                                        <p:tav tm="0">
                                          <p:val>
                                            <p:clrVal>
                                              <a:schemeClr val="accent2"/>
                                            </p:clrVal>
                                          </p:val>
                                        </p:tav>
                                        <p:tav tm="50000">
                                          <p:val>
                                            <p:clrVal>
                                              <a:schemeClr val="hlink"/>
                                            </p:clrVal>
                                          </p:val>
                                        </p:tav>
                                      </p:tavLst>
                                    </p:anim>
                                    <p:set>
                                      <p:cBhvr>
                                        <p:cTn id="37" dur="80"/>
                                        <p:tgtEl>
                                          <p:spTgt spid="820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fade">
                                      <p:cBhvr>
                                        <p:cTn id="60" dur="1000"/>
                                        <p:tgtEl>
                                          <p:spTgt spid="2">
                                            <p:txEl>
                                              <p:pRg st="0" end="0"/>
                                            </p:txEl>
                                          </p:spTgt>
                                        </p:tgtEl>
                                      </p:cBhvr>
                                    </p:animEffect>
                                    <p:anim calcmode="lin" valueType="num">
                                      <p:cBhvr>
                                        <p:cTn id="6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1" grpId="0"/>
      <p:bldP spid="8202" grpId="0"/>
      <p:bldP spid="82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8600" y="877888"/>
            <a:ext cx="5686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solidFill>
                  <a:srgbClr val="0000FF"/>
                </a:solidFill>
                <a:latin typeface="Times New Roman" panose="02020603050405020304" pitchFamily="18" charset="0"/>
                <a:cs typeface="Times New Roman" panose="02020603050405020304" pitchFamily="18" charset="0"/>
              </a:rPr>
              <a:t>*Nêu giọng đọc</a:t>
            </a:r>
            <a:endParaRPr lang="en-US" altLang="vi-VN" sz="3600" b="1">
              <a:latin typeface="Times New Roman" panose="02020603050405020304" pitchFamily="18" charset="0"/>
              <a:cs typeface="Times New Roman" panose="02020603050405020304" pitchFamily="18" charset="0"/>
            </a:endParaRPr>
          </a:p>
        </p:txBody>
      </p:sp>
      <p:sp>
        <p:nvSpPr>
          <p:cNvPr id="3" name="Text Box 7"/>
          <p:cNvSpPr txBox="1">
            <a:spLocks noChangeArrowheads="1"/>
          </p:cNvSpPr>
          <p:nvPr/>
        </p:nvSpPr>
        <p:spPr bwMode="auto">
          <a:xfrm>
            <a:off x="17463" y="1524000"/>
            <a:ext cx="8915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3600" b="1">
                <a:solidFill>
                  <a:srgbClr val="0000FF"/>
                </a:solidFill>
                <a:latin typeface="Times New Roman" panose="02020603050405020304" pitchFamily="18" charset="0"/>
                <a:cs typeface="Times New Roman" panose="02020603050405020304" pitchFamily="18" charset="0"/>
              </a:rPr>
              <a:t>  Toàn bài đọc giọng kể rõ ràng, chậm rãi, nhấn giọng những từ ngữ ca ngợi dũng khí bảo vệ chân lí của hai nhà khoa học: </a:t>
            </a:r>
            <a:r>
              <a:rPr lang="en-US" altLang="vi-VN" sz="3600" b="1" i="1">
                <a:solidFill>
                  <a:srgbClr val="FF0000"/>
                </a:solidFill>
                <a:latin typeface="Times New Roman" panose="02020603050405020304" pitchFamily="18" charset="0"/>
                <a:cs typeface="Times New Roman" panose="02020603050405020304" pitchFamily="18" charset="0"/>
              </a:rPr>
              <a:t>trung tâm, đứng yên, bác bỏ, sai lầm, sửng sốt, tà thuyết, phán bảo, cổ vũ, lập tức, cấm, tội phạm, buộc, phải thề, nói to, vẫn quay, thắng, giản dị.</a:t>
            </a:r>
            <a:endParaRPr lang="en-US" altLang="vi-VN" sz="3600" b="1"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1" nodeType="clickEffect">
                                  <p:stCondLst>
                                    <p:cond delay="0"/>
                                  </p:stCondLst>
                                  <p:iterate type="lt">
                                    <p:tmAbs val="0"/>
                                  </p:iterate>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92113" y="285750"/>
            <a:ext cx="5791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 </a:t>
            </a:r>
            <a:r>
              <a:rPr lang="en-US" altLang="vi-VN" sz="3600" b="1">
                <a:solidFill>
                  <a:srgbClr val="FF0000"/>
                </a:solidFill>
                <a:latin typeface="Times New Roman" panose="02020603050405020304" pitchFamily="18" charset="0"/>
                <a:cs typeface="Times New Roman" panose="02020603050405020304" pitchFamily="18" charset="0"/>
              </a:rPr>
              <a:t>Giải nghĩa từ:</a:t>
            </a:r>
          </a:p>
        </p:txBody>
      </p:sp>
      <p:sp>
        <p:nvSpPr>
          <p:cNvPr id="3" name="Text Box 13"/>
          <p:cNvSpPr txBox="1">
            <a:spLocks noChangeArrowheads="1"/>
          </p:cNvSpPr>
          <p:nvPr/>
        </p:nvSpPr>
        <p:spPr bwMode="auto">
          <a:xfrm>
            <a:off x="111125" y="99218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a:t>
            </a:r>
            <a:r>
              <a:rPr lang="en-US" altLang="vi-VN" sz="3600" b="1">
                <a:solidFill>
                  <a:srgbClr val="0000FF"/>
                </a:solidFill>
                <a:latin typeface="Times New Roman" panose="02020603050405020304" pitchFamily="18" charset="0"/>
                <a:cs typeface="Times New Roman" panose="02020603050405020304" pitchFamily="18" charset="0"/>
              </a:rPr>
              <a:t>Cô- péc-níc (1473-1543):</a:t>
            </a:r>
          </a:p>
        </p:txBody>
      </p:sp>
      <p:sp>
        <p:nvSpPr>
          <p:cNvPr id="4" name="Text Box 14"/>
          <p:cNvSpPr txBox="1">
            <a:spLocks noChangeArrowheads="1"/>
          </p:cNvSpPr>
          <p:nvPr/>
        </p:nvSpPr>
        <p:spPr bwMode="auto">
          <a:xfrm>
            <a:off x="0" y="16287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 </a:t>
            </a:r>
            <a:r>
              <a:rPr lang="en-US" altLang="vi-VN" sz="3600" b="1">
                <a:solidFill>
                  <a:srgbClr val="0000FF"/>
                </a:solidFill>
                <a:latin typeface="Times New Roman" panose="02020603050405020304" pitchFamily="18" charset="0"/>
                <a:cs typeface="Times New Roman" panose="02020603050405020304" pitchFamily="18" charset="0"/>
              </a:rPr>
              <a:t>Thiên văn học:</a:t>
            </a:r>
          </a:p>
        </p:txBody>
      </p:sp>
      <p:sp>
        <p:nvSpPr>
          <p:cNvPr id="5" name="Text Box 15"/>
          <p:cNvSpPr txBox="1">
            <a:spLocks noChangeArrowheads="1"/>
          </p:cNvSpPr>
          <p:nvPr/>
        </p:nvSpPr>
        <p:spPr bwMode="auto">
          <a:xfrm>
            <a:off x="0" y="2330450"/>
            <a:ext cx="9313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 </a:t>
            </a:r>
            <a:r>
              <a:rPr lang="en-US" altLang="vi-VN" sz="3600" b="1">
                <a:solidFill>
                  <a:srgbClr val="0000FF"/>
                </a:solidFill>
                <a:latin typeface="Times New Roman" panose="02020603050405020304" pitchFamily="18" charset="0"/>
                <a:cs typeface="Times New Roman" panose="02020603050405020304" pitchFamily="18" charset="0"/>
              </a:rPr>
              <a:t>Tà thuyết:</a:t>
            </a:r>
          </a:p>
        </p:txBody>
      </p:sp>
      <p:sp>
        <p:nvSpPr>
          <p:cNvPr id="6" name="Text Box 16"/>
          <p:cNvSpPr txBox="1">
            <a:spLocks noChangeArrowheads="1"/>
          </p:cNvSpPr>
          <p:nvPr/>
        </p:nvSpPr>
        <p:spPr bwMode="auto">
          <a:xfrm>
            <a:off x="0" y="2952750"/>
            <a:ext cx="9536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3600" b="1">
                <a:solidFill>
                  <a:srgbClr val="0000FF"/>
                </a:solidFill>
                <a:latin typeface="Times New Roman" panose="02020603050405020304" pitchFamily="18" charset="0"/>
                <a:cs typeface="Times New Roman" panose="02020603050405020304" pitchFamily="18" charset="0"/>
              </a:rPr>
              <a:t> - Chân lí:</a:t>
            </a:r>
          </a:p>
        </p:txBody>
      </p:sp>
      <p:sp>
        <p:nvSpPr>
          <p:cNvPr id="12" name="Text Box 16"/>
          <p:cNvSpPr txBox="1">
            <a:spLocks noChangeArrowheads="1"/>
          </p:cNvSpPr>
          <p:nvPr/>
        </p:nvSpPr>
        <p:spPr bwMode="auto">
          <a:xfrm>
            <a:off x="-6350" y="3886200"/>
            <a:ext cx="953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3600" b="1">
                <a:solidFill>
                  <a:srgbClr val="0000FF"/>
                </a:solidFill>
                <a:latin typeface="Times New Roman" panose="02020603050405020304" pitchFamily="18" charset="0"/>
                <a:cs typeface="Times New Roman" panose="02020603050405020304" pitchFamily="18" charset="0"/>
              </a:rPr>
              <a:t> </a:t>
            </a:r>
            <a:r>
              <a:rPr lang="en-US" altLang="vi-VN" sz="3600" b="1">
                <a:solidFill>
                  <a:srgbClr val="FF0000"/>
                </a:solidFill>
                <a:latin typeface="Times New Roman" panose="02020603050405020304" pitchFamily="18" charset="0"/>
                <a:cs typeface="Times New Roman" panose="02020603050405020304" pitchFamily="18" charset="0"/>
              </a:rPr>
              <a:t>* Đặt câu:</a:t>
            </a:r>
          </a:p>
        </p:txBody>
      </p:sp>
      <p:sp>
        <p:nvSpPr>
          <p:cNvPr id="13" name="Text Box 16"/>
          <p:cNvSpPr txBox="1">
            <a:spLocks noChangeArrowheads="1"/>
          </p:cNvSpPr>
          <p:nvPr/>
        </p:nvSpPr>
        <p:spPr bwMode="auto">
          <a:xfrm>
            <a:off x="111125" y="4800600"/>
            <a:ext cx="953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3600" b="1">
                <a:solidFill>
                  <a:srgbClr val="0000FF"/>
                </a:solidFill>
                <a:latin typeface="Times New Roman" panose="02020603050405020304" pitchFamily="18" charset="0"/>
                <a:cs typeface="Times New Roman" panose="02020603050405020304" pitchFamily="18" charset="0"/>
              </a:rPr>
              <a:t> </a:t>
            </a:r>
            <a:r>
              <a:rPr lang="en-US" altLang="vi-VN" sz="3600" b="1">
                <a:solidFill>
                  <a:srgbClr val="7030A0"/>
                </a:solidFill>
                <a:latin typeface="Times New Roman" panose="02020603050405020304" pitchFamily="18" charset="0"/>
                <a:cs typeface="Times New Roman" panose="02020603050405020304" pitchFamily="18" charset="0"/>
              </a:rPr>
              <a:t>- Ga-li-lê đã bảo vệ được chân lí 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
                                        </p:tgtEl>
                                        <p:attrNameLst>
                                          <p:attrName>style.visibility</p:attrName>
                                        </p:attrNameLst>
                                      </p:cBhvr>
                                      <p:to>
                                        <p:strVal val="visible"/>
                                      </p:to>
                                    </p:set>
                                    <p:anim calcmode="discrete" valueType="clr">
                                      <p:cBhvr override="childStyle">
                                        <p:cTn id="2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
                                        </p:tgtEl>
                                        <p:attrNameLst>
                                          <p:attrName>fillcolor</p:attrName>
                                        </p:attrNameLst>
                                      </p:cBhvr>
                                      <p:tavLst>
                                        <p:tav tm="0">
                                          <p:val>
                                            <p:clrVal>
                                              <a:schemeClr val="accent2"/>
                                            </p:clrVal>
                                          </p:val>
                                        </p:tav>
                                        <p:tav tm="50000">
                                          <p:val>
                                            <p:clrVal>
                                              <a:schemeClr val="hlink"/>
                                            </p:clrVal>
                                          </p:val>
                                        </p:tav>
                                      </p:tavLst>
                                    </p:anim>
                                    <p:set>
                                      <p:cBhvr>
                                        <p:cTn id="30" dur="80"/>
                                        <p:tgtEl>
                                          <p:spTgt spid="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
                                        </p:tgtEl>
                                        <p:attrNameLst>
                                          <p:attrName>style.visibility</p:attrName>
                                        </p:attrNameLst>
                                      </p:cBhvr>
                                      <p:to>
                                        <p:strVal val="visible"/>
                                      </p:to>
                                    </p:set>
                                    <p:anim calcmode="discrete" valueType="clr">
                                      <p:cBhvr override="childStyle">
                                        <p:cTn id="35"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
                                        </p:tgtEl>
                                        <p:attrNameLst>
                                          <p:attrName>fillcolor</p:attrName>
                                        </p:attrNameLst>
                                      </p:cBhvr>
                                      <p:tavLst>
                                        <p:tav tm="0">
                                          <p:val>
                                            <p:clrVal>
                                              <a:schemeClr val="accent2"/>
                                            </p:clrVal>
                                          </p:val>
                                        </p:tav>
                                        <p:tav tm="50000">
                                          <p:val>
                                            <p:clrVal>
                                              <a:schemeClr val="hlink"/>
                                            </p:clrVal>
                                          </p:val>
                                        </p:tav>
                                      </p:tavLst>
                                    </p:anim>
                                    <p:set>
                                      <p:cBhvr>
                                        <p:cTn id="37" dur="80"/>
                                        <p:tgtEl>
                                          <p:spTgt spid="6"/>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2"/>
                                        </p:tgtEl>
                                        <p:attrNameLst>
                                          <p:attrName>style.visibility</p:attrName>
                                        </p:attrNameLst>
                                      </p:cBhvr>
                                      <p:to>
                                        <p:strVal val="visible"/>
                                      </p:to>
                                    </p:set>
                                    <p:anim calcmode="discrete" valueType="clr">
                                      <p:cBhvr override="childStyle">
                                        <p:cTn id="4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2"/>
                                        </p:tgtEl>
                                        <p:attrNameLst>
                                          <p:attrName>fillcolor</p:attrName>
                                        </p:attrNameLst>
                                      </p:cBhvr>
                                      <p:tavLst>
                                        <p:tav tm="0">
                                          <p:val>
                                            <p:clrVal>
                                              <a:schemeClr val="accent2"/>
                                            </p:clrVal>
                                          </p:val>
                                        </p:tav>
                                        <p:tav tm="50000">
                                          <p:val>
                                            <p:clrVal>
                                              <a:schemeClr val="hlink"/>
                                            </p:clrVal>
                                          </p:val>
                                        </p:tav>
                                      </p:tavLst>
                                    </p:anim>
                                    <p:set>
                                      <p:cBhvr>
                                        <p:cTn id="44" dur="80"/>
                                        <p:tgtEl>
                                          <p:spTgt spid="12"/>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3"/>
                                        </p:tgtEl>
                                        <p:attrNameLst>
                                          <p:attrName>style.visibility</p:attrName>
                                        </p:attrNameLst>
                                      </p:cBhvr>
                                      <p:to>
                                        <p:strVal val="visible"/>
                                      </p:to>
                                    </p:set>
                                    <p:anim calcmode="discrete" valueType="clr">
                                      <p:cBhvr override="childStyle">
                                        <p:cTn id="4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
                                        </p:tgtEl>
                                        <p:attrNameLst>
                                          <p:attrName>fillcolor</p:attrName>
                                        </p:attrNameLst>
                                      </p:cBhvr>
                                      <p:tavLst>
                                        <p:tav tm="0">
                                          <p:val>
                                            <p:clrVal>
                                              <a:schemeClr val="accent2"/>
                                            </p:clrVal>
                                          </p:val>
                                        </p:tav>
                                        <p:tav tm="50000">
                                          <p:val>
                                            <p:clrVal>
                                              <a:schemeClr val="hlink"/>
                                            </p:clrVal>
                                          </p:val>
                                        </p:tav>
                                      </p:tavLst>
                                    </p:anim>
                                    <p:set>
                                      <p:cBhvr>
                                        <p:cTn id="51"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28600"/>
            <a:ext cx="103822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WordArt 7"/>
          <p:cNvSpPr>
            <a:spLocks noChangeArrowheads="1" noChangeShapeType="1" noTextEdit="1"/>
          </p:cNvSpPr>
          <p:nvPr/>
        </p:nvSpPr>
        <p:spPr bwMode="auto">
          <a:xfrm>
            <a:off x="1066800" y="2438400"/>
            <a:ext cx="5943600" cy="2451100"/>
          </a:xfrm>
          <a:prstGeom prst="rect">
            <a:avLst/>
          </a:prstGeom>
        </p:spPr>
        <p:txBody>
          <a:bodyPr wrap="none" fromWordArt="1">
            <a:prstTxWarp prst="textWave1">
              <a:avLst>
                <a:gd name="adj1" fmla="val 13005"/>
                <a:gd name="adj2" fmla="val 0"/>
              </a:avLst>
            </a:prstTxWarp>
            <a:scene3d>
              <a:camera prst="legacyPerspectiveFront">
                <a:rot lat="20519977" lon="1080000" rev="0"/>
              </a:camera>
              <a:lightRig rig="legacyHarsh2" dir="b"/>
            </a:scene3d>
            <a:sp3d extrusionH="430200" prstMaterial="legacyMatte">
              <a:extrusionClr>
                <a:srgbClr val="FF6600"/>
              </a:extrusionClr>
              <a:contourClr>
                <a:srgbClr val="FFE701"/>
              </a:contourClr>
            </a:sp3d>
          </a:bodyPr>
          <a:lstStyle/>
          <a:p>
            <a:r>
              <a:rPr lang="en-US" sz="3600" kern="10">
                <a:ln w="9525">
                  <a:round/>
                  <a:headEnd/>
                  <a:tailEnd/>
                </a:ln>
                <a:gradFill rotWithShape="1">
                  <a:gsLst>
                    <a:gs pos="0">
                      <a:srgbClr val="FFE701">
                        <a:alpha val="23000"/>
                      </a:srgbClr>
                    </a:gs>
                    <a:gs pos="100000">
                      <a:srgbClr val="FE3E02"/>
                    </a:gs>
                  </a:gsLst>
                  <a:lin ang="5400000" scaled="1"/>
                </a:gradFill>
                <a:latin typeface="Times New Roman" panose="02020603050405020304" pitchFamily="18" charset="0"/>
                <a:cs typeface="Times New Roman" panose="02020603050405020304" pitchFamily="18" charset="0"/>
              </a:rPr>
              <a:t>Tìm hiểu bài</a:t>
            </a:r>
          </a:p>
        </p:txBody>
      </p:sp>
      <p:pic>
        <p:nvPicPr>
          <p:cNvPr id="13316" name="Picture 8" descr="000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14112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wipe(left)">
                                      <p:cBhvr>
                                        <p:cTn id="7"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TotalTime>
  <Words>741</Words>
  <Application>Microsoft Office PowerPoint</Application>
  <PresentationFormat>On-screen Show (4:3)</PresentationFormat>
  <Paragraphs>63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Symbol</vt:lpstr>
      <vt:lpstr>Times New Roman</vt:lpstr>
      <vt:lpstr>HP001 4 hàng</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Thai Dinh Hai</dc:creator>
  <cp:lastModifiedBy>Admin</cp:lastModifiedBy>
  <cp:revision>162</cp:revision>
  <dcterms:created xsi:type="dcterms:W3CDTF">2009-03-02T01:00:22Z</dcterms:created>
  <dcterms:modified xsi:type="dcterms:W3CDTF">2022-04-07T03:16:24Z</dcterms:modified>
</cp:coreProperties>
</file>