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7"/>
  </p:notesMasterIdLst>
  <p:sldIdLst>
    <p:sldId id="263" r:id="rId2"/>
    <p:sldId id="269" r:id="rId3"/>
    <p:sldId id="256" r:id="rId4"/>
    <p:sldId id="257" r:id="rId5"/>
    <p:sldId id="284" r:id="rId6"/>
    <p:sldId id="261" r:id="rId7"/>
    <p:sldId id="285" r:id="rId8"/>
    <p:sldId id="262" r:id="rId9"/>
    <p:sldId id="286" r:id="rId10"/>
    <p:sldId id="274" r:id="rId11"/>
    <p:sldId id="287" r:id="rId12"/>
    <p:sldId id="271" r:id="rId13"/>
    <p:sldId id="259" r:id="rId14"/>
    <p:sldId id="270" r:id="rId15"/>
    <p:sldId id="272" r:id="rId16"/>
    <p:sldId id="260" r:id="rId17"/>
    <p:sldId id="268" r:id="rId18"/>
    <p:sldId id="267" r:id="rId19"/>
    <p:sldId id="288" r:id="rId20"/>
    <p:sldId id="273" r:id="rId21"/>
    <p:sldId id="283" r:id="rId22"/>
    <p:sldId id="275" r:id="rId23"/>
    <p:sldId id="281" r:id="rId24"/>
    <p:sldId id="276" r:id="rId25"/>
    <p:sldId id="277" r:id="rId26"/>
  </p:sldIdLst>
  <p:sldSz cx="9144000" cy="6858000" type="screen4x3"/>
  <p:notesSz cx="6858000" cy="9144000"/>
  <p:defaultTextStyle>
    <a:defPPr>
      <a:defRPr lang="en-US"/>
    </a:defPPr>
    <a:lvl1pPr algn="l" rtl="0" eaLnBrk="0" fontAlgn="base" hangingPunct="0">
      <a:spcBef>
        <a:spcPct val="0"/>
      </a:spcBef>
      <a:spcAft>
        <a:spcPct val="0"/>
      </a:spcAft>
      <a:defRPr sz="3000" kern="1200">
        <a:solidFill>
          <a:schemeClr val="tx1"/>
        </a:solidFill>
        <a:latin typeface="Arial" charset="0"/>
        <a:ea typeface="+mn-ea"/>
        <a:cs typeface="+mn-cs"/>
      </a:defRPr>
    </a:lvl1pPr>
    <a:lvl2pPr marL="457200" algn="l" rtl="0" eaLnBrk="0" fontAlgn="base" hangingPunct="0">
      <a:spcBef>
        <a:spcPct val="0"/>
      </a:spcBef>
      <a:spcAft>
        <a:spcPct val="0"/>
      </a:spcAft>
      <a:defRPr sz="3000" kern="1200">
        <a:solidFill>
          <a:schemeClr val="tx1"/>
        </a:solidFill>
        <a:latin typeface="Arial" charset="0"/>
        <a:ea typeface="+mn-ea"/>
        <a:cs typeface="+mn-cs"/>
      </a:defRPr>
    </a:lvl2pPr>
    <a:lvl3pPr marL="914400" algn="l" rtl="0" eaLnBrk="0" fontAlgn="base" hangingPunct="0">
      <a:spcBef>
        <a:spcPct val="0"/>
      </a:spcBef>
      <a:spcAft>
        <a:spcPct val="0"/>
      </a:spcAft>
      <a:defRPr sz="3000" kern="1200">
        <a:solidFill>
          <a:schemeClr val="tx1"/>
        </a:solidFill>
        <a:latin typeface="Arial" charset="0"/>
        <a:ea typeface="+mn-ea"/>
        <a:cs typeface="+mn-cs"/>
      </a:defRPr>
    </a:lvl3pPr>
    <a:lvl4pPr marL="1371600" algn="l" rtl="0" eaLnBrk="0" fontAlgn="base" hangingPunct="0">
      <a:spcBef>
        <a:spcPct val="0"/>
      </a:spcBef>
      <a:spcAft>
        <a:spcPct val="0"/>
      </a:spcAft>
      <a:defRPr sz="3000" kern="1200">
        <a:solidFill>
          <a:schemeClr val="tx1"/>
        </a:solidFill>
        <a:latin typeface="Arial" charset="0"/>
        <a:ea typeface="+mn-ea"/>
        <a:cs typeface="+mn-cs"/>
      </a:defRPr>
    </a:lvl4pPr>
    <a:lvl5pPr marL="1828800" algn="l" rtl="0" eaLnBrk="0" fontAlgn="base" hangingPunct="0">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a:srgbClr val="0000FF"/>
    <a:srgbClr val="FFCCCC"/>
    <a:srgbClr val="99FF99"/>
    <a:srgbClr val="740029"/>
    <a:srgbClr val="000099"/>
    <a:srgbClr val="99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369DC27-5357-4FEB-A239-54C94840825C}" type="datetimeFigureOut">
              <a:rPr lang="en-US"/>
              <a:pPr>
                <a:defRPr/>
              </a:pPr>
              <a:t>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681B5D2-7EAF-4E14-9902-28B6E9259FB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D1FBD2E-C7DC-4980-B99B-F4E65649F5D0}"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2BAC89-4755-4794-98CB-0035C2CD0E0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847CD3-2E95-4EF4-9C08-27327159BE7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95A84C-E52F-4FA8-A1E3-4AE93468D37C}"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31BC2A-5561-48D9-AD65-A00E95B4207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61BB19-EB40-4ED3-A9E7-64DC0331C88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CC4830-E289-49EC-A8D1-7EADC6B68F5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5714C0F-11FC-4125-A2C5-E0627E85ABDB}"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EBDDB63-5E39-4A9C-94E0-3B3CEF13D36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E75F695-2118-462A-9247-2642DD39D10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4E80BB-79B3-461A-AD6B-B77E0358E66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5FCCA6-2BF2-41D1-A151-C8ECBD512F6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97DA32-3B8F-4A9C-9EAE-3F85726C28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algn="ctr" eaLnBrk="1" hangingPunct="1">
              <a:buFont typeface="Arial" charset="0"/>
              <a:buNone/>
            </a:pPr>
            <a:r>
              <a:rPr lang="en-US" altLang="en-US" sz="3600" b="1" u="sng" smtClean="0">
                <a:solidFill>
                  <a:srgbClr val="102C34"/>
                </a:solidFill>
                <a:latin typeface="Times New Roman" pitchFamily="18" charset="0"/>
                <a:cs typeface="Times New Roman" pitchFamily="18" charset="0"/>
              </a:rPr>
              <a:t>TẬP ĐỌC- KỂ CHUYỆN</a:t>
            </a:r>
          </a:p>
          <a:p>
            <a:pPr algn="ctr" eaLnBrk="1" hangingPunct="1"/>
            <a:endParaRPr lang="en-US" altLang="en-US" sz="3600" b="1" smtClean="0"/>
          </a:p>
          <a:p>
            <a:pPr algn="ctr" eaLnBrk="1" hangingPunct="1"/>
            <a:endParaRPr lang="en-US" altLang="en-US" sz="3600" b="1" smtClean="0"/>
          </a:p>
        </p:txBody>
      </p:sp>
      <p:sp>
        <p:nvSpPr>
          <p:cNvPr id="9220" name="WordArt 4"/>
          <p:cNvSpPr>
            <a:spLocks noChangeArrowheads="1" noChangeShapeType="1" noTextEdit="1"/>
          </p:cNvSpPr>
          <p:nvPr/>
        </p:nvSpPr>
        <p:spPr bwMode="auto">
          <a:xfrm>
            <a:off x="1562100" y="2667000"/>
            <a:ext cx="6019800" cy="9906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anim calcmode="lin" valueType="num">
                                      <p:cBhvr>
                                        <p:cTn id="8" dur="2000" fill="hold"/>
                                        <p:tgtEl>
                                          <p:spTgt spid="921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219">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8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9220"/>
                                        </p:tgtEl>
                                        <p:attrNameLst>
                                          <p:attrName>style.visibility</p:attrName>
                                        </p:attrNameLst>
                                      </p:cBhvr>
                                      <p:to>
                                        <p:strVal val="visible"/>
                                      </p:to>
                                    </p:set>
                                    <p:animEffect transition="in" filter="fade">
                                      <p:cBhvr>
                                        <p:cTn id="13" dur="2000"/>
                                        <p:tgtEl>
                                          <p:spTgt spid="9220"/>
                                        </p:tgtEl>
                                      </p:cBhvr>
                                    </p:animEffect>
                                    <p:anim calcmode="lin" valueType="num">
                                      <p:cBhvr>
                                        <p:cTn id="14" dur="2000" fill="hold"/>
                                        <p:tgtEl>
                                          <p:spTgt spid="9220"/>
                                        </p:tgtEl>
                                        <p:attrNameLst>
                                          <p:attrName>ppt_w</p:attrName>
                                        </p:attrNameLst>
                                      </p:cBhvr>
                                      <p:tavLst>
                                        <p:tav tm="0" fmla="#ppt_w*sin(2.5*pi*$)">
                                          <p:val>
                                            <p:fltVal val="0"/>
                                          </p:val>
                                        </p:tav>
                                        <p:tav tm="100000">
                                          <p:val>
                                            <p:fltVal val="1"/>
                                          </p:val>
                                        </p:tav>
                                      </p:tavLst>
                                    </p:anim>
                                    <p:anim calcmode="lin" valueType="num">
                                      <p:cBhvr>
                                        <p:cTn id="15" dur="2000" fill="hold"/>
                                        <p:tgtEl>
                                          <p:spTgt spid="92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evel 3"/>
          <p:cNvSpPr>
            <a:spLocks noChangeArrowheads="1"/>
          </p:cNvSpPr>
          <p:nvPr/>
        </p:nvSpPr>
        <p:spPr bwMode="auto">
          <a:xfrm>
            <a:off x="0" y="1371600"/>
            <a:ext cx="9144000" cy="2971800"/>
          </a:xfrm>
          <a:prstGeom prst="bevel">
            <a:avLst>
              <a:gd name="adj" fmla="val 12500"/>
            </a:avLst>
          </a:prstGeom>
          <a:solidFill>
            <a:schemeClr val="accent1"/>
          </a:solidFill>
          <a:ln w="9525" algn="ctr">
            <a:solidFill>
              <a:schemeClr val="tx1"/>
            </a:solidFill>
            <a:round/>
            <a:headEnd/>
            <a:tailEnd/>
          </a:ln>
        </p:spPr>
        <p:txBody>
          <a:bodyPr/>
          <a:lstStyle/>
          <a:p>
            <a:endParaRPr lang="en-US" altLang="en-US"/>
          </a:p>
        </p:txBody>
      </p:sp>
      <p:sp>
        <p:nvSpPr>
          <p:cNvPr id="13315" name="TextBox 4"/>
          <p:cNvSpPr txBox="1">
            <a:spLocks noChangeArrowheads="1"/>
          </p:cNvSpPr>
          <p:nvPr/>
        </p:nvSpPr>
        <p:spPr bwMode="auto">
          <a:xfrm>
            <a:off x="762000" y="1981200"/>
            <a:ext cx="7620000" cy="1077913"/>
          </a:xfrm>
          <a:prstGeom prst="rect">
            <a:avLst/>
          </a:prstGeom>
          <a:noFill/>
          <a:ln w="9525">
            <a:noFill/>
            <a:miter lim="800000"/>
            <a:headEnd/>
            <a:tailEnd/>
          </a:ln>
        </p:spPr>
        <p:txBody>
          <a:bodyPr>
            <a:spAutoFit/>
          </a:bodyPr>
          <a:lstStyle/>
          <a:p>
            <a:r>
              <a:rPr lang="en-US" altLang="en-US" sz="3200">
                <a:solidFill>
                  <a:schemeClr val="bg2"/>
                </a:solidFill>
                <a:latin typeface="Times New Roman" pitchFamily="18" charset="0"/>
                <a:cs typeface="Times New Roman" pitchFamily="18" charset="0"/>
              </a:rPr>
              <a:t>Thùm thụp: </a:t>
            </a:r>
            <a:r>
              <a:rPr lang="vi-VN" altLang="en-US" sz="3200">
                <a:solidFill>
                  <a:schemeClr val="bg2"/>
                </a:solidFill>
                <a:latin typeface="Times New Roman" pitchFamily="18" charset="0"/>
                <a:cs typeface="Times New Roman" pitchFamily="18" charset="0"/>
              </a:rPr>
              <a:t>Tiếng đấm liên tiếp</a:t>
            </a:r>
            <a:r>
              <a:rPr lang="en-US" altLang="en-US" sz="3200">
                <a:solidFill>
                  <a:schemeClr val="bg2"/>
                </a:solidFill>
                <a:latin typeface="Times New Roman" pitchFamily="18" charset="0"/>
                <a:cs typeface="Times New Roman" pitchFamily="18" charset="0"/>
              </a:rPr>
              <a:t>.</a:t>
            </a:r>
          </a:p>
          <a:p>
            <a:r>
              <a:rPr lang="en-US" altLang="en-US" sz="3200">
                <a:solidFill>
                  <a:schemeClr val="bg2"/>
                </a:solidFill>
                <a:latin typeface="Times New Roman" pitchFamily="18" charset="0"/>
                <a:cs typeface="Times New Roman" pitchFamily="18" charset="0"/>
              </a:rPr>
              <a:t>Ví dụ: </a:t>
            </a:r>
            <a:r>
              <a:rPr lang="vi-VN" altLang="en-US" sz="3200">
                <a:solidFill>
                  <a:schemeClr val="bg2"/>
                </a:solidFill>
                <a:latin typeface="Times New Roman" pitchFamily="18" charset="0"/>
                <a:cs typeface="Times New Roman" pitchFamily="18" charset="0"/>
              </a:rPr>
              <a:t>Đấm nhau thùm thụp.</a:t>
            </a:r>
            <a:endParaRPr lang="en-US" altLang="en-US" sz="3200">
              <a:solidFill>
                <a:schemeClr val="bg2"/>
              </a:solidFill>
              <a:latin typeface="Times New Roman" pitchFamily="18" charset="0"/>
              <a:cs typeface="Times New Roman" pitchFamily="18" charset="0"/>
            </a:endParaRPr>
          </a:p>
        </p:txBody>
      </p:sp>
      <p:sp>
        <p:nvSpPr>
          <p:cNvPr id="6" name="Action Button: Home 5">
            <a:hlinkClick r:id="rId2" action="ppaction://hlinksldjump" highlightClick="1"/>
          </p:cNvPr>
          <p:cNvSpPr/>
          <p:nvPr/>
        </p:nvSpPr>
        <p:spPr bwMode="auto">
          <a:xfrm>
            <a:off x="8610600" y="6553200"/>
            <a:ext cx="381000" cy="304800"/>
          </a:xfrm>
          <a:prstGeom prst="actionButtonHome">
            <a:avLst/>
          </a:prstGeom>
          <a:solidFill>
            <a:schemeClr val="accent1"/>
          </a:solidFill>
          <a:ln w="9525" cap="flat" cmpd="sng" algn="ctr">
            <a:solidFill>
              <a:schemeClr val="accent3"/>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5638800" y="2000250"/>
            <a:ext cx="2209800" cy="369888"/>
          </a:xfrm>
          <a:prstGeom prst="rect">
            <a:avLst/>
          </a:prstGeom>
          <a:noFill/>
          <a:ln>
            <a:noFill/>
          </a:ln>
          <a:effectLst/>
          <a:extLst/>
        </p:spPr>
        <p:txBody>
          <a:bodyPr>
            <a:spAutoFit/>
          </a:bodyPr>
          <a:lstStyle/>
          <a:p>
            <a:pPr eaLnBrk="1" hangingPunct="1">
              <a:spcBef>
                <a:spcPct val="50000"/>
              </a:spcBef>
              <a:defRPr/>
            </a:pPr>
            <a:endParaRPr lang="en-US">
              <a:effectLst>
                <a:outerShdw blurRad="38100" dist="38100" dir="2700000" algn="tl">
                  <a:srgbClr val="C0C0C0"/>
                </a:outerShdw>
              </a:effectLst>
              <a:latin typeface="Arial" panose="020B0604020202020204" pitchFamily="34" charset="0"/>
            </a:endParaRPr>
          </a:p>
        </p:txBody>
      </p:sp>
      <p:sp>
        <p:nvSpPr>
          <p:cNvPr id="14339" name="Text Box 7"/>
          <p:cNvSpPr txBox="1">
            <a:spLocks noChangeArrowheads="1"/>
          </p:cNvSpPr>
          <p:nvPr/>
        </p:nvSpPr>
        <p:spPr bwMode="auto">
          <a:xfrm>
            <a:off x="1166813" y="1579563"/>
            <a:ext cx="21336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Luyện đọc</a:t>
            </a:r>
          </a:p>
        </p:txBody>
      </p:sp>
      <p:sp>
        <p:nvSpPr>
          <p:cNvPr id="14340" name="Text Box 8"/>
          <p:cNvSpPr txBox="1">
            <a:spLocks noChangeArrowheads="1"/>
          </p:cNvSpPr>
          <p:nvPr/>
        </p:nvSpPr>
        <p:spPr bwMode="auto">
          <a:xfrm>
            <a:off x="5410200" y="1692275"/>
            <a:ext cx="31242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Tìm hiểu bài</a:t>
            </a:r>
          </a:p>
        </p:txBody>
      </p:sp>
      <p:sp>
        <p:nvSpPr>
          <p:cNvPr id="130057" name="Line 9"/>
          <p:cNvSpPr>
            <a:spLocks noChangeShapeType="1"/>
          </p:cNvSpPr>
          <p:nvPr/>
        </p:nvSpPr>
        <p:spPr bwMode="auto">
          <a:xfrm>
            <a:off x="4724400" y="2514600"/>
            <a:ext cx="0" cy="3371850"/>
          </a:xfrm>
          <a:prstGeom prst="line">
            <a:avLst/>
          </a:prstGeom>
          <a:noFill/>
          <a:ln w="28575">
            <a:solidFill>
              <a:schemeClr val="tx1"/>
            </a:solidFill>
            <a:round/>
            <a:headEnd/>
            <a:tailEnd/>
          </a:ln>
          <a:effectLst/>
          <a:extLst/>
        </p:spPr>
        <p:txBody>
          <a:bodyPr/>
          <a:lstStyle/>
          <a:p>
            <a:pPr eaLnBrk="1" hangingPunct="1">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14342" name="Text Box 18"/>
          <p:cNvSpPr txBox="1">
            <a:spLocks noChangeArrowheads="1"/>
          </p:cNvSpPr>
          <p:nvPr/>
        </p:nvSpPr>
        <p:spPr bwMode="auto">
          <a:xfrm>
            <a:off x="0" y="26988"/>
            <a:ext cx="9144000" cy="584200"/>
          </a:xfrm>
          <a:prstGeom prst="rect">
            <a:avLst/>
          </a:prstGeom>
          <a:noFill/>
          <a:ln w="9525">
            <a:noFill/>
            <a:miter lim="800000"/>
            <a:headEnd/>
            <a:tailEnd/>
          </a:ln>
        </p:spPr>
        <p:txBody>
          <a:bodyPr>
            <a:spAutoFit/>
          </a:bodyPr>
          <a:lstStyle/>
          <a:p>
            <a:pPr algn="ctr" eaLnBrk="1" hangingPunct="1">
              <a:spcBef>
                <a:spcPct val="50000"/>
              </a:spcBef>
            </a:pPr>
            <a:r>
              <a:rPr lang="en-US" altLang="vi-VN" sz="3200" b="1">
                <a:solidFill>
                  <a:srgbClr val="0000FF"/>
                </a:solidFill>
                <a:latin typeface="Times New Roman" pitchFamily="18" charset="0"/>
                <a:cs typeface="Times New Roman" pitchFamily="18" charset="0"/>
              </a:rPr>
              <a:t>T</a:t>
            </a:r>
            <a:r>
              <a:rPr lang="en-US" altLang="vi-VN" sz="3200" b="1" u="sng">
                <a:solidFill>
                  <a:srgbClr val="0000FF"/>
                </a:solidFill>
                <a:latin typeface="Times New Roman" pitchFamily="18" charset="0"/>
                <a:cs typeface="Times New Roman" pitchFamily="18" charset="0"/>
              </a:rPr>
              <a:t>ập đọc – Kể chuyệ</a:t>
            </a:r>
            <a:r>
              <a:rPr lang="en-US" altLang="vi-VN" sz="3200" b="1">
                <a:solidFill>
                  <a:srgbClr val="0000FF"/>
                </a:solidFill>
                <a:latin typeface="Times New Roman" pitchFamily="18" charset="0"/>
                <a:cs typeface="Times New Roman" pitchFamily="18" charset="0"/>
              </a:rPr>
              <a:t>n</a:t>
            </a:r>
          </a:p>
        </p:txBody>
      </p:sp>
      <p:sp>
        <p:nvSpPr>
          <p:cNvPr id="14343" name="Text Box 19"/>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eaLnBrk="1" hangingPunct="1">
              <a:spcBef>
                <a:spcPct val="50000"/>
              </a:spcBef>
            </a:pPr>
            <a:r>
              <a:rPr lang="en-US" altLang="vi-VN" sz="4000" b="1">
                <a:solidFill>
                  <a:srgbClr val="FF0000"/>
                </a:solidFill>
                <a:latin typeface="Times New Roman" pitchFamily="18" charset="0"/>
                <a:cs typeface="Times New Roman" pitchFamily="18" charset="0"/>
              </a:rPr>
              <a:t>Nhà bác học và bà cụ</a:t>
            </a:r>
          </a:p>
        </p:txBody>
      </p:sp>
      <p:sp>
        <p:nvSpPr>
          <p:cNvPr id="14344" name="TextBox 1"/>
          <p:cNvSpPr txBox="1">
            <a:spLocks noChangeArrowheads="1"/>
          </p:cNvSpPr>
          <p:nvPr/>
        </p:nvSpPr>
        <p:spPr bwMode="auto">
          <a:xfrm>
            <a:off x="4398963" y="1082675"/>
            <a:ext cx="4135437" cy="554038"/>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Theo Truyện đọc 3, 1995</a:t>
            </a:r>
          </a:p>
        </p:txBody>
      </p:sp>
      <p:sp>
        <p:nvSpPr>
          <p:cNvPr id="14345" name="TextBox 8"/>
          <p:cNvSpPr txBox="1">
            <a:spLocks noChangeArrowheads="1"/>
          </p:cNvSpPr>
          <p:nvPr/>
        </p:nvSpPr>
        <p:spPr bwMode="auto">
          <a:xfrm>
            <a:off x="349250" y="2005013"/>
            <a:ext cx="817563" cy="584200"/>
          </a:xfrm>
          <a:prstGeom prst="rect">
            <a:avLst/>
          </a:prstGeom>
          <a:noFill/>
          <a:ln w="9525">
            <a:noFill/>
            <a:miter lim="800000"/>
            <a:headEnd/>
            <a:tailEnd/>
          </a:ln>
        </p:spPr>
        <p:txBody>
          <a:bodyPr wrap="none">
            <a:spAutoFit/>
          </a:bodyPr>
          <a:lstStyle/>
          <a:p>
            <a:r>
              <a:rPr lang="en-US" altLang="en-US" sz="3200" b="1" i="1">
                <a:latin typeface="Times New Roman" pitchFamily="18" charset="0"/>
                <a:cs typeface="Times New Roman" pitchFamily="18" charset="0"/>
              </a:rPr>
              <a:t>Từ:</a:t>
            </a:r>
          </a:p>
        </p:txBody>
      </p:sp>
      <p:sp>
        <p:nvSpPr>
          <p:cNvPr id="14346" name="TextBox 2"/>
          <p:cNvSpPr txBox="1">
            <a:spLocks noChangeArrowheads="1"/>
          </p:cNvSpPr>
          <p:nvPr/>
        </p:nvSpPr>
        <p:spPr bwMode="auto">
          <a:xfrm>
            <a:off x="5294313" y="2332038"/>
            <a:ext cx="2898775"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Nhà bác học</a:t>
            </a:r>
          </a:p>
        </p:txBody>
      </p:sp>
      <p:sp>
        <p:nvSpPr>
          <p:cNvPr id="14347" name="TextBox 11"/>
          <p:cNvSpPr txBox="1">
            <a:spLocks noChangeArrowheads="1"/>
          </p:cNvSpPr>
          <p:nvPr/>
        </p:nvSpPr>
        <p:spPr bwMode="auto">
          <a:xfrm>
            <a:off x="5287963" y="2882900"/>
            <a:ext cx="2881312"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Cười móm mém</a:t>
            </a:r>
          </a:p>
        </p:txBody>
      </p:sp>
      <p:sp>
        <p:nvSpPr>
          <p:cNvPr id="14348" name="TextBox 12"/>
          <p:cNvSpPr txBox="1">
            <a:spLocks noChangeArrowheads="1"/>
          </p:cNvSpPr>
          <p:nvPr/>
        </p:nvSpPr>
        <p:spPr bwMode="auto">
          <a:xfrm>
            <a:off x="5303838" y="3486150"/>
            <a:ext cx="1995487"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Thùm thụp</a:t>
            </a:r>
          </a:p>
        </p:txBody>
      </p:sp>
      <p:sp>
        <p:nvSpPr>
          <p:cNvPr id="14349" name="TextBox 3"/>
          <p:cNvSpPr txBox="1">
            <a:spLocks noChangeArrowheads="1"/>
          </p:cNvSpPr>
          <p:nvPr/>
        </p:nvSpPr>
        <p:spPr bwMode="auto">
          <a:xfrm>
            <a:off x="377825" y="2578100"/>
            <a:ext cx="800100" cy="584200"/>
          </a:xfrm>
          <a:prstGeom prst="rect">
            <a:avLst/>
          </a:prstGeom>
          <a:noFill/>
          <a:ln w="9525">
            <a:noFill/>
            <a:miter lim="800000"/>
            <a:headEnd/>
            <a:tailEnd/>
          </a:ln>
        </p:spPr>
        <p:txBody>
          <a:bodyPr wrap="none">
            <a:spAutoFit/>
          </a:bodyPr>
          <a:lstStyle/>
          <a:p>
            <a:r>
              <a:rPr lang="en-US" sz="3200" b="1" i="1">
                <a:latin typeface="Times New Roman" pitchFamily="18" charset="0"/>
                <a:cs typeface="Times New Roman" pitchFamily="18" charset="0"/>
              </a:rPr>
              <a:t>câu</a:t>
            </a:r>
          </a:p>
        </p:txBody>
      </p:sp>
    </p:spTree>
  </p:cSld>
  <p:clrMapOvr>
    <a:masterClrMapping/>
  </p:clrMapOvr>
  <p:transition advTm="319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914400"/>
            <a:ext cx="6774611" cy="584775"/>
          </a:xfrm>
          <a:prstGeom prst="rect">
            <a:avLst/>
          </a:prstGeom>
        </p:spPr>
        <p:txBody>
          <a:bodyPr wrap="none">
            <a:spAutoFit/>
          </a:bodyPr>
          <a:lstStyle/>
          <a:p>
            <a:pPr>
              <a:defRPr/>
            </a:pP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Đoạn</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1: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đọc</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chậm</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rãi</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khoan</a:t>
            </a:r>
            <a:r>
              <a:rPr lang="en-US" sz="32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thai</a:t>
            </a:r>
            <a:endParaRPr lang="en-US" dirty="0">
              <a:latin typeface="Times New Roman" panose="02020603050405020304" pitchFamily="18" charset="0"/>
              <a:cs typeface="Times New Roman" panose="02020603050405020304" pitchFamily="18" charset="0"/>
            </a:endParaRPr>
          </a:p>
        </p:txBody>
      </p:sp>
      <p:sp>
        <p:nvSpPr>
          <p:cNvPr id="7" name="Bevel 6"/>
          <p:cNvSpPr>
            <a:spLocks noChangeArrowheads="1"/>
          </p:cNvSpPr>
          <p:nvPr/>
        </p:nvSpPr>
        <p:spPr bwMode="auto">
          <a:xfrm>
            <a:off x="76200" y="1498600"/>
            <a:ext cx="9144000" cy="3886200"/>
          </a:xfrm>
          <a:prstGeom prst="bevel">
            <a:avLst>
              <a:gd name="adj" fmla="val 4037"/>
            </a:avLst>
          </a:prstGeom>
          <a:solidFill>
            <a:srgbClr val="FFCCCC"/>
          </a:solidFill>
          <a:ln w="9525" algn="ctr">
            <a:solidFill>
              <a:schemeClr val="tx1"/>
            </a:solidFill>
            <a:round/>
            <a:headEnd/>
            <a:tailEnd/>
          </a:ln>
        </p:spPr>
        <p:txBody>
          <a:bodyPr/>
          <a:lstStyle/>
          <a:p>
            <a:endParaRPr lang="en-US" altLang="en-US"/>
          </a:p>
        </p:txBody>
      </p:sp>
      <p:sp>
        <p:nvSpPr>
          <p:cNvPr id="8" name="TextBox 7"/>
          <p:cNvSpPr txBox="1">
            <a:spLocks noChangeArrowheads="1"/>
          </p:cNvSpPr>
          <p:nvPr/>
        </p:nvSpPr>
        <p:spPr bwMode="auto">
          <a:xfrm>
            <a:off x="685800" y="2209800"/>
            <a:ext cx="7924800" cy="2400300"/>
          </a:xfrm>
          <a:prstGeom prst="rect">
            <a:avLst/>
          </a:prstGeom>
          <a:noFill/>
          <a:ln w="9525">
            <a:noFill/>
            <a:miter lim="800000"/>
            <a:headEnd/>
            <a:tailEnd/>
          </a:ln>
        </p:spPr>
        <p:txBody>
          <a:bodyPr>
            <a:spAutoFit/>
          </a:bodyPr>
          <a:lstStyle/>
          <a:p>
            <a:r>
              <a:rPr lang="en-US" altLang="en-US">
                <a:latin typeface="Times New Roman" pitchFamily="18" charset="0"/>
                <a:cs typeface="Times New Roman" pitchFamily="18" charset="0"/>
              </a:rPr>
              <a:t>Ê-đi-xơn là một nhà bác học nổi tiếng người Mĩ.// Khi ông chế tạo ra đèn điện,/ người từ khắp nơi ùn ùn kéo đến xem.// Có một bà cụ phải đi bộ mười hai cây số.// Đến nơi,/ cụ mỏi quá,/ ngồi xuống vệ đường bóp chân,/ đấm lưng thùm thụp.//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52400" y="1600200"/>
            <a:ext cx="8763000" cy="4267200"/>
          </a:xfrm>
          <a:solidFill>
            <a:srgbClr val="FFCCCC"/>
          </a:solidFill>
          <a:ln w="76200" cmpd="tri">
            <a:solidFill>
              <a:schemeClr val="tx1"/>
            </a:solidFill>
          </a:ln>
        </p:spPr>
        <p:txBody>
          <a:bodyPr/>
          <a:lstStyle/>
          <a:p>
            <a:pPr eaLnBrk="1" hangingPunct="1">
              <a:lnSpc>
                <a:spcPct val="90000"/>
              </a:lnSpc>
            </a:pPr>
            <a:r>
              <a:rPr lang="en-US" altLang="en-US" smtClean="0">
                <a:latin typeface="Times New Roman" pitchFamily="18" charset="0"/>
                <a:cs typeface="Times New Roman" pitchFamily="18" charset="0"/>
              </a:rPr>
              <a:t>- Già phải đi bộ gần ba giờ đồng hồ / để được nhìn tận mắt cái đèn điện.// Giá ông Ê-đi-xơn làm được cái xe chở người già đi nơi này / nơi khác có phải may mắn hơn cho người già không?</a:t>
            </a:r>
          </a:p>
          <a:p>
            <a:pPr eaLnBrk="1" hangingPunct="1">
              <a:lnSpc>
                <a:spcPct val="90000"/>
              </a:lnSpc>
            </a:pPr>
            <a:r>
              <a:rPr lang="en-US" altLang="en-US" smtClean="0">
                <a:latin typeface="Times New Roman" pitchFamily="18" charset="0"/>
                <a:cs typeface="Times New Roman" pitchFamily="18" charset="0"/>
              </a:rPr>
              <a:t>- Thưa cụ,/ tôi tưởng vẫn có xe ngựa chở khách chứ?//</a:t>
            </a:r>
          </a:p>
          <a:p>
            <a:pPr eaLnBrk="1" hangingPunct="1">
              <a:lnSpc>
                <a:spcPct val="90000"/>
              </a:lnSpc>
            </a:pPr>
            <a:r>
              <a:rPr lang="en-US" altLang="en-US" smtClean="0">
                <a:latin typeface="Times New Roman" pitchFamily="18" charset="0"/>
                <a:cs typeface="Times New Roman" pitchFamily="18" charset="0"/>
              </a:rPr>
              <a:t>- Đi xe ấy thì ốm mất.// Già chỉ muốn có một thứ xe / không cần ngựa kéo mà lại thật êm.//</a:t>
            </a:r>
          </a:p>
        </p:txBody>
      </p:sp>
      <p:sp>
        <p:nvSpPr>
          <p:cNvPr id="6" name="Rectangle 5"/>
          <p:cNvSpPr/>
          <p:nvPr/>
        </p:nvSpPr>
        <p:spPr>
          <a:xfrm>
            <a:off x="381000" y="228600"/>
            <a:ext cx="8915400" cy="1200329"/>
          </a:xfrm>
          <a:prstGeom prst="rect">
            <a:avLst/>
          </a:prstGeom>
          <a:noFill/>
        </p:spPr>
        <p:txBody>
          <a:bodyPr>
            <a:spAutoFit/>
          </a:bodyPr>
          <a:lstStyle/>
          <a:p>
            <a:pPr>
              <a:defRPr/>
            </a:pPr>
            <a:r>
              <a:rPr lang="en-US" sz="40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Đoạn</a:t>
            </a:r>
            <a:r>
              <a:rPr lang="en-US" sz="40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2: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bà</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cụ</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chậm</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chạp</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mệt</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mỏi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p>
          <a:p>
            <a:pPr>
              <a:defRPr/>
            </a:pP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Ê-</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xơn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hỏi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ngạc</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nhiên</a:t>
            </a:r>
            <a:endParaRPr lang="en-US" sz="40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p:cTn id="7" dur="1000" fill="hold"/>
                                        <p:tgtEl>
                                          <p:spTgt spid="5123">
                                            <p:bg/>
                                          </p:spTgt>
                                        </p:tgtEl>
                                        <p:attrNameLst>
                                          <p:attrName>ppt_w</p:attrName>
                                        </p:attrNameLst>
                                      </p:cBhvr>
                                      <p:tavLst>
                                        <p:tav tm="0">
                                          <p:val>
                                            <p:fltVal val="0"/>
                                          </p:val>
                                        </p:tav>
                                        <p:tav tm="100000">
                                          <p:val>
                                            <p:strVal val="#ppt_w"/>
                                          </p:val>
                                        </p:tav>
                                      </p:tavLst>
                                    </p:anim>
                                    <p:anim calcmode="lin" valueType="num">
                                      <p:cBhvr>
                                        <p:cTn id="8" dur="1000" fill="hold"/>
                                        <p:tgtEl>
                                          <p:spTgt spid="5123">
                                            <p:bg/>
                                          </p:spTgt>
                                        </p:tgtEl>
                                        <p:attrNameLst>
                                          <p:attrName>ppt_h</p:attrName>
                                        </p:attrNameLst>
                                      </p:cBhvr>
                                      <p:tavLst>
                                        <p:tav tm="0">
                                          <p:val>
                                            <p:fltVal val="0"/>
                                          </p:val>
                                        </p:tav>
                                        <p:tav tm="100000">
                                          <p:val>
                                            <p:strVal val="#ppt_h"/>
                                          </p:val>
                                        </p:tav>
                                      </p:tavLst>
                                    </p:anim>
                                    <p:animEffect transition="in" filter="fade">
                                      <p:cBhvr>
                                        <p:cTn id="9" dur="1000"/>
                                        <p:tgtEl>
                                          <p:spTgt spid="512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p:cTn id="14" dur="10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5123">
                                            <p:txEl>
                                              <p:pRg st="0" end="0"/>
                                            </p:txEl>
                                          </p:spTgt>
                                        </p:tgtEl>
                                      </p:cBhvr>
                                    </p:animEffect>
                                  </p:childTnLst>
                                </p:cTn>
                              </p:par>
                            </p:childTnLst>
                          </p:cTn>
                        </p:par>
                        <p:par>
                          <p:cTn id="17" fill="hold" nodeType="afterGroup">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p:cTn id="20"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5123">
                                            <p:txEl>
                                              <p:pRg st="1" end="1"/>
                                            </p:txEl>
                                          </p:spTgt>
                                        </p:tgtEl>
                                      </p:cBhvr>
                                    </p:animEffect>
                                  </p:childTnLst>
                                </p:cTn>
                              </p:par>
                            </p:childTnLst>
                          </p:cTn>
                        </p:par>
                        <p:par>
                          <p:cTn id="23" fill="hold" nodeType="afterGroup">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123">
                                            <p:txEl>
                                              <p:pRg st="2" end="2"/>
                                            </p:txEl>
                                          </p:spTgt>
                                        </p:tgtEl>
                                        <p:attrNameLst>
                                          <p:attrName>style.visibility</p:attrName>
                                        </p:attrNameLst>
                                      </p:cBhvr>
                                      <p:to>
                                        <p:strVal val="visible"/>
                                      </p:to>
                                    </p:set>
                                    <p:anim calcmode="lin" valueType="num">
                                      <p:cBhvr>
                                        <p:cTn id="26"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557212"/>
            <a:ext cx="8991600" cy="1077218"/>
          </a:xfrm>
          <a:prstGeom prst="rect">
            <a:avLst/>
          </a:prstGeom>
        </p:spPr>
        <p:txBody>
          <a:bodyPr>
            <a:spAutoFit/>
          </a:bodyPr>
          <a:lstStyle/>
          <a:p>
            <a:pPr>
              <a:defRPr/>
            </a:pP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Đoạn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3: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Ê-</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xơn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reo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vui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khi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sáng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kiến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chợt</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lóe</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đến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bà</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cụ</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phấn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chấn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8" name="Frame 7"/>
          <p:cNvSpPr/>
          <p:nvPr/>
        </p:nvSpPr>
        <p:spPr bwMode="auto">
          <a:xfrm>
            <a:off x="0" y="1928813"/>
            <a:ext cx="9144000" cy="4038600"/>
          </a:xfrm>
          <a:prstGeom prst="frame">
            <a:avLst>
              <a:gd name="adj1" fmla="val 3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TextBox 8"/>
          <p:cNvSpPr txBox="1">
            <a:spLocks noChangeArrowheads="1"/>
          </p:cNvSpPr>
          <p:nvPr/>
        </p:nvSpPr>
        <p:spPr bwMode="auto">
          <a:xfrm>
            <a:off x="0" y="1852613"/>
            <a:ext cx="8991600" cy="4986337"/>
          </a:xfrm>
          <a:prstGeom prst="rect">
            <a:avLst/>
          </a:prstGeom>
          <a:noFill/>
          <a:ln w="9525">
            <a:noFill/>
            <a:miter lim="800000"/>
            <a:headEnd/>
            <a:tailEnd/>
          </a:ln>
        </p:spPr>
        <p:txBody>
          <a:bodyPr>
            <a:spAutoFit/>
          </a:bodyPr>
          <a:lstStyle/>
          <a:p>
            <a:r>
              <a:rPr lang="en-US" altLang="en-US" sz="2600"/>
              <a:t>   </a:t>
            </a:r>
            <a:r>
              <a:rPr lang="en-US" altLang="en-US" sz="2600">
                <a:latin typeface="Times New Roman" pitchFamily="18" charset="0"/>
                <a:cs typeface="Times New Roman" pitchFamily="18" charset="0"/>
              </a:rPr>
              <a:t>Nghe bà cụ nói vậy,/ bỗng một ý nghĩ lóe lên trong đầu Ê-đi-xơn.// Ông reo lên://</a:t>
            </a:r>
          </a:p>
          <a:p>
            <a:r>
              <a:rPr lang="en-US" altLang="en-US" sz="2600">
                <a:latin typeface="Times New Roman" pitchFamily="18" charset="0"/>
                <a:cs typeface="Times New Roman" pitchFamily="18" charset="0"/>
              </a:rPr>
              <a:t>	- Cụ ơi!// Tôi là Ê-đi-xơn đây.// Nhờ cụ mà tôi nảy ra ý định làm một cái xe chạy bằng dòng điện đấy.//</a:t>
            </a:r>
          </a:p>
          <a:p>
            <a:r>
              <a:rPr lang="en-US" altLang="en-US" sz="2600">
                <a:latin typeface="Times New Roman" pitchFamily="18" charset="0"/>
                <a:cs typeface="Times New Roman" pitchFamily="18" charset="0"/>
              </a:rPr>
              <a:t>	Bà cụ vô cùng ngạc nhiên khi thấy nhà bác học cũng bình thường như mọi người khác.// Lúc chia tay,/ Ê-đi-xơn bảo://</a:t>
            </a:r>
          </a:p>
          <a:p>
            <a:r>
              <a:rPr lang="en-US" altLang="en-US" sz="2600">
                <a:latin typeface="Times New Roman" pitchFamily="18" charset="0"/>
                <a:cs typeface="Times New Roman" pitchFamily="18" charset="0"/>
              </a:rPr>
              <a:t>	- Tôi sẽ mời cụ đi chuyến xe điện đầu tiên.//</a:t>
            </a:r>
          </a:p>
          <a:p>
            <a:r>
              <a:rPr lang="en-US" altLang="en-US" sz="2600">
                <a:latin typeface="Times New Roman" pitchFamily="18" charset="0"/>
                <a:cs typeface="Times New Roman" pitchFamily="18" charset="0"/>
              </a:rPr>
              <a:t>	- Thế nào già cũng đến…//Nhưng ông phải làm nhanh lên nhé/ kẻo tuổi già chẳng còn được bao lâu đâu.//</a:t>
            </a:r>
          </a:p>
          <a:p>
            <a:endParaRPr lang="en-US" altLang="en-US" sz="2800">
              <a:latin typeface="Times New Roman" pitchFamily="18" charset="0"/>
              <a:cs typeface="Times New Roman" pitchFamily="18" charset="0"/>
            </a:endParaRPr>
          </a:p>
          <a:p>
            <a:endParaRPr lang="en-US" altLang="en-US" sz="2800"/>
          </a:p>
          <a:p>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304800"/>
            <a:ext cx="9144000" cy="1077218"/>
          </a:xfrm>
          <a:prstGeom prst="rect">
            <a:avLst/>
          </a:prstGeom>
        </p:spPr>
        <p:txBody>
          <a:bodyPr>
            <a:spAutoFit/>
          </a:bodyPr>
          <a:lstStyle/>
          <a:p>
            <a:pPr>
              <a:defRPr/>
            </a:pP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Đoạn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4: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Ê-</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đi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xơn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vui</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hóm</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hỉnh</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giọng</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cụ</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già</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phấn</a:t>
            </a:r>
            <a:r>
              <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khởi</a:t>
            </a:r>
            <a:endParaRPr lang="en-US" sz="3200" dirty="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18435" name="Bevel 6"/>
          <p:cNvSpPr>
            <a:spLocks noChangeArrowheads="1"/>
          </p:cNvSpPr>
          <p:nvPr/>
        </p:nvSpPr>
        <p:spPr bwMode="auto">
          <a:xfrm>
            <a:off x="0" y="1752600"/>
            <a:ext cx="9144000" cy="4038600"/>
          </a:xfrm>
          <a:prstGeom prst="bevel">
            <a:avLst>
              <a:gd name="adj" fmla="val 2681"/>
            </a:avLst>
          </a:prstGeom>
          <a:solidFill>
            <a:srgbClr val="99FF99"/>
          </a:solidFill>
          <a:ln w="9525" algn="ctr">
            <a:solidFill>
              <a:schemeClr val="tx1"/>
            </a:solidFill>
            <a:round/>
            <a:headEnd/>
            <a:tailEnd/>
          </a:ln>
        </p:spPr>
        <p:txBody>
          <a:bodyPr/>
          <a:lstStyle/>
          <a:p>
            <a:endParaRPr lang="en-US" altLang="en-US"/>
          </a:p>
        </p:txBody>
      </p:sp>
      <p:sp>
        <p:nvSpPr>
          <p:cNvPr id="8" name="TextBox 7"/>
          <p:cNvSpPr txBox="1">
            <a:spLocks noChangeArrowheads="1"/>
          </p:cNvSpPr>
          <p:nvPr/>
        </p:nvSpPr>
        <p:spPr bwMode="auto">
          <a:xfrm>
            <a:off x="6350" y="1571625"/>
            <a:ext cx="8991600" cy="4400550"/>
          </a:xfrm>
          <a:prstGeom prst="rect">
            <a:avLst/>
          </a:prstGeom>
          <a:solidFill>
            <a:srgbClr val="FFCCCC"/>
          </a:solidFill>
          <a:ln w="9525">
            <a:noFill/>
            <a:miter lim="800000"/>
            <a:headEnd/>
            <a:tailEnd/>
          </a:ln>
        </p:spPr>
        <p:txBody>
          <a:bodyPr>
            <a:spAutoFit/>
          </a:bodyPr>
          <a:lstStyle/>
          <a:p>
            <a:r>
              <a:rPr lang="en-US" altLang="en-US" sz="2800"/>
              <a:t> 	</a:t>
            </a:r>
            <a:r>
              <a:rPr lang="en-US" altLang="en-US" sz="2800">
                <a:latin typeface="Times New Roman" pitchFamily="18" charset="0"/>
                <a:cs typeface="Times New Roman" pitchFamily="18" charset="0"/>
              </a:rPr>
              <a:t>Từ lần gặp bà cụ,/ Ê-đi-xơn miệt mài với công việc chế tạo xe điện và đã thành công.//</a:t>
            </a:r>
          </a:p>
          <a:p>
            <a:r>
              <a:rPr lang="en-US" altLang="en-US" sz="2800">
                <a:latin typeface="Times New Roman" pitchFamily="18" charset="0"/>
                <a:cs typeface="Times New Roman" pitchFamily="18" charset="0"/>
              </a:rPr>
              <a:t>	Hôm chạy thử xe điện,/ người ta xếp hàng dài để mua vé.// Ê-đi-xơn mời bà cụ dạo nọ đi chuyến đầu tiên.// Đến ga,/ ông bảo://</a:t>
            </a:r>
          </a:p>
          <a:p>
            <a:r>
              <a:rPr lang="en-US" altLang="en-US" sz="2800">
                <a:latin typeface="Times New Roman" pitchFamily="18" charset="0"/>
                <a:cs typeface="Times New Roman" pitchFamily="18" charset="0"/>
              </a:rPr>
              <a:t>	- Tôi giữ đúng lời hứa với cụ rồi nhé!//</a:t>
            </a:r>
          </a:p>
          <a:p>
            <a:r>
              <a:rPr lang="en-US" altLang="en-US" sz="2800">
                <a:latin typeface="Times New Roman" pitchFamily="18" charset="0"/>
                <a:cs typeface="Times New Roman" pitchFamily="18" charset="0"/>
              </a:rPr>
              <a:t>	Bà cụ cười móm mém://</a:t>
            </a:r>
          </a:p>
          <a:p>
            <a:r>
              <a:rPr lang="en-US" altLang="en-US" sz="2800">
                <a:latin typeface="Times New Roman" pitchFamily="18" charset="0"/>
                <a:cs typeface="Times New Roman" pitchFamily="18" charset="0"/>
              </a:rPr>
              <a:t>	- Cảm ơn ông.// Giờ thì già có thể đi chơi cả ngày với chiếc xe này rồi.//</a:t>
            </a:r>
          </a:p>
          <a:p>
            <a:r>
              <a:rPr lang="en-US" altLang="en-US" sz="28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609600" y="7804150"/>
            <a:ext cx="8534400" cy="4067175"/>
          </a:xfrm>
          <a:prstGeom prst="rect">
            <a:avLst/>
          </a:prstGeom>
          <a:solidFill>
            <a:srgbClr val="FFCCFF"/>
          </a:solidFill>
          <a:ln w="76200" cmpd="tri">
            <a:solidFill>
              <a:srgbClr val="FF5050"/>
            </a:solidFill>
            <a:miter lim="800000"/>
            <a:headEnd/>
            <a:tailEnd/>
          </a:ln>
        </p:spPr>
        <p:txBody>
          <a:bodyPr>
            <a:spAutoFit/>
          </a:bodyPr>
          <a:lstStyle/>
          <a:p>
            <a:pPr>
              <a:spcBef>
                <a:spcPct val="50000"/>
              </a:spcBef>
              <a:buFont typeface="Wingdings" pitchFamily="2" charset="2"/>
              <a:buNone/>
            </a:pPr>
            <a:r>
              <a:rPr lang="en-US" altLang="en-US" sz="3200">
                <a:latin typeface="Times New Roman" pitchFamily="18" charset="0"/>
              </a:rPr>
              <a:t>Ê-đi-xơn là nhà bác học nổi tiếng người Mĩ, sinh năm 1847, mất năm 1931. Ông đã cống hiến cho loài người hơn một nghìn sáng chế trong lĩnh vực điện kĩ thuật. Tuổi thơ của ông rất vất vả. Ông phải đi bán báo kiếm sống và tự mày mò học tập mà không được đến trường học Trung học. Nhờ tài năng và lao động không mệt mỏi, ông đã trở thành nhà bác học vĩ đại.</a:t>
            </a:r>
          </a:p>
        </p:txBody>
      </p:sp>
      <p:sp>
        <p:nvSpPr>
          <p:cNvPr id="6152" name="Text Box 8"/>
          <p:cNvSpPr txBox="1">
            <a:spLocks noChangeArrowheads="1"/>
          </p:cNvSpPr>
          <p:nvPr/>
        </p:nvSpPr>
        <p:spPr bwMode="auto">
          <a:xfrm>
            <a:off x="693738" y="8529638"/>
            <a:ext cx="8077200" cy="2062162"/>
          </a:xfrm>
          <a:prstGeom prst="rect">
            <a:avLst/>
          </a:prstGeom>
          <a:solidFill>
            <a:srgbClr val="FFCCCC"/>
          </a:solidFill>
          <a:ln w="76200" cmpd="tri">
            <a:solidFill>
              <a:schemeClr val="tx1"/>
            </a:solidFill>
            <a:miter lim="800000"/>
            <a:headEnd/>
            <a:tailEnd/>
          </a:ln>
        </p:spPr>
        <p:txBody>
          <a:bodyPr>
            <a:spAutoFit/>
          </a:bodyPr>
          <a:lstStyle/>
          <a:p>
            <a:pPr>
              <a:spcBef>
                <a:spcPct val="50000"/>
              </a:spcBef>
              <a:buFont typeface="Wingdings" pitchFamily="2" charset="2"/>
              <a:buNone/>
            </a:pPr>
            <a:r>
              <a:rPr lang="en-US" altLang="en-US" sz="3200">
                <a:latin typeface="Times New Roman" pitchFamily="18" charset="0"/>
                <a:cs typeface="Times New Roman" pitchFamily="18" charset="0"/>
              </a:rPr>
              <a:t>Câu chuyện giữa ông và bà cụ xảy ra vào lúc Ê-đi-xơn chế ra đèn điện, mọi người từ khắp nơi ùn ùn đến xem. Bà cụ cũng là một trong số những người đó.</a:t>
            </a:r>
          </a:p>
        </p:txBody>
      </p:sp>
      <p:sp>
        <p:nvSpPr>
          <p:cNvPr id="9" name="Rectangle 8"/>
          <p:cNvSpPr/>
          <p:nvPr/>
        </p:nvSpPr>
        <p:spPr>
          <a:xfrm>
            <a:off x="457200" y="762000"/>
            <a:ext cx="3478837" cy="769441"/>
          </a:xfrm>
          <a:prstGeom prst="rect">
            <a:avLst/>
          </a:prstGeom>
          <a:noFill/>
        </p:spPr>
        <p:txBody>
          <a:bodyPr wrap="none">
            <a:spAutoFit/>
          </a:bodyPr>
          <a:lstStyle/>
          <a:p>
            <a:pPr algn="ctr">
              <a:defRPr/>
            </a:pPr>
            <a:r>
              <a:rPr lang="en-US" sz="4400" b="1" u="sng" dirty="0" err="1">
                <a:ln w="17780" cmpd="sng">
                  <a:solidFill>
                    <a:srgbClr val="FFFFFF"/>
                  </a:solidFill>
                  <a:prstDash val="solid"/>
                  <a:miter lim="800000"/>
                </a:ln>
                <a:solidFill>
                  <a:srgbClr val="C00000"/>
                </a:solidFill>
                <a:effectLst>
                  <a:outerShdw blurRad="50800" algn="tl" rotWithShape="0">
                    <a:srgbClr val="000000"/>
                  </a:outerShdw>
                </a:effectLst>
              </a:rPr>
              <a:t>Tìm</a:t>
            </a:r>
            <a:r>
              <a:rPr lang="en-US" sz="4400" b="1" u="sng" dirty="0">
                <a:ln w="17780" cmpd="sng">
                  <a:solidFill>
                    <a:srgbClr val="FFFFFF"/>
                  </a:solidFill>
                  <a:prstDash val="solid"/>
                  <a:miter lim="800000"/>
                </a:ln>
                <a:solidFill>
                  <a:srgbClr val="C00000"/>
                </a:solidFill>
                <a:effectLst>
                  <a:outerShdw blurRad="50800" algn="tl" rotWithShape="0">
                    <a:srgbClr val="000000"/>
                  </a:outerShdw>
                </a:effectLst>
              </a:rPr>
              <a:t> </a:t>
            </a:r>
            <a:r>
              <a:rPr lang="en-US" sz="4400" b="1" u="sng" dirty="0" err="1">
                <a:ln w="17780" cmpd="sng">
                  <a:solidFill>
                    <a:srgbClr val="FFFFFF"/>
                  </a:solidFill>
                  <a:prstDash val="solid"/>
                  <a:miter lim="800000"/>
                </a:ln>
                <a:solidFill>
                  <a:srgbClr val="C00000"/>
                </a:solidFill>
                <a:effectLst>
                  <a:outerShdw blurRad="50800" algn="tl" rotWithShape="0">
                    <a:srgbClr val="000000"/>
                  </a:outerShdw>
                </a:effectLst>
              </a:rPr>
              <a:t>hiểu</a:t>
            </a:r>
            <a:r>
              <a:rPr lang="en-US" sz="4400" b="1" u="sng" dirty="0">
                <a:ln w="17780" cmpd="sng">
                  <a:solidFill>
                    <a:srgbClr val="FFFFFF"/>
                  </a:solidFill>
                  <a:prstDash val="solid"/>
                  <a:miter lim="800000"/>
                </a:ln>
                <a:solidFill>
                  <a:srgbClr val="C00000"/>
                </a:solidFill>
                <a:effectLst>
                  <a:outerShdw blurRad="50800" algn="tl" rotWithShape="0">
                    <a:srgbClr val="000000"/>
                  </a:outerShdw>
                </a:effectLst>
              </a:rPr>
              <a:t> </a:t>
            </a:r>
            <a:r>
              <a:rPr lang="en-US" sz="4400" b="1" u="sng" dirty="0" err="1">
                <a:ln w="17780" cmpd="sng">
                  <a:solidFill>
                    <a:srgbClr val="FFFFFF"/>
                  </a:solidFill>
                  <a:prstDash val="solid"/>
                  <a:miter lim="800000"/>
                </a:ln>
                <a:solidFill>
                  <a:srgbClr val="C00000"/>
                </a:solidFill>
                <a:effectLst>
                  <a:outerShdw blurRad="50800" algn="tl" rotWithShape="0">
                    <a:srgbClr val="000000"/>
                  </a:outerShdw>
                </a:effectLst>
              </a:rPr>
              <a:t>bài</a:t>
            </a:r>
            <a:endParaRPr lang="en-US" sz="4400" b="1" u="sng"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19461" name="TextBox 1"/>
          <p:cNvSpPr txBox="1">
            <a:spLocks noChangeArrowheads="1"/>
          </p:cNvSpPr>
          <p:nvPr/>
        </p:nvSpPr>
        <p:spPr bwMode="auto">
          <a:xfrm>
            <a:off x="463550" y="1558925"/>
            <a:ext cx="8307388" cy="1077913"/>
          </a:xfrm>
          <a:prstGeom prst="rect">
            <a:avLst/>
          </a:prstGeom>
          <a:noFill/>
          <a:ln w="9525">
            <a:noFill/>
            <a:miter lim="800000"/>
            <a:headEnd/>
            <a:tailEnd/>
          </a:ln>
        </p:spPr>
        <p:txBody>
          <a:bodyPr wrap="none">
            <a:spAutoFit/>
          </a:bodyPr>
          <a:lstStyle/>
          <a:p>
            <a:r>
              <a:rPr lang="en-US" altLang="en-US" sz="3200">
                <a:latin typeface="Times New Roman" pitchFamily="18" charset="0"/>
                <a:cs typeface="Times New Roman" pitchFamily="18" charset="0"/>
              </a:rPr>
              <a:t>Câu 1: Hãy nói những điều em biết về Ê-đi-xơn ?</a:t>
            </a:r>
          </a:p>
          <a:p>
            <a:endParaRPr lang="en-US" altLang="en-US" sz="3200"/>
          </a:p>
        </p:txBody>
      </p:sp>
      <p:sp>
        <p:nvSpPr>
          <p:cNvPr id="3" name="TextBox 2"/>
          <p:cNvSpPr txBox="1">
            <a:spLocks noChangeArrowheads="1"/>
          </p:cNvSpPr>
          <p:nvPr/>
        </p:nvSpPr>
        <p:spPr bwMode="auto">
          <a:xfrm>
            <a:off x="457200" y="2209800"/>
            <a:ext cx="8534400" cy="1538288"/>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Câu 2: Câu chuyện giữa Ê-đi-xơn và bà cụ xảy ra lúc nào ?</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833 -0.05202 L 0 -0.78433 " pathEditMode="relative" rAng="0" ptsTypes="AA">
                                      <p:cBhvr>
                                        <p:cTn id="6" dur="1000" fill="hold"/>
                                        <p:tgtEl>
                                          <p:spTgt spid="6150"/>
                                        </p:tgtEl>
                                        <p:attrNameLst>
                                          <p:attrName>ppt_x</p:attrName>
                                          <p:attrName>ppt_y</p:attrName>
                                        </p:attrNameLst>
                                      </p:cBhvr>
                                      <p:rCtr x="-4" y="-36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1" nodeType="clickEffect">
                                  <p:stCondLst>
                                    <p:cond delay="0"/>
                                  </p:stCondLst>
                                  <p:childTnLst>
                                    <p:animMotion origin="layout" path="M 0.05 -0.78433 L 0 0.44729 " pathEditMode="relative" rAng="0" ptsTypes="AA">
                                      <p:cBhvr>
                                        <p:cTn id="10" dur="2000" fill="hold"/>
                                        <p:tgtEl>
                                          <p:spTgt spid="6150"/>
                                        </p:tgtEl>
                                        <p:attrNameLst>
                                          <p:attrName>ppt_x</p:attrName>
                                          <p:attrName>ppt_y</p:attrName>
                                        </p:attrNameLst>
                                      </p:cBhvr>
                                      <p:rCtr x="-25" y="61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grpId="0" nodeType="clickEffect">
                                  <p:stCondLst>
                                    <p:cond delay="0"/>
                                  </p:stCondLst>
                                  <p:childTnLst>
                                    <p:animMotion origin="layout" path="M -4.72222E-6 -1.48148E-6 L -4.72222E-6 -0.76643 " pathEditMode="relative" rAng="0" ptsTypes="AA">
                                      <p:cBhvr>
                                        <p:cTn id="20" dur="2000" fill="hold"/>
                                        <p:tgtEl>
                                          <p:spTgt spid="6152"/>
                                        </p:tgtEl>
                                        <p:attrNameLst>
                                          <p:attrName>ppt_x</p:attrName>
                                          <p:attrName>ppt_y</p:attrName>
                                        </p:attrNameLst>
                                      </p:cBhvr>
                                      <p:rCtr x="0" y="-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0" grpId="1" animBg="1"/>
      <p:bldP spid="615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1066800" y="457200"/>
            <a:ext cx="6858000" cy="1524000"/>
          </a:xfrm>
          <a:prstGeom prst="rect">
            <a:avLst/>
          </a:prstGeom>
          <a:solidFill>
            <a:schemeClr val="accent1"/>
          </a:solidFill>
          <a:ln w="76200" cmpd="tri">
            <a:solidFill>
              <a:schemeClr val="tx1"/>
            </a:solidFill>
            <a:miter lim="800000"/>
            <a:headEnd/>
            <a:tailEnd/>
          </a:ln>
        </p:spPr>
        <p:txBody>
          <a:bodyPr wrap="none" anchor="ctr"/>
          <a:lstStyle/>
          <a:p>
            <a:pPr algn="ctr"/>
            <a:r>
              <a:rPr lang="en-US" altLang="en-US" sz="3200">
                <a:solidFill>
                  <a:schemeClr val="bg2"/>
                </a:solidFill>
                <a:latin typeface="Times New Roman" pitchFamily="18" charset="0"/>
                <a:cs typeface="Times New Roman" pitchFamily="18" charset="0"/>
              </a:rPr>
              <a:t>Ùn ùn kéo đến: Là người đến liên tục </a:t>
            </a:r>
          </a:p>
          <a:p>
            <a:pPr algn="ctr"/>
            <a:r>
              <a:rPr lang="en-US" altLang="en-US" sz="3200">
                <a:solidFill>
                  <a:schemeClr val="bg2"/>
                </a:solidFill>
                <a:latin typeface="Times New Roman" pitchFamily="18" charset="0"/>
                <a:cs typeface="Times New Roman" pitchFamily="18" charset="0"/>
              </a:rPr>
              <a:t> và đông, tiếp nối nhau</a:t>
            </a:r>
            <a:r>
              <a:rPr lang="en-US" altLang="en-US" sz="3200">
                <a:latin typeface="Times New Roman" pitchFamily="18" charset="0"/>
                <a:cs typeface="Times New Roman" pitchFamily="18" charset="0"/>
              </a:rPr>
              <a:t>.</a:t>
            </a:r>
          </a:p>
        </p:txBody>
      </p:sp>
      <p:grpSp>
        <p:nvGrpSpPr>
          <p:cNvPr id="2" name="Group 5"/>
          <p:cNvGrpSpPr>
            <a:grpSpLocks/>
          </p:cNvGrpSpPr>
          <p:nvPr/>
        </p:nvGrpSpPr>
        <p:grpSpPr bwMode="auto">
          <a:xfrm>
            <a:off x="0" y="2286000"/>
            <a:ext cx="9144000" cy="5562600"/>
            <a:chOff x="0" y="0"/>
            <a:chExt cx="5760" cy="5280"/>
          </a:xfrm>
        </p:grpSpPr>
        <p:pic>
          <p:nvPicPr>
            <p:cNvPr id="20485" name="Picture 6" descr="DSC00186"/>
            <p:cNvPicPr>
              <a:picLocks noChangeAspect="1" noChangeArrowheads="1"/>
            </p:cNvPicPr>
            <p:nvPr/>
          </p:nvPicPr>
          <p:blipFill>
            <a:blip r:embed="rId3"/>
            <a:srcRect/>
            <a:stretch>
              <a:fillRect/>
            </a:stretch>
          </p:blipFill>
          <p:spPr bwMode="auto">
            <a:xfrm>
              <a:off x="0" y="0"/>
              <a:ext cx="5760" cy="5280"/>
            </a:xfrm>
            <a:prstGeom prst="rect">
              <a:avLst/>
            </a:prstGeom>
            <a:noFill/>
            <a:ln w="9525">
              <a:noFill/>
              <a:miter lim="800000"/>
              <a:headEnd/>
              <a:tailEnd/>
            </a:ln>
          </p:spPr>
        </p:pic>
        <p:sp>
          <p:nvSpPr>
            <p:cNvPr id="20486" name="Oval 7"/>
            <p:cNvSpPr>
              <a:spLocks noChangeArrowheads="1"/>
            </p:cNvSpPr>
            <p:nvPr/>
          </p:nvSpPr>
          <p:spPr bwMode="auto">
            <a:xfrm>
              <a:off x="1296" y="624"/>
              <a:ext cx="336" cy="288"/>
            </a:xfrm>
            <a:prstGeom prst="ellipse">
              <a:avLst/>
            </a:prstGeom>
            <a:solidFill>
              <a:srgbClr val="FFFFCC"/>
            </a:solidFill>
            <a:ln w="9525">
              <a:solidFill>
                <a:schemeClr val="tx1"/>
              </a:solidFill>
              <a:round/>
              <a:headEnd/>
              <a:tailEnd/>
            </a:ln>
          </p:spPr>
          <p:txBody>
            <a:bodyPr wrap="none" anchor="ctr"/>
            <a:lstStyle/>
            <a:p>
              <a:pPr algn="ctr" eaLnBrk="1" hangingPunct="1"/>
              <a:r>
                <a:rPr lang="en-US" altLang="en-US" sz="2000" b="1">
                  <a:solidFill>
                    <a:srgbClr val="000000"/>
                  </a:solidFill>
                  <a:latin typeface="Tahoma" pitchFamily="34" charset="0"/>
                  <a:cs typeface="Arial" charset="0"/>
                </a:rPr>
                <a:t>1</a:t>
              </a:r>
            </a:p>
          </p:txBody>
        </p:sp>
      </p:grpSp>
      <p:sp>
        <p:nvSpPr>
          <p:cNvPr id="20484" name="AutoShape 8">
            <a:hlinkClick r:id="rId4" action="ppaction://hlinksldjump" highlightClick="1"/>
          </p:cNvPr>
          <p:cNvSpPr>
            <a:spLocks noChangeArrowheads="1"/>
          </p:cNvSpPr>
          <p:nvPr/>
        </p:nvSpPr>
        <p:spPr bwMode="auto">
          <a:xfrm>
            <a:off x="8534400" y="6324600"/>
            <a:ext cx="609600" cy="533400"/>
          </a:xfrm>
          <a:prstGeom prst="actionButtonBeginning">
            <a:avLst/>
          </a:prstGeom>
          <a:solidFill>
            <a:srgbClr val="0000FF"/>
          </a:solidFill>
          <a:ln w="9525">
            <a:noFill/>
            <a:miter lim="800000"/>
            <a:headEnd/>
            <a:tailEnd/>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1000"/>
                                        <p:tgtEl>
                                          <p:spTgt spid="27652"/>
                                        </p:tgtEl>
                                      </p:cBhvr>
                                    </p:animEffect>
                                  </p:childTnLst>
                                </p:cTn>
                              </p:par>
                              <p:par>
                                <p:cTn id="8" presetID="2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225" y="1868488"/>
            <a:ext cx="8839200" cy="1168400"/>
          </a:xfrm>
          <a:prstGeom prst="rect">
            <a:avLst/>
          </a:prstGeom>
          <a:noFill/>
          <a:ln w="9525">
            <a:noFill/>
            <a:miter lim="800000"/>
            <a:headEnd/>
            <a:tailEnd/>
          </a:ln>
        </p:spPr>
        <p:txBody>
          <a:bodyPr>
            <a:spAutoFit/>
          </a:bodyPr>
          <a:lstStyle/>
          <a:p>
            <a:r>
              <a:rPr lang="en-US" altLang="en-US" sz="4000">
                <a:latin typeface="Times New Roman" pitchFamily="18" charset="0"/>
                <a:cs typeface="Times New Roman" pitchFamily="18" charset="0"/>
              </a:rPr>
              <a:t>?</a:t>
            </a:r>
            <a:r>
              <a:rPr lang="en-US" altLang="en-US" sz="2800">
                <a:latin typeface="Times New Roman" pitchFamily="18" charset="0"/>
                <a:cs typeface="Times New Roman" pitchFamily="18" charset="0"/>
              </a:rPr>
              <a:t>: Mong muốn của bà cụ gợi cho Ê-đi-xơn ý nghĩ gì ? </a:t>
            </a:r>
          </a:p>
          <a:p>
            <a:endParaRPr lang="en-US" altLang="en-US"/>
          </a:p>
        </p:txBody>
      </p:sp>
      <p:sp>
        <p:nvSpPr>
          <p:cNvPr id="3" name="TextBox 2"/>
          <p:cNvSpPr txBox="1">
            <a:spLocks noChangeArrowheads="1"/>
          </p:cNvSpPr>
          <p:nvPr/>
        </p:nvSpPr>
        <p:spPr bwMode="auto">
          <a:xfrm>
            <a:off x="522288" y="2544763"/>
            <a:ext cx="8458200" cy="1970087"/>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en-US" sz="3200">
                <a:solidFill>
                  <a:srgbClr val="0000FF"/>
                </a:solidFill>
                <a:latin typeface="Times New Roman" pitchFamily="18" charset="0"/>
                <a:cs typeface="Times New Roman" pitchFamily="18" charset="0"/>
              </a:rPr>
              <a:t>Mong muốn của bà cụ gợi cho ông ý nghĩ chế tạo một chiếc xe chạy bằng dòng điện.</a:t>
            </a:r>
          </a:p>
          <a:p>
            <a:pPr algn="ctr"/>
            <a:endParaRPr lang="en-US" altLang="en-US" sz="2800">
              <a:latin typeface="Times New Roman" pitchFamily="18" charset="0"/>
              <a:cs typeface="Times New Roman" pitchFamily="18" charset="0"/>
            </a:endParaRPr>
          </a:p>
          <a:p>
            <a:endParaRPr lang="en-US" altLang="en-US"/>
          </a:p>
        </p:txBody>
      </p:sp>
      <p:sp>
        <p:nvSpPr>
          <p:cNvPr id="21508" name="TextBox 3"/>
          <p:cNvSpPr txBox="1">
            <a:spLocks noChangeArrowheads="1"/>
          </p:cNvSpPr>
          <p:nvPr/>
        </p:nvSpPr>
        <p:spPr bwMode="auto">
          <a:xfrm>
            <a:off x="304800" y="381000"/>
            <a:ext cx="8839200" cy="984250"/>
          </a:xfrm>
          <a:prstGeom prst="rect">
            <a:avLst/>
          </a:prstGeom>
          <a:noFill/>
          <a:ln w="9525">
            <a:noFill/>
            <a:miter lim="800000"/>
            <a:headEnd/>
            <a:tailEnd/>
          </a:ln>
        </p:spPr>
        <p:txBody>
          <a:bodyPr>
            <a:spAutoFit/>
          </a:bodyPr>
          <a:lstStyle/>
          <a:p>
            <a:pPr eaLnBrk="1" hangingPunct="1">
              <a:spcBef>
                <a:spcPct val="50000"/>
              </a:spcBef>
            </a:pPr>
            <a:r>
              <a:rPr lang="en-US" altLang="en-US" sz="2800">
                <a:latin typeface="Times New Roman" pitchFamily="18" charset="0"/>
                <a:cs typeface="Times New Roman" pitchFamily="18" charset="0"/>
              </a:rPr>
              <a:t>Câu 3: Vì sao bà cụ mong có chiếc xe không cần ngựa kéo ?</a:t>
            </a:r>
          </a:p>
          <a:p>
            <a:endParaRPr lang="en-US" altLang="en-US"/>
          </a:p>
        </p:txBody>
      </p:sp>
      <p:sp>
        <p:nvSpPr>
          <p:cNvPr id="5" name="TextBox 4"/>
          <p:cNvSpPr txBox="1">
            <a:spLocks noChangeArrowheads="1"/>
          </p:cNvSpPr>
          <p:nvPr/>
        </p:nvSpPr>
        <p:spPr bwMode="auto">
          <a:xfrm>
            <a:off x="304800" y="901700"/>
            <a:ext cx="8839200" cy="1414463"/>
          </a:xfrm>
          <a:prstGeom prst="rect">
            <a:avLst/>
          </a:prstGeom>
          <a:noFill/>
          <a:ln w="9525">
            <a:noFill/>
            <a:miter lim="800000"/>
            <a:headEnd/>
            <a:tailEnd/>
          </a:ln>
        </p:spPr>
        <p:txBody>
          <a:bodyPr>
            <a:spAutoFit/>
          </a:bodyPr>
          <a:lstStyle/>
          <a:p>
            <a:r>
              <a:rPr lang="en-US" altLang="en-US" sz="2800">
                <a:latin typeface="Times New Roman" pitchFamily="18" charset="0"/>
                <a:cs typeface="Times New Roman" pitchFamily="18" charset="0"/>
              </a:rPr>
              <a:t>       </a:t>
            </a:r>
            <a:r>
              <a:rPr lang="en-US" altLang="en-US" sz="2800">
                <a:solidFill>
                  <a:srgbClr val="0000FF"/>
                </a:solidFill>
                <a:latin typeface="Times New Roman" pitchFamily="18" charset="0"/>
                <a:cs typeface="Times New Roman" pitchFamily="18" charset="0"/>
              </a:rPr>
              <a:t>Bà cụ mong có chiếc xe không cần ngựa kéo vì xe ngựa rất xóc. Đi xe ấy cụ sẽ bị ốm.</a:t>
            </a:r>
          </a:p>
          <a:p>
            <a:endParaRPr lang="en-US" altLang="en-US">
              <a:solidFill>
                <a:srgbClr val="0000FF"/>
              </a:solidFill>
            </a:endParaRPr>
          </a:p>
        </p:txBody>
      </p:sp>
      <p:sp>
        <p:nvSpPr>
          <p:cNvPr id="10" name="Text Box 5"/>
          <p:cNvSpPr txBox="1">
            <a:spLocks noChangeArrowheads="1"/>
          </p:cNvSpPr>
          <p:nvPr/>
        </p:nvSpPr>
        <p:spPr bwMode="auto">
          <a:xfrm>
            <a:off x="106363" y="3651250"/>
            <a:ext cx="8924925" cy="1077913"/>
          </a:xfrm>
          <a:prstGeom prst="rect">
            <a:avLst/>
          </a:prstGeom>
          <a:solidFill>
            <a:schemeClr val="bg1"/>
          </a:solidFill>
          <a:ln w="28575">
            <a:solidFill>
              <a:schemeClr val="bg1"/>
            </a:solidFill>
            <a:miter lim="800000"/>
            <a:headEnd/>
            <a:tailEnd/>
          </a:ln>
        </p:spPr>
        <p:txBody>
          <a:bodyPr>
            <a:spAutoFit/>
          </a:bodyPr>
          <a:lstStyle/>
          <a:p>
            <a:pPr>
              <a:spcBef>
                <a:spcPct val="50000"/>
              </a:spcBef>
            </a:pPr>
            <a:r>
              <a:rPr lang="en-US" altLang="en-US" sz="3200">
                <a:latin typeface="Times New Roman" pitchFamily="18" charset="0"/>
                <a:cs typeface="Times New Roman" pitchFamily="18" charset="0"/>
              </a:rPr>
              <a:t> </a:t>
            </a:r>
            <a:r>
              <a:rPr lang="en-US" altLang="en-US" sz="3200" u="sng">
                <a:latin typeface="Times New Roman" pitchFamily="18" charset="0"/>
                <a:cs typeface="Times New Roman" pitchFamily="18" charset="0"/>
              </a:rPr>
              <a:t>Câu 4</a:t>
            </a:r>
            <a:r>
              <a:rPr lang="en-US" altLang="en-US" sz="3200">
                <a:latin typeface="Times New Roman" pitchFamily="18" charset="0"/>
                <a:cs typeface="Times New Roman" pitchFamily="18" charset="0"/>
              </a:rPr>
              <a:t>: Nhờ đâu mong ước của bà cụ trở thành hiện thực?</a:t>
            </a:r>
          </a:p>
        </p:txBody>
      </p:sp>
      <p:sp>
        <p:nvSpPr>
          <p:cNvPr id="6" name="TextBox 5"/>
          <p:cNvSpPr txBox="1">
            <a:spLocks noChangeArrowheads="1"/>
          </p:cNvSpPr>
          <p:nvPr/>
        </p:nvSpPr>
        <p:spPr bwMode="auto">
          <a:xfrm>
            <a:off x="304800" y="4572000"/>
            <a:ext cx="8305800" cy="2062163"/>
          </a:xfrm>
          <a:prstGeom prst="rect">
            <a:avLst/>
          </a:prstGeom>
          <a:noFill/>
          <a:ln w="9525">
            <a:noFill/>
            <a:miter lim="800000"/>
            <a:headEnd/>
            <a:tailEnd/>
          </a:ln>
        </p:spPr>
        <p:txBody>
          <a:bodyPr>
            <a:spAutoFit/>
          </a:bodyPr>
          <a:lstStyle/>
          <a:p>
            <a:r>
              <a:rPr lang="en-US" altLang="en-US" sz="3200" b="1">
                <a:latin typeface="Times New Roman" pitchFamily="18" charset="0"/>
              </a:rPr>
              <a:t>       </a:t>
            </a:r>
            <a:r>
              <a:rPr lang="en-US" altLang="en-US" sz="3200">
                <a:solidFill>
                  <a:srgbClr val="0000FF"/>
                </a:solidFill>
                <a:latin typeface="Times New Roman" pitchFamily="18" charset="0"/>
              </a:rPr>
              <a:t>Nhờ óc sáng tạo kì diệu, sự quan tâm đến con người và lao động miệt mài của nhà bác học để thực hiện lời hứa.</a:t>
            </a:r>
          </a:p>
          <a:p>
            <a:r>
              <a:rPr lang="en-US" altLang="en-US" sz="3200" b="1">
                <a:latin typeface="Times New Roman" pitchFamily="18" charset="0"/>
              </a:rPr>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5638800" y="2000250"/>
            <a:ext cx="2209800" cy="369888"/>
          </a:xfrm>
          <a:prstGeom prst="rect">
            <a:avLst/>
          </a:prstGeom>
          <a:noFill/>
          <a:ln>
            <a:noFill/>
          </a:ln>
          <a:effectLst/>
          <a:extLst/>
        </p:spPr>
        <p:txBody>
          <a:bodyPr>
            <a:spAutoFit/>
          </a:bodyPr>
          <a:lstStyle/>
          <a:p>
            <a:pPr eaLnBrk="1" hangingPunct="1">
              <a:spcBef>
                <a:spcPct val="50000"/>
              </a:spcBef>
              <a:defRPr/>
            </a:pPr>
            <a:endParaRPr lang="en-US">
              <a:effectLst>
                <a:outerShdw blurRad="38100" dist="38100" dir="2700000" algn="tl">
                  <a:srgbClr val="C0C0C0"/>
                </a:outerShdw>
              </a:effectLst>
              <a:latin typeface="Arial" panose="020B0604020202020204" pitchFamily="34" charset="0"/>
            </a:endParaRPr>
          </a:p>
        </p:txBody>
      </p:sp>
      <p:sp>
        <p:nvSpPr>
          <p:cNvPr id="22531" name="Text Box 7"/>
          <p:cNvSpPr txBox="1">
            <a:spLocks noChangeArrowheads="1"/>
          </p:cNvSpPr>
          <p:nvPr/>
        </p:nvSpPr>
        <p:spPr bwMode="auto">
          <a:xfrm>
            <a:off x="1166813" y="1579563"/>
            <a:ext cx="21336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Luyện đọc</a:t>
            </a:r>
          </a:p>
        </p:txBody>
      </p:sp>
      <p:sp>
        <p:nvSpPr>
          <p:cNvPr id="22532" name="Text Box 8"/>
          <p:cNvSpPr txBox="1">
            <a:spLocks noChangeArrowheads="1"/>
          </p:cNvSpPr>
          <p:nvPr/>
        </p:nvSpPr>
        <p:spPr bwMode="auto">
          <a:xfrm>
            <a:off x="5410200" y="1692275"/>
            <a:ext cx="31242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Tìm hiểu bài</a:t>
            </a:r>
          </a:p>
        </p:txBody>
      </p:sp>
      <p:sp>
        <p:nvSpPr>
          <p:cNvPr id="130057" name="Line 9"/>
          <p:cNvSpPr>
            <a:spLocks noChangeShapeType="1"/>
          </p:cNvSpPr>
          <p:nvPr/>
        </p:nvSpPr>
        <p:spPr bwMode="auto">
          <a:xfrm>
            <a:off x="4724400" y="2514600"/>
            <a:ext cx="0" cy="3371850"/>
          </a:xfrm>
          <a:prstGeom prst="line">
            <a:avLst/>
          </a:prstGeom>
          <a:noFill/>
          <a:ln w="28575">
            <a:solidFill>
              <a:schemeClr val="tx1"/>
            </a:solidFill>
            <a:round/>
            <a:headEnd/>
            <a:tailEnd/>
          </a:ln>
          <a:effectLst/>
          <a:extLst/>
        </p:spPr>
        <p:txBody>
          <a:bodyPr/>
          <a:lstStyle/>
          <a:p>
            <a:pPr eaLnBrk="1" hangingPunct="1">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22534" name="Text Box 18"/>
          <p:cNvSpPr txBox="1">
            <a:spLocks noChangeArrowheads="1"/>
          </p:cNvSpPr>
          <p:nvPr/>
        </p:nvSpPr>
        <p:spPr bwMode="auto">
          <a:xfrm>
            <a:off x="0" y="26988"/>
            <a:ext cx="9144000" cy="584200"/>
          </a:xfrm>
          <a:prstGeom prst="rect">
            <a:avLst/>
          </a:prstGeom>
          <a:noFill/>
          <a:ln w="9525">
            <a:noFill/>
            <a:miter lim="800000"/>
            <a:headEnd/>
            <a:tailEnd/>
          </a:ln>
        </p:spPr>
        <p:txBody>
          <a:bodyPr>
            <a:spAutoFit/>
          </a:bodyPr>
          <a:lstStyle/>
          <a:p>
            <a:pPr algn="ctr" eaLnBrk="1" hangingPunct="1">
              <a:spcBef>
                <a:spcPct val="50000"/>
              </a:spcBef>
            </a:pPr>
            <a:r>
              <a:rPr lang="en-US" altLang="vi-VN" sz="3200" b="1">
                <a:solidFill>
                  <a:srgbClr val="0000FF"/>
                </a:solidFill>
                <a:latin typeface="Times New Roman" pitchFamily="18" charset="0"/>
                <a:cs typeface="Times New Roman" pitchFamily="18" charset="0"/>
              </a:rPr>
              <a:t>T</a:t>
            </a:r>
            <a:r>
              <a:rPr lang="en-US" altLang="vi-VN" sz="3200" b="1" u="sng">
                <a:solidFill>
                  <a:srgbClr val="0000FF"/>
                </a:solidFill>
                <a:latin typeface="Times New Roman" pitchFamily="18" charset="0"/>
                <a:cs typeface="Times New Roman" pitchFamily="18" charset="0"/>
              </a:rPr>
              <a:t>ập đọc – Kể chuyệ</a:t>
            </a:r>
            <a:r>
              <a:rPr lang="en-US" altLang="vi-VN" sz="3200" b="1">
                <a:solidFill>
                  <a:srgbClr val="0000FF"/>
                </a:solidFill>
                <a:latin typeface="Times New Roman" pitchFamily="18" charset="0"/>
                <a:cs typeface="Times New Roman" pitchFamily="18" charset="0"/>
              </a:rPr>
              <a:t>n</a:t>
            </a:r>
          </a:p>
        </p:txBody>
      </p:sp>
      <p:sp>
        <p:nvSpPr>
          <p:cNvPr id="22535" name="Text Box 19"/>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eaLnBrk="1" hangingPunct="1">
              <a:spcBef>
                <a:spcPct val="50000"/>
              </a:spcBef>
            </a:pPr>
            <a:r>
              <a:rPr lang="en-US" altLang="vi-VN" sz="4000" b="1">
                <a:solidFill>
                  <a:srgbClr val="FF0000"/>
                </a:solidFill>
                <a:latin typeface="Times New Roman" pitchFamily="18" charset="0"/>
                <a:cs typeface="Times New Roman" pitchFamily="18" charset="0"/>
              </a:rPr>
              <a:t>Nhà bác học và bà cụ</a:t>
            </a:r>
          </a:p>
        </p:txBody>
      </p:sp>
      <p:sp>
        <p:nvSpPr>
          <p:cNvPr id="22536" name="TextBox 1"/>
          <p:cNvSpPr txBox="1">
            <a:spLocks noChangeArrowheads="1"/>
          </p:cNvSpPr>
          <p:nvPr/>
        </p:nvSpPr>
        <p:spPr bwMode="auto">
          <a:xfrm>
            <a:off x="4398963" y="1082675"/>
            <a:ext cx="4135437" cy="554038"/>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Theo Truyện đọc 3, 1995</a:t>
            </a:r>
          </a:p>
        </p:txBody>
      </p:sp>
      <p:sp>
        <p:nvSpPr>
          <p:cNvPr id="22537" name="TextBox 8"/>
          <p:cNvSpPr txBox="1">
            <a:spLocks noChangeArrowheads="1"/>
          </p:cNvSpPr>
          <p:nvPr/>
        </p:nvSpPr>
        <p:spPr bwMode="auto">
          <a:xfrm>
            <a:off x="403225" y="2349500"/>
            <a:ext cx="817563" cy="584200"/>
          </a:xfrm>
          <a:prstGeom prst="rect">
            <a:avLst/>
          </a:prstGeom>
          <a:noFill/>
          <a:ln w="9525">
            <a:noFill/>
            <a:miter lim="800000"/>
            <a:headEnd/>
            <a:tailEnd/>
          </a:ln>
        </p:spPr>
        <p:txBody>
          <a:bodyPr wrap="none">
            <a:spAutoFit/>
          </a:bodyPr>
          <a:lstStyle/>
          <a:p>
            <a:r>
              <a:rPr lang="en-US" altLang="en-US" sz="3200" b="1" i="1">
                <a:latin typeface="Times New Roman" pitchFamily="18" charset="0"/>
                <a:cs typeface="Times New Roman" pitchFamily="18" charset="0"/>
              </a:rPr>
              <a:t>Từ:</a:t>
            </a:r>
          </a:p>
        </p:txBody>
      </p:sp>
      <p:sp>
        <p:nvSpPr>
          <p:cNvPr id="22538" name="TextBox 2"/>
          <p:cNvSpPr txBox="1">
            <a:spLocks noChangeArrowheads="1"/>
          </p:cNvSpPr>
          <p:nvPr/>
        </p:nvSpPr>
        <p:spPr bwMode="auto">
          <a:xfrm>
            <a:off x="5294313" y="2332038"/>
            <a:ext cx="2898775"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Nhà bác học</a:t>
            </a:r>
          </a:p>
        </p:txBody>
      </p:sp>
      <p:sp>
        <p:nvSpPr>
          <p:cNvPr id="22539" name="TextBox 11"/>
          <p:cNvSpPr txBox="1">
            <a:spLocks noChangeArrowheads="1"/>
          </p:cNvSpPr>
          <p:nvPr/>
        </p:nvSpPr>
        <p:spPr bwMode="auto">
          <a:xfrm>
            <a:off x="5287963" y="2882900"/>
            <a:ext cx="2881312"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Cười móm mém</a:t>
            </a:r>
          </a:p>
        </p:txBody>
      </p:sp>
      <p:sp>
        <p:nvSpPr>
          <p:cNvPr id="22540" name="TextBox 12"/>
          <p:cNvSpPr txBox="1">
            <a:spLocks noChangeArrowheads="1"/>
          </p:cNvSpPr>
          <p:nvPr/>
        </p:nvSpPr>
        <p:spPr bwMode="auto">
          <a:xfrm>
            <a:off x="5468938" y="3328988"/>
            <a:ext cx="1995487"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Thùm thụp</a:t>
            </a:r>
          </a:p>
        </p:txBody>
      </p:sp>
      <p:sp>
        <p:nvSpPr>
          <p:cNvPr id="22541" name="TextBox 3"/>
          <p:cNvSpPr txBox="1">
            <a:spLocks noChangeArrowheads="1"/>
          </p:cNvSpPr>
          <p:nvPr/>
        </p:nvSpPr>
        <p:spPr bwMode="auto">
          <a:xfrm>
            <a:off x="349250" y="2855913"/>
            <a:ext cx="892175" cy="585787"/>
          </a:xfrm>
          <a:prstGeom prst="rect">
            <a:avLst/>
          </a:prstGeom>
          <a:noFill/>
          <a:ln w="9525">
            <a:noFill/>
            <a:miter lim="800000"/>
            <a:headEnd/>
            <a:tailEnd/>
          </a:ln>
        </p:spPr>
        <p:txBody>
          <a:bodyPr wrap="none">
            <a:spAutoFit/>
          </a:bodyPr>
          <a:lstStyle/>
          <a:p>
            <a:r>
              <a:rPr lang="en-US" sz="3200" b="1" i="1">
                <a:latin typeface="Times New Roman" pitchFamily="18" charset="0"/>
                <a:cs typeface="Times New Roman" pitchFamily="18" charset="0"/>
              </a:rPr>
              <a:t>Câu</a:t>
            </a:r>
          </a:p>
        </p:txBody>
      </p:sp>
      <p:sp>
        <p:nvSpPr>
          <p:cNvPr id="22542" name="TextBox 13"/>
          <p:cNvSpPr txBox="1">
            <a:spLocks noChangeArrowheads="1"/>
          </p:cNvSpPr>
          <p:nvPr/>
        </p:nvSpPr>
        <p:spPr bwMode="auto">
          <a:xfrm>
            <a:off x="5540375" y="4516438"/>
            <a:ext cx="1677988"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Miệt mài</a:t>
            </a:r>
          </a:p>
        </p:txBody>
      </p:sp>
      <p:sp>
        <p:nvSpPr>
          <p:cNvPr id="22543" name="TextBox 14"/>
          <p:cNvSpPr txBox="1">
            <a:spLocks noChangeArrowheads="1"/>
          </p:cNvSpPr>
          <p:nvPr/>
        </p:nvSpPr>
        <p:spPr bwMode="auto">
          <a:xfrm>
            <a:off x="5540375" y="3895725"/>
            <a:ext cx="2590800"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Ùn ùn kéo đến</a:t>
            </a:r>
          </a:p>
        </p:txBody>
      </p:sp>
    </p:spTree>
  </p:cSld>
  <p:clrMapOvr>
    <a:masterClrMapping/>
  </p:clrMapOvr>
  <p:transition advTm="319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2250" y="1862137"/>
            <a:ext cx="8915400" cy="1077218"/>
          </a:xfrm>
          <a:prstGeom prst="rect">
            <a:avLst/>
          </a:prstGeom>
          <a:noFill/>
        </p:spPr>
        <p:txBody>
          <a:bodyPr>
            <a:spAutoFit/>
          </a:bodyPr>
          <a:lstStyle/>
          <a:p>
            <a:pPr>
              <a:defRPr/>
            </a:pP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Em</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hãy</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đọc</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thuộc</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lòng</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bài</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thơ</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Bàn</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tay</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cô</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giáo</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và</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cho</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biết</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nội</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dung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của</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bài</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thơ</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là</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 </a:t>
            </a:r>
            <a:r>
              <a:rPr lang="en-US" sz="3200" dirty="0" err="1">
                <a:ln w="12700">
                  <a:solidFill>
                    <a:schemeClr val="tx2">
                      <a:satMod val="155000"/>
                    </a:schemeClr>
                  </a:solidFill>
                  <a:prstDash val="solid"/>
                </a:ln>
                <a:latin typeface="Times New Roman" panose="02020603050405020304" pitchFamily="18" charset="0"/>
                <a:cs typeface="Times New Roman" panose="02020603050405020304" pitchFamily="18" charset="0"/>
              </a:rPr>
              <a:t>gì</a:t>
            </a:r>
            <a:r>
              <a:rPr lang="en-US" sz="3200" dirty="0">
                <a:ln w="12700">
                  <a:solidFill>
                    <a:schemeClr val="tx2">
                      <a:satMod val="155000"/>
                    </a:schemeClr>
                  </a:solidFill>
                  <a:prstDash val="solid"/>
                </a:ln>
                <a:latin typeface="Times New Roman" panose="02020603050405020304" pitchFamily="18" charset="0"/>
                <a:cs typeface="Times New Roman" panose="02020603050405020304" pitchFamily="18" charset="0"/>
              </a:rPr>
              <a:t>?</a:t>
            </a:r>
          </a:p>
        </p:txBody>
      </p:sp>
      <p:sp>
        <p:nvSpPr>
          <p:cNvPr id="4099" name="Text Box 6"/>
          <p:cNvSpPr txBox="1">
            <a:spLocks noChangeArrowheads="1"/>
          </p:cNvSpPr>
          <p:nvPr/>
        </p:nvSpPr>
        <p:spPr bwMode="auto">
          <a:xfrm>
            <a:off x="1066800" y="1295400"/>
            <a:ext cx="7467600" cy="549275"/>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4100" name="Rectangle 1"/>
          <p:cNvSpPr>
            <a:spLocks noChangeArrowheads="1"/>
          </p:cNvSpPr>
          <p:nvPr/>
        </p:nvSpPr>
        <p:spPr bwMode="auto">
          <a:xfrm>
            <a:off x="2286000" y="533400"/>
            <a:ext cx="5562600" cy="584200"/>
          </a:xfrm>
          <a:prstGeom prst="rect">
            <a:avLst/>
          </a:prstGeom>
          <a:noFill/>
          <a:ln w="9525">
            <a:noFill/>
            <a:miter lim="800000"/>
            <a:headEnd/>
            <a:tailEnd/>
          </a:ln>
        </p:spPr>
        <p:txBody>
          <a:bodyPr>
            <a:spAutoFit/>
          </a:bodyPr>
          <a:lstStyle/>
          <a:p>
            <a:pPr algn="ctr" eaLnBrk="1" hangingPunct="1">
              <a:buFont typeface="Arial" charset="0"/>
              <a:buNone/>
            </a:pPr>
            <a:r>
              <a:rPr lang="en-US" altLang="en-US" sz="3200" b="1" u="sng">
                <a:solidFill>
                  <a:srgbClr val="102C34"/>
                </a:solidFill>
                <a:latin typeface="Times New Roman" pitchFamily="18" charset="0"/>
                <a:cs typeface="Times New Roman" pitchFamily="18" charset="0"/>
              </a:rPr>
              <a:t>TẬP ĐỌC- KỂ CHUYỆN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owchart: Punched Tape 3"/>
          <p:cNvSpPr>
            <a:spLocks noChangeArrowheads="1"/>
          </p:cNvSpPr>
          <p:nvPr/>
        </p:nvSpPr>
        <p:spPr bwMode="auto">
          <a:xfrm>
            <a:off x="0" y="838200"/>
            <a:ext cx="9144000" cy="3657600"/>
          </a:xfrm>
          <a:prstGeom prst="flowChartPunchedTape">
            <a:avLst/>
          </a:prstGeom>
          <a:solidFill>
            <a:schemeClr val="accent1"/>
          </a:solidFill>
          <a:ln w="9525" algn="ctr">
            <a:solidFill>
              <a:schemeClr val="tx1"/>
            </a:solidFill>
            <a:round/>
            <a:headEnd/>
            <a:tailEnd/>
          </a:ln>
        </p:spPr>
        <p:txBody>
          <a:bodyPr/>
          <a:lstStyle/>
          <a:p>
            <a:endParaRPr lang="en-US" altLang="en-US"/>
          </a:p>
        </p:txBody>
      </p:sp>
      <p:sp>
        <p:nvSpPr>
          <p:cNvPr id="23555" name="TextBox 4"/>
          <p:cNvSpPr txBox="1">
            <a:spLocks noChangeArrowheads="1"/>
          </p:cNvSpPr>
          <p:nvPr/>
        </p:nvSpPr>
        <p:spPr bwMode="auto">
          <a:xfrm>
            <a:off x="457200" y="1752600"/>
            <a:ext cx="8229600" cy="2062163"/>
          </a:xfrm>
          <a:prstGeom prst="rect">
            <a:avLst/>
          </a:prstGeom>
          <a:noFill/>
          <a:ln w="9525">
            <a:noFill/>
            <a:miter lim="800000"/>
            <a:headEnd/>
            <a:tailEnd/>
          </a:ln>
        </p:spPr>
        <p:txBody>
          <a:bodyPr>
            <a:spAutoFit/>
          </a:bodyPr>
          <a:lstStyle/>
          <a:p>
            <a:r>
              <a:rPr lang="en-US" altLang="en-US" sz="3200" i="1">
                <a:solidFill>
                  <a:srgbClr val="FF3300"/>
                </a:solidFill>
                <a:latin typeface="Times New Roman" pitchFamily="18" charset="0"/>
                <a:cs typeface="Times New Roman" pitchFamily="18" charset="0"/>
              </a:rPr>
              <a:t>Miệt mài</a:t>
            </a:r>
            <a:r>
              <a:rPr lang="en-US" altLang="en-US" sz="3200" i="1">
                <a:solidFill>
                  <a:schemeClr val="bg2"/>
                </a:solidFill>
                <a:latin typeface="Times New Roman" pitchFamily="18" charset="0"/>
                <a:cs typeface="Times New Roman" pitchFamily="18" charset="0"/>
              </a:rPr>
              <a:t>:</a:t>
            </a:r>
            <a:r>
              <a:rPr lang="en-US" altLang="en-US" sz="3200" i="1">
                <a:solidFill>
                  <a:srgbClr val="C00000"/>
                </a:solidFill>
                <a:latin typeface="Times New Roman" pitchFamily="18" charset="0"/>
                <a:cs typeface="Times New Roman" pitchFamily="18" charset="0"/>
              </a:rPr>
              <a:t> </a:t>
            </a:r>
            <a:r>
              <a:rPr lang="vi-VN" altLang="en-US" sz="3200">
                <a:solidFill>
                  <a:schemeClr val="bg2"/>
                </a:solidFill>
                <a:latin typeface="Times New Roman" pitchFamily="18" charset="0"/>
                <a:cs typeface="Times New Roman" pitchFamily="18" charset="0"/>
              </a:rPr>
              <a:t>Ở trạng thái tập trung và bị lôi cuốn vào công việc đến mức như không một lúc nào có thể rời ra.</a:t>
            </a:r>
            <a:endParaRPr lang="en-US" altLang="en-US" sz="3200">
              <a:solidFill>
                <a:schemeClr val="bg2"/>
              </a:solidFill>
              <a:latin typeface="Times New Roman" pitchFamily="18" charset="0"/>
              <a:cs typeface="Times New Roman" pitchFamily="18" charset="0"/>
            </a:endParaRPr>
          </a:p>
          <a:p>
            <a:r>
              <a:rPr lang="en-US" altLang="en-US" sz="3200">
                <a:solidFill>
                  <a:schemeClr val="bg2"/>
                </a:solidFill>
                <a:latin typeface="Times New Roman" pitchFamily="18" charset="0"/>
                <a:cs typeface="Times New Roman" pitchFamily="18" charset="0"/>
              </a:rPr>
              <a:t>Ví dụ:</a:t>
            </a:r>
            <a:r>
              <a:rPr lang="vi-VN" altLang="en-US" sz="3200">
                <a:solidFill>
                  <a:schemeClr val="bg2"/>
                </a:solidFill>
                <a:latin typeface="Times New Roman" pitchFamily="18" charset="0"/>
                <a:cs typeface="Times New Roman" pitchFamily="18" charset="0"/>
              </a:rPr>
              <a:t> Học tập miệt mài.</a:t>
            </a:r>
            <a:endParaRPr lang="en-US" altLang="en-US" sz="3200">
              <a:solidFill>
                <a:schemeClr val="bg2"/>
              </a:solidFill>
              <a:latin typeface="Times New Roman" pitchFamily="18" charset="0"/>
              <a:cs typeface="Times New Roman" pitchFamily="18" charset="0"/>
            </a:endParaRPr>
          </a:p>
        </p:txBody>
      </p:sp>
      <p:sp>
        <p:nvSpPr>
          <p:cNvPr id="7" name="Action Button: Home 6">
            <a:hlinkClick r:id="rId2" action="ppaction://hlinksldjump" highlightClick="1"/>
          </p:cNvPr>
          <p:cNvSpPr/>
          <p:nvPr/>
        </p:nvSpPr>
        <p:spPr bwMode="auto">
          <a:xfrm>
            <a:off x="8229600" y="6324600"/>
            <a:ext cx="304800" cy="304800"/>
          </a:xfrm>
          <a:prstGeom prst="actionButtonHome">
            <a:avLst/>
          </a:prstGeom>
          <a:solidFill>
            <a:schemeClr val="accent1"/>
          </a:solidFill>
          <a:ln w="9525" cap="flat" cmpd="sng" algn="ctr">
            <a:solidFill>
              <a:schemeClr val="accent3"/>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ChangeArrowheads="1"/>
          </p:cNvSpPr>
          <p:nvPr/>
        </p:nvSpPr>
        <p:spPr bwMode="auto">
          <a:xfrm>
            <a:off x="260350" y="515938"/>
            <a:ext cx="8763000" cy="1077912"/>
          </a:xfrm>
          <a:prstGeom prst="rect">
            <a:avLst/>
          </a:prstGeom>
          <a:noFill/>
          <a:ln w="9525">
            <a:noFill/>
            <a:miter lim="800000"/>
            <a:headEnd/>
            <a:tailEnd/>
          </a:ln>
        </p:spPr>
        <p:txBody>
          <a:bodyPr>
            <a:spAutoFit/>
          </a:bodyPr>
          <a:lstStyle/>
          <a:p>
            <a:pPr>
              <a:spcBef>
                <a:spcPct val="50000"/>
              </a:spcBef>
            </a:pPr>
            <a:r>
              <a:rPr lang="en-US" altLang="en-US" sz="3200" u="sng">
                <a:latin typeface="Times New Roman" pitchFamily="18" charset="0"/>
                <a:cs typeface="Times New Roman" pitchFamily="18" charset="0"/>
              </a:rPr>
              <a:t>Câu 6</a:t>
            </a:r>
            <a:r>
              <a:rPr lang="en-US" altLang="en-US" sz="3200">
                <a:latin typeface="Times New Roman" pitchFamily="18" charset="0"/>
                <a:cs typeface="Times New Roman" pitchFamily="18" charset="0"/>
              </a:rPr>
              <a:t>: Theo em, khoa học mang lại lợi ích gì cho con người ?</a:t>
            </a:r>
          </a:p>
        </p:txBody>
      </p:sp>
      <p:sp>
        <p:nvSpPr>
          <p:cNvPr id="24579" name="Rectangle 12"/>
          <p:cNvSpPr>
            <a:spLocks noChangeArrowheads="1"/>
          </p:cNvSpPr>
          <p:nvPr/>
        </p:nvSpPr>
        <p:spPr bwMode="auto">
          <a:xfrm>
            <a:off x="838200" y="1997075"/>
            <a:ext cx="4422775" cy="523875"/>
          </a:xfrm>
          <a:prstGeom prst="rect">
            <a:avLst/>
          </a:prstGeom>
          <a:noFill/>
          <a:ln w="9525">
            <a:noFill/>
            <a:miter lim="800000"/>
            <a:headEnd/>
            <a:tailEnd/>
          </a:ln>
        </p:spPr>
        <p:txBody>
          <a:bodyPr wrap="none">
            <a:spAutoFit/>
          </a:bodyPr>
          <a:lstStyle/>
          <a:p>
            <a:pPr>
              <a:spcBef>
                <a:spcPct val="50000"/>
              </a:spcBef>
              <a:buFont typeface="Wingdings" pitchFamily="2" charset="2"/>
              <a:buNone/>
            </a:pPr>
            <a:r>
              <a:rPr lang="en-US" altLang="en-US" sz="2800" b="1">
                <a:latin typeface="Times New Roman" pitchFamily="18" charset="0"/>
              </a:rPr>
              <a:t>A. Khoa học cải tạo thế giới</a:t>
            </a:r>
          </a:p>
        </p:txBody>
      </p:sp>
      <p:sp>
        <p:nvSpPr>
          <p:cNvPr id="24580" name="Rectangle 13"/>
          <p:cNvSpPr>
            <a:spLocks noChangeArrowheads="1"/>
          </p:cNvSpPr>
          <p:nvPr/>
        </p:nvSpPr>
        <p:spPr bwMode="auto">
          <a:xfrm>
            <a:off x="873125" y="2633663"/>
            <a:ext cx="5222875" cy="523875"/>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en-US" sz="2800" b="1">
                <a:latin typeface="Times New Roman" pitchFamily="18" charset="0"/>
              </a:rPr>
              <a:t>B. Cải thiện cuộc sống con người</a:t>
            </a:r>
          </a:p>
        </p:txBody>
      </p:sp>
      <p:sp>
        <p:nvSpPr>
          <p:cNvPr id="24581" name="Rectangle 14"/>
          <p:cNvSpPr>
            <a:spLocks noChangeArrowheads="1"/>
          </p:cNvSpPr>
          <p:nvPr/>
        </p:nvSpPr>
        <p:spPr bwMode="auto">
          <a:xfrm>
            <a:off x="887413" y="3243263"/>
            <a:ext cx="8027987" cy="522287"/>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tLang="en-US" sz="2800" b="1">
                <a:latin typeface="Times New Roman" pitchFamily="18" charset="0"/>
              </a:rPr>
              <a:t>C. Làm con người sống tốt hơn, sung sướng hơn</a:t>
            </a:r>
          </a:p>
        </p:txBody>
      </p:sp>
      <p:sp>
        <p:nvSpPr>
          <p:cNvPr id="24582" name="Rectangle 15"/>
          <p:cNvSpPr>
            <a:spLocks noChangeArrowheads="1"/>
          </p:cNvSpPr>
          <p:nvPr/>
        </p:nvSpPr>
        <p:spPr bwMode="auto">
          <a:xfrm>
            <a:off x="893763" y="3908425"/>
            <a:ext cx="3849687" cy="523875"/>
          </a:xfrm>
          <a:prstGeom prst="rect">
            <a:avLst/>
          </a:prstGeom>
          <a:noFill/>
          <a:ln w="9525">
            <a:noFill/>
            <a:miter lim="800000"/>
            <a:headEnd/>
            <a:tailEnd/>
          </a:ln>
        </p:spPr>
        <p:txBody>
          <a:bodyPr wrap="none">
            <a:spAutoFit/>
          </a:bodyPr>
          <a:lstStyle/>
          <a:p>
            <a:pPr>
              <a:spcBef>
                <a:spcPct val="50000"/>
              </a:spcBef>
              <a:buFont typeface="Wingdings" pitchFamily="2" charset="2"/>
              <a:buNone/>
            </a:pPr>
            <a:r>
              <a:rPr lang="en-US" altLang="en-US" sz="2800" b="1">
                <a:latin typeface="Times New Roman" pitchFamily="18" charset="0"/>
              </a:rPr>
              <a:t>D.Cả 3 ý trên đều đúng.</a:t>
            </a:r>
          </a:p>
        </p:txBody>
      </p:sp>
      <p:sp>
        <p:nvSpPr>
          <p:cNvPr id="17" name="Oval 10"/>
          <p:cNvSpPr>
            <a:spLocks noChangeArrowheads="1"/>
          </p:cNvSpPr>
          <p:nvPr/>
        </p:nvSpPr>
        <p:spPr bwMode="auto">
          <a:xfrm>
            <a:off x="762000" y="3827463"/>
            <a:ext cx="609600" cy="685800"/>
          </a:xfrm>
          <a:prstGeom prst="ellipse">
            <a:avLst/>
          </a:prstGeom>
          <a:noFill/>
          <a:ln w="38100">
            <a:solidFill>
              <a:srgbClr val="0000FF"/>
            </a:solidFill>
            <a:round/>
            <a:headEnd/>
            <a:tailEnd/>
          </a:ln>
        </p:spPr>
        <p:txBody>
          <a:bodyPr wrap="none" anchor="ctr"/>
          <a:lstStyle/>
          <a:p>
            <a:pPr algn="ctr" eaLnBrk="1" hangingPunct="1"/>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0" y="0"/>
            <a:ext cx="9144000" cy="979488"/>
          </a:xfrm>
          <a:prstGeom prst="rect">
            <a:avLst/>
          </a:prstGeom>
          <a:noFill/>
          <a:ln w="9525">
            <a:noFill/>
            <a:miter lim="800000"/>
            <a:headEnd/>
            <a:tailEnd/>
          </a:ln>
        </p:spPr>
        <p:txBody>
          <a:bodyPr>
            <a:spAutoFit/>
          </a:bodyPr>
          <a:lstStyle/>
          <a:p>
            <a:pPr algn="ctr" eaLnBrk="1" hangingPunct="1">
              <a:lnSpc>
                <a:spcPct val="90000"/>
              </a:lnSpc>
            </a:pPr>
            <a:r>
              <a:rPr lang="en-US" altLang="en-US" sz="3200"/>
              <a:t> </a:t>
            </a:r>
          </a:p>
          <a:p>
            <a:pPr algn="ctr" eaLnBrk="1" hangingPunct="1">
              <a:lnSpc>
                <a:spcPct val="90000"/>
              </a:lnSpc>
            </a:pPr>
            <a:r>
              <a:rPr lang="en-US" altLang="en-US" sz="3200" u="sng"/>
              <a:t>Tập đọc  - Kể chuyện</a:t>
            </a:r>
          </a:p>
        </p:txBody>
      </p:sp>
      <p:sp>
        <p:nvSpPr>
          <p:cNvPr id="5" name="Rectangle 4"/>
          <p:cNvSpPr/>
          <p:nvPr/>
        </p:nvSpPr>
        <p:spPr>
          <a:xfrm>
            <a:off x="6350" y="1076325"/>
            <a:ext cx="9144000" cy="584775"/>
          </a:xfrm>
          <a:prstGeom prst="rect">
            <a:avLst/>
          </a:prstGeom>
        </p:spPr>
        <p:txBody>
          <a:bodyPr>
            <a:spAutoFit/>
          </a:bodyPr>
          <a:lstStyle/>
          <a:p>
            <a:pPr algn="ctr">
              <a:defRPr/>
            </a:pPr>
            <a:r>
              <a:rPr lang="en-US" sz="32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sp>
        <p:nvSpPr>
          <p:cNvPr id="7" name="Cloud Callout 6"/>
          <p:cNvSpPr>
            <a:spLocks noChangeArrowheads="1"/>
          </p:cNvSpPr>
          <p:nvPr/>
        </p:nvSpPr>
        <p:spPr bwMode="auto">
          <a:xfrm>
            <a:off x="1066800" y="1676400"/>
            <a:ext cx="8077200" cy="3733800"/>
          </a:xfrm>
          <a:prstGeom prst="cloudCallout">
            <a:avLst>
              <a:gd name="adj1" fmla="val -47662"/>
              <a:gd name="adj2" fmla="val 47889"/>
            </a:avLst>
          </a:prstGeom>
          <a:solidFill>
            <a:srgbClr val="92D050"/>
          </a:solidFill>
          <a:ln w="9525" algn="ctr">
            <a:solidFill>
              <a:schemeClr val="tx1"/>
            </a:solidFill>
            <a:round/>
            <a:headEnd/>
            <a:tailEnd/>
          </a:ln>
        </p:spPr>
        <p:txBody>
          <a:bodyPr/>
          <a:lstStyle/>
          <a:p>
            <a:pPr algn="ctr"/>
            <a:endParaRPr lang="en-US" altLang="en-US"/>
          </a:p>
        </p:txBody>
      </p:sp>
      <p:sp>
        <p:nvSpPr>
          <p:cNvPr id="8" name="TextBox 7"/>
          <p:cNvSpPr txBox="1">
            <a:spLocks noChangeArrowheads="1"/>
          </p:cNvSpPr>
          <p:nvPr/>
        </p:nvSpPr>
        <p:spPr bwMode="auto">
          <a:xfrm>
            <a:off x="1752600" y="2895600"/>
            <a:ext cx="6629400" cy="584200"/>
          </a:xfrm>
          <a:prstGeom prst="rect">
            <a:avLst/>
          </a:prstGeom>
          <a:noFill/>
          <a:ln w="9525">
            <a:noFill/>
            <a:miter lim="800000"/>
            <a:headEnd/>
            <a:tailEnd/>
          </a:ln>
        </p:spPr>
        <p:txBody>
          <a:bodyPr>
            <a:spAutoFit/>
          </a:bodyPr>
          <a:lstStyle/>
          <a:p>
            <a:pPr algn="ctr"/>
            <a:r>
              <a:rPr lang="en-US" altLang="en-US" sz="3200">
                <a:solidFill>
                  <a:srgbClr val="FF3300"/>
                </a:solidFill>
                <a:latin typeface="Times New Roman" pitchFamily="18" charset="0"/>
                <a:cs typeface="Times New Roman" pitchFamily="18" charset="0"/>
              </a:rPr>
              <a:t>Nội dung của câu chuyện là gì?</a:t>
            </a:r>
          </a:p>
        </p:txBody>
      </p:sp>
      <p:pic>
        <p:nvPicPr>
          <p:cNvPr id="25606" name="Picture 2" descr="C:\Program Files\Microsoft Office\MEDIA\CAGCAT10\j0304933.wmf"/>
          <p:cNvPicPr>
            <a:picLocks noChangeAspect="1" noChangeArrowheads="1"/>
          </p:cNvPicPr>
          <p:nvPr/>
        </p:nvPicPr>
        <p:blipFill>
          <a:blip r:embed="rId2"/>
          <a:srcRect/>
          <a:stretch>
            <a:fillRect/>
          </a:stretch>
        </p:blipFill>
        <p:spPr bwMode="auto">
          <a:xfrm>
            <a:off x="0" y="5105400"/>
            <a:ext cx="1911350" cy="1752600"/>
          </a:xfrm>
          <a:prstGeom prst="rect">
            <a:avLst/>
          </a:prstGeom>
          <a:noFill/>
          <a:ln w="9525">
            <a:noFill/>
            <a:miter lim="800000"/>
            <a:headEnd/>
            <a:tailEnd/>
          </a:ln>
        </p:spPr>
      </p:pic>
      <p:sp>
        <p:nvSpPr>
          <p:cNvPr id="10" name="TextBox 9"/>
          <p:cNvSpPr txBox="1">
            <a:spLocks noChangeArrowheads="1"/>
          </p:cNvSpPr>
          <p:nvPr/>
        </p:nvSpPr>
        <p:spPr bwMode="auto">
          <a:xfrm>
            <a:off x="2209800" y="2449513"/>
            <a:ext cx="6553200" cy="2062162"/>
          </a:xfrm>
          <a:prstGeom prst="rect">
            <a:avLst/>
          </a:prstGeom>
          <a:noFill/>
          <a:ln w="9525">
            <a:noFill/>
            <a:miter lim="800000"/>
            <a:headEnd/>
            <a:tailEnd/>
          </a:ln>
        </p:spPr>
        <p:txBody>
          <a:bodyPr>
            <a:spAutoFit/>
          </a:bodyPr>
          <a:lstStyle/>
          <a:p>
            <a:r>
              <a:rPr lang="en-US" altLang="en-US" sz="3200" b="1">
                <a:solidFill>
                  <a:schemeClr val="hlink"/>
                </a:solidFill>
                <a:latin typeface="Times New Roman" pitchFamily="18" charset="0"/>
                <a:cs typeface="Times New Roman" pitchFamily="18" charset="0"/>
              </a:rPr>
              <a:t>Nội dung câu chuyện</a:t>
            </a:r>
            <a:r>
              <a:rPr lang="en-US" altLang="en-US" sz="3200" b="1">
                <a:solidFill>
                  <a:srgbClr val="FF0000"/>
                </a:solidFill>
                <a:latin typeface="Times New Roman" pitchFamily="18" charset="0"/>
                <a:cs typeface="Times New Roman" pitchFamily="18" charset="0"/>
              </a:rPr>
              <a:t>: Ca ngợi nhà bác học vĩ đại Ê-đi-xơn rất giàu sáng kiến, luôn mong muốn đem khoa học phục vụ con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par>
                          <p:cTn id="8" fill="hold" nodeType="afterGroup">
                            <p:stCondLst>
                              <p:cond delay="2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anim calcmode="lin" valueType="num">
                                      <p:cBhvr>
                                        <p:cTn id="12"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nodeType="clickEffect">
                                  <p:stCondLst>
                                    <p:cond delay="0"/>
                                  </p:stCondLst>
                                  <p:iterate type="lt">
                                    <p:tmPct val="0"/>
                                  </p:iterate>
                                  <p:childTnLst>
                                    <p:animEffect transition="out" filter="diamond(in)">
                                      <p:cBhvr>
                                        <p:cTn id="17" dur="2000"/>
                                        <p:tgtEl>
                                          <p:spTgt spid="8">
                                            <p:txEl>
                                              <p:pRg st="0" end="0"/>
                                            </p:txEl>
                                          </p:spTgt>
                                        </p:tgtEl>
                                      </p:cBhvr>
                                    </p:animEffect>
                                    <p:set>
                                      <p:cBhvr>
                                        <p:cTn id="18" dur="1" fill="hold">
                                          <p:stCondLst>
                                            <p:cond delay="1999"/>
                                          </p:stCondLst>
                                        </p:cTn>
                                        <p:tgtEl>
                                          <p:spTgt spid="8">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152400"/>
            <a:ext cx="9144000" cy="914400"/>
          </a:xfrm>
          <a:prstGeom prst="rect">
            <a:avLst/>
          </a:prstGeom>
          <a:noFill/>
          <a:ln w="9525">
            <a:noFill/>
            <a:miter lim="800000"/>
            <a:headEnd/>
            <a:tailEnd/>
          </a:ln>
        </p:spPr>
        <p:txBody>
          <a:bodyPr>
            <a:spAutoFit/>
          </a:bodyPr>
          <a:lstStyle/>
          <a:p>
            <a:pPr algn="ctr" eaLnBrk="1" hangingPunct="1">
              <a:lnSpc>
                <a:spcPct val="90000"/>
              </a:lnSpc>
            </a:pPr>
            <a:r>
              <a:rPr lang="en-US" altLang="en-US"/>
              <a:t> </a:t>
            </a:r>
          </a:p>
          <a:p>
            <a:pPr algn="ctr" eaLnBrk="1" hangingPunct="1">
              <a:lnSpc>
                <a:spcPct val="90000"/>
              </a:lnSpc>
            </a:pPr>
            <a:r>
              <a:rPr lang="en-US" altLang="en-US" u="sng">
                <a:latin typeface="Times New Roman" pitchFamily="18" charset="0"/>
                <a:cs typeface="Times New Roman" pitchFamily="18" charset="0"/>
              </a:rPr>
              <a:t>Tập đọc</a:t>
            </a:r>
            <a:r>
              <a:rPr lang="en-US" altLang="en-US" sz="2800" u="sng">
                <a:latin typeface="Times New Roman" pitchFamily="18" charset="0"/>
                <a:cs typeface="Times New Roman" pitchFamily="18" charset="0"/>
              </a:rPr>
              <a:t>  - Kể chuyện</a:t>
            </a:r>
          </a:p>
        </p:txBody>
      </p:sp>
      <p:sp>
        <p:nvSpPr>
          <p:cNvPr id="26627" name="WordArt 8"/>
          <p:cNvSpPr>
            <a:spLocks noChangeArrowheads="1" noChangeShapeType="1" noTextEdit="1"/>
          </p:cNvSpPr>
          <p:nvPr/>
        </p:nvSpPr>
        <p:spPr bwMode="auto">
          <a:xfrm>
            <a:off x="2590800" y="1143000"/>
            <a:ext cx="41148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sp>
        <p:nvSpPr>
          <p:cNvPr id="7" name="Rectangle 6"/>
          <p:cNvSpPr/>
          <p:nvPr/>
        </p:nvSpPr>
        <p:spPr>
          <a:xfrm>
            <a:off x="146050" y="1676400"/>
            <a:ext cx="8991600" cy="584775"/>
          </a:xfrm>
          <a:prstGeom prst="rect">
            <a:avLst/>
          </a:prstGeom>
        </p:spPr>
        <p:txBody>
          <a:bodyPr>
            <a:spAutoFit/>
          </a:bodyPr>
          <a:lstStyle/>
          <a:p>
            <a:pPr>
              <a:defRPr/>
            </a:pPr>
            <a:r>
              <a:rPr lang="en-US" sz="3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Luyện</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đọc</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3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lại</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8" name="Frame 7"/>
          <p:cNvSpPr/>
          <p:nvPr/>
        </p:nvSpPr>
        <p:spPr bwMode="auto">
          <a:xfrm>
            <a:off x="0" y="2819400"/>
            <a:ext cx="9144000" cy="4038600"/>
          </a:xfrm>
          <a:prstGeom prst="frame">
            <a:avLst>
              <a:gd name="adj1" fmla="val 3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TextBox 8"/>
          <p:cNvSpPr txBox="1">
            <a:spLocks noChangeArrowheads="1"/>
          </p:cNvSpPr>
          <p:nvPr/>
        </p:nvSpPr>
        <p:spPr bwMode="auto">
          <a:xfrm>
            <a:off x="0" y="2743200"/>
            <a:ext cx="8991600" cy="4986338"/>
          </a:xfrm>
          <a:prstGeom prst="rect">
            <a:avLst/>
          </a:prstGeom>
          <a:noFill/>
          <a:ln w="9525">
            <a:noFill/>
            <a:miter lim="800000"/>
            <a:headEnd/>
            <a:tailEnd/>
          </a:ln>
        </p:spPr>
        <p:txBody>
          <a:bodyPr>
            <a:spAutoFit/>
          </a:bodyPr>
          <a:lstStyle/>
          <a:p>
            <a:pPr>
              <a:buFont typeface="Arial" charset="0"/>
              <a:buChar char="•"/>
            </a:pPr>
            <a:r>
              <a:rPr lang="en-US" altLang="en-US" sz="2600">
                <a:latin typeface="Times New Roman" pitchFamily="18" charset="0"/>
                <a:cs typeface="Times New Roman" pitchFamily="18" charset="0"/>
              </a:rPr>
              <a:t>   Nghe bà cụ nói vậy,/ bỗng một ý nghĩ lóe lên trong đầu Ê-đi-xơn.// Ông reo lên://</a:t>
            </a:r>
          </a:p>
          <a:p>
            <a:r>
              <a:rPr lang="en-US" altLang="en-US" sz="2600">
                <a:latin typeface="Times New Roman" pitchFamily="18" charset="0"/>
                <a:cs typeface="Times New Roman" pitchFamily="18" charset="0"/>
              </a:rPr>
              <a:t>	- Cụ ơi!// Tôi là Ê-đi-xơn đây.// Nhờ cụ mà tôi nảy ra ý định làm một cái xe chạy bằng dòng điện đấy.//</a:t>
            </a:r>
          </a:p>
          <a:p>
            <a:r>
              <a:rPr lang="en-US" altLang="en-US" sz="2600">
                <a:latin typeface="Times New Roman" pitchFamily="18" charset="0"/>
                <a:cs typeface="Times New Roman" pitchFamily="18" charset="0"/>
              </a:rPr>
              <a:t>	Bà cụ vô cùng ngạc nhiên khi thấy nhà bác học cũng </a:t>
            </a:r>
          </a:p>
          <a:p>
            <a:r>
              <a:rPr lang="en-US" altLang="en-US" sz="2600">
                <a:latin typeface="Times New Roman" pitchFamily="18" charset="0"/>
                <a:cs typeface="Times New Roman" pitchFamily="18" charset="0"/>
              </a:rPr>
              <a:t>bình thường như mọi người khác.// Lúc chia tay,/ Ê-đi-xơn bảo://</a:t>
            </a:r>
          </a:p>
          <a:p>
            <a:r>
              <a:rPr lang="en-US" altLang="en-US" sz="2600">
                <a:latin typeface="Times New Roman" pitchFamily="18" charset="0"/>
                <a:cs typeface="Times New Roman" pitchFamily="18" charset="0"/>
              </a:rPr>
              <a:t>	- Tôi sẽ mời cụ đi chuyến xe điện đầu tiên.//</a:t>
            </a:r>
          </a:p>
          <a:p>
            <a:r>
              <a:rPr lang="en-US" altLang="en-US" sz="2600">
                <a:latin typeface="Times New Roman" pitchFamily="18" charset="0"/>
                <a:cs typeface="Times New Roman" pitchFamily="18" charset="0"/>
              </a:rPr>
              <a:t>	- Thế nào già cũng đến..//Nhưng ông phải làm nhanh lên nhé/ kẻo tuổi già chẳng còn được bao lâu đâu.//</a:t>
            </a:r>
          </a:p>
          <a:p>
            <a:endParaRPr lang="en-US" altLang="en-US" sz="2800"/>
          </a:p>
          <a:p>
            <a:endParaRPr lang="en-US" altLang="en-US" sz="2800"/>
          </a:p>
          <a:p>
            <a:endParaRPr lang="en-US" altLang="en-US" sz="2800"/>
          </a:p>
        </p:txBody>
      </p:sp>
      <p:sp>
        <p:nvSpPr>
          <p:cNvPr id="11" name="Minus 10"/>
          <p:cNvSpPr/>
          <p:nvPr/>
        </p:nvSpPr>
        <p:spPr bwMode="auto">
          <a:xfrm flipV="1">
            <a:off x="5334000" y="3124200"/>
            <a:ext cx="1219200" cy="46038"/>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
        <p:nvSpPr>
          <p:cNvPr id="12" name="Minus 11"/>
          <p:cNvSpPr/>
          <p:nvPr/>
        </p:nvSpPr>
        <p:spPr bwMode="auto">
          <a:xfrm>
            <a:off x="1409700" y="3508375"/>
            <a:ext cx="1295400" cy="76200"/>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
        <p:nvSpPr>
          <p:cNvPr id="13" name="Minus 12"/>
          <p:cNvSpPr/>
          <p:nvPr/>
        </p:nvSpPr>
        <p:spPr bwMode="auto">
          <a:xfrm>
            <a:off x="7010400" y="3886200"/>
            <a:ext cx="1219200" cy="76200"/>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
        <p:nvSpPr>
          <p:cNvPr id="14" name="Minus 13"/>
          <p:cNvSpPr/>
          <p:nvPr/>
        </p:nvSpPr>
        <p:spPr bwMode="auto">
          <a:xfrm>
            <a:off x="685800" y="4710113"/>
            <a:ext cx="4267200" cy="46037"/>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
        <p:nvSpPr>
          <p:cNvPr id="15" name="Minus 14"/>
          <p:cNvSpPr/>
          <p:nvPr/>
        </p:nvSpPr>
        <p:spPr bwMode="auto">
          <a:xfrm>
            <a:off x="-41275" y="5076825"/>
            <a:ext cx="1717675" cy="46038"/>
          </a:xfrm>
          <a:prstGeom prst="mathMinus">
            <a:avLst/>
          </a:prstGeom>
          <a:solidFill>
            <a:schemeClr val="accent1"/>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16" name="Minus 15"/>
          <p:cNvSpPr/>
          <p:nvPr/>
        </p:nvSpPr>
        <p:spPr bwMode="auto">
          <a:xfrm>
            <a:off x="6400800" y="5867400"/>
            <a:ext cx="1981200" cy="76200"/>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
        <p:nvSpPr>
          <p:cNvPr id="17" name="Minus 16"/>
          <p:cNvSpPr/>
          <p:nvPr/>
        </p:nvSpPr>
        <p:spPr bwMode="auto">
          <a:xfrm>
            <a:off x="5334000" y="5519738"/>
            <a:ext cx="1468438" cy="46037"/>
          </a:xfrm>
          <a:prstGeom prst="mathMinus">
            <a:avLst/>
          </a:prstGeom>
          <a:solidFill>
            <a:schemeClr val="accent1"/>
          </a:solidFill>
          <a:ln w="9525" cap="flat" cmpd="sng" algn="ctr">
            <a:solidFill>
              <a:srgbClr val="FF3300"/>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dissolve">
                                      <p:cBhvr>
                                        <p:cTn id="53" dur="5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0"/>
            <a:ext cx="9144000" cy="979488"/>
          </a:xfrm>
          <a:prstGeom prst="rect">
            <a:avLst/>
          </a:prstGeom>
          <a:noFill/>
          <a:ln w="9525">
            <a:noFill/>
            <a:miter lim="800000"/>
            <a:headEnd/>
            <a:tailEnd/>
          </a:ln>
        </p:spPr>
        <p:txBody>
          <a:bodyPr>
            <a:spAutoFit/>
          </a:bodyPr>
          <a:lstStyle/>
          <a:p>
            <a:pPr algn="ctr" eaLnBrk="1" hangingPunct="1">
              <a:lnSpc>
                <a:spcPct val="90000"/>
              </a:lnSpc>
            </a:pPr>
            <a:r>
              <a:rPr lang="en-US" altLang="en-US" sz="3200"/>
              <a:t> </a:t>
            </a:r>
          </a:p>
          <a:p>
            <a:pPr algn="ctr" eaLnBrk="1" hangingPunct="1">
              <a:lnSpc>
                <a:spcPct val="90000"/>
              </a:lnSpc>
            </a:pPr>
            <a:r>
              <a:rPr lang="en-US" altLang="en-US" sz="3200" u="sng">
                <a:latin typeface="Times New Roman" pitchFamily="18" charset="0"/>
                <a:cs typeface="Times New Roman" pitchFamily="18" charset="0"/>
              </a:rPr>
              <a:t>Tập đọc  - Kể chuyện</a:t>
            </a:r>
          </a:p>
        </p:txBody>
      </p:sp>
      <p:sp>
        <p:nvSpPr>
          <p:cNvPr id="5" name="Rectangle 4"/>
          <p:cNvSpPr/>
          <p:nvPr/>
        </p:nvSpPr>
        <p:spPr>
          <a:xfrm>
            <a:off x="0" y="1066800"/>
            <a:ext cx="9144000" cy="584775"/>
          </a:xfrm>
          <a:prstGeom prst="rect">
            <a:avLst/>
          </a:prstGeom>
        </p:spPr>
        <p:txBody>
          <a:bodyPr>
            <a:spAutoFit/>
          </a:bodyPr>
          <a:lstStyle/>
          <a:p>
            <a:pPr algn="ctr">
              <a:defRPr/>
            </a:pPr>
            <a:r>
              <a:rPr lang="en-US" sz="32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sp>
        <p:nvSpPr>
          <p:cNvPr id="6" name="Rectangle 5"/>
          <p:cNvSpPr/>
          <p:nvPr/>
        </p:nvSpPr>
        <p:spPr>
          <a:xfrm>
            <a:off x="182742" y="1676400"/>
            <a:ext cx="3320140" cy="923330"/>
          </a:xfrm>
          <a:prstGeom prst="rect">
            <a:avLst/>
          </a:prstGeom>
          <a:noFill/>
        </p:spPr>
        <p:txBody>
          <a:bodyPr wrap="none">
            <a:spAutoFit/>
          </a:bodyPr>
          <a:lstStyle/>
          <a:p>
            <a:pPr algn="ctr">
              <a:defRPr/>
            </a:pPr>
            <a:r>
              <a:rPr lang="en-US" sz="5400" b="1" dirty="0" err="1">
                <a:ln w="10541" cmpd="sng">
                  <a:solidFill>
                    <a:schemeClr val="accent1">
                      <a:shade val="88000"/>
                      <a:satMod val="110000"/>
                    </a:schemeClr>
                  </a:solidFill>
                  <a:prstDash val="solid"/>
                </a:ln>
                <a:solidFill>
                  <a:srgbClr val="C00000"/>
                </a:solidFill>
                <a:latin typeface="Times New Roman" panose="02020603050405020304" pitchFamily="18" charset="0"/>
                <a:cs typeface="Times New Roman" panose="02020603050405020304" pitchFamily="18" charset="0"/>
              </a:rPr>
              <a:t>Kể</a:t>
            </a:r>
            <a:r>
              <a:rPr lang="en-US" sz="5400" b="1" dirty="0">
                <a:ln w="10541" cmpd="sng">
                  <a:solidFill>
                    <a:schemeClr val="accent1">
                      <a:shade val="88000"/>
                      <a:satMod val="110000"/>
                    </a:schemeClr>
                  </a:solidFill>
                  <a:prstDash val="solid"/>
                </a:ln>
                <a:solidFill>
                  <a:srgbClr val="C00000"/>
                </a:solidFill>
                <a:latin typeface="Times New Roman" panose="02020603050405020304" pitchFamily="18" charset="0"/>
                <a:cs typeface="Times New Roman" panose="02020603050405020304" pitchFamily="18" charset="0"/>
              </a:rPr>
              <a:t> </a:t>
            </a:r>
            <a:r>
              <a:rPr lang="en-US" sz="5400" b="1" dirty="0" err="1">
                <a:ln w="10541" cmpd="sng">
                  <a:solidFill>
                    <a:schemeClr val="accent1">
                      <a:shade val="88000"/>
                      <a:satMod val="110000"/>
                    </a:schemeClr>
                  </a:solidFill>
                  <a:prstDash val="solid"/>
                </a:ln>
                <a:solidFill>
                  <a:srgbClr val="C00000"/>
                </a:solidFill>
                <a:latin typeface="Times New Roman" panose="02020603050405020304" pitchFamily="18" charset="0"/>
                <a:cs typeface="Times New Roman" panose="02020603050405020304" pitchFamily="18" charset="0"/>
              </a:rPr>
              <a:t>chuyện</a:t>
            </a:r>
            <a:endParaRPr lang="en-US" sz="5400" b="1" dirty="0">
              <a:ln w="10541" cmpd="sng">
                <a:solidFill>
                  <a:schemeClr val="accent1">
                    <a:shade val="88000"/>
                    <a:satMod val="110000"/>
                  </a:schemeClr>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990600" y="2667000"/>
            <a:ext cx="7620000" cy="1200150"/>
          </a:xfrm>
          <a:prstGeom prst="rect">
            <a:avLst/>
          </a:prstGeom>
          <a:noFill/>
          <a:ln w="9525">
            <a:noFill/>
            <a:miter lim="800000"/>
            <a:headEnd/>
            <a:tailEnd/>
          </a:ln>
        </p:spPr>
        <p:txBody>
          <a:bodyPr>
            <a:spAutoFit/>
          </a:bodyPr>
          <a:lstStyle/>
          <a:p>
            <a:r>
              <a:rPr lang="en-US" altLang="en-US" sz="3600">
                <a:latin typeface="Times New Roman" pitchFamily="18" charset="0"/>
                <a:cs typeface="Times New Roman" pitchFamily="18" charset="0"/>
              </a:rPr>
              <a:t>Phân vai dựng lại câu chuyện “ Nhà bác học và bà cụ”.</a:t>
            </a:r>
          </a:p>
        </p:txBody>
      </p:sp>
      <p:sp>
        <p:nvSpPr>
          <p:cNvPr id="8" name="TextBox 7"/>
          <p:cNvSpPr txBox="1">
            <a:spLocks noChangeArrowheads="1"/>
          </p:cNvSpPr>
          <p:nvPr/>
        </p:nvSpPr>
        <p:spPr bwMode="auto">
          <a:xfrm>
            <a:off x="1011238" y="3921125"/>
            <a:ext cx="7315200" cy="2062163"/>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Câu chuyện gồm có mấy vai? Là những vai nào? </a:t>
            </a:r>
          </a:p>
          <a:p>
            <a:r>
              <a:rPr lang="en-US" altLang="en-US" sz="3200">
                <a:solidFill>
                  <a:srgbClr val="FF3300"/>
                </a:solidFill>
                <a:latin typeface="Times New Roman" pitchFamily="18" charset="0"/>
                <a:cs typeface="Times New Roman" pitchFamily="18" charset="0"/>
              </a:rPr>
              <a:t>Câu chuyện có 3 vai là: người dẫn chuyện, Ê-đi-xơn, bà cụ.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7">
                                            <p:txEl>
                                              <p:pRg st="0" end="0"/>
                                            </p:txEl>
                                          </p:spTgt>
                                        </p:tgtEl>
                                      </p:cBhvr>
                                    </p:animEffect>
                                    <p:set>
                                      <p:cBhvr>
                                        <p:cTn id="12"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plus(in)">
                                      <p:cBhvr>
                                        <p:cTn id="17" dur="20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xEl>
                                              <p:pRg st="0" end="0"/>
                                            </p:txEl>
                                          </p:spTgt>
                                        </p:tgtEl>
                                      </p:cBhvr>
                                    </p:animEffect>
                                    <p:animScale>
                                      <p:cBhvr>
                                        <p:cTn id="22" dur="250" autoRev="1" fill="hold"/>
                                        <p:tgtEl>
                                          <p:spTgt spid="8">
                                            <p:txEl>
                                              <p:pRg st="0" end="0"/>
                                            </p:txEl>
                                          </p:spTgt>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plus(in)">
                                      <p:cBhvr>
                                        <p:cTn id="2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20638" y="428625"/>
            <a:ext cx="9144000" cy="584200"/>
          </a:xfrm>
          <a:prstGeom prst="rect">
            <a:avLst/>
          </a:prstGeom>
          <a:noFill/>
          <a:ln w="9525">
            <a:noFill/>
            <a:miter lim="800000"/>
            <a:headEnd/>
            <a:tailEnd/>
          </a:ln>
        </p:spPr>
        <p:txBody>
          <a:bodyPr>
            <a:spAutoFit/>
          </a:bodyPr>
          <a:lstStyle/>
          <a:p>
            <a:pPr algn="ctr"/>
            <a:r>
              <a:rPr lang="en-US" altLang="en-US" sz="3200" b="1">
                <a:latin typeface="Times New Roman" pitchFamily="18" charset="0"/>
                <a:cs typeface="Times New Roman" pitchFamily="18" charset="0"/>
              </a:rPr>
              <a:t> </a:t>
            </a:r>
            <a:r>
              <a:rPr lang="en-US" altLang="en-US" sz="3200" b="1" u="sng">
                <a:latin typeface="Times New Roman" pitchFamily="18" charset="0"/>
                <a:cs typeface="Times New Roman" pitchFamily="18" charset="0"/>
              </a:rPr>
              <a:t>Tập đọc – Kể chuyện</a:t>
            </a:r>
            <a:endParaRPr lang="en-US" altLang="en-US" sz="3200">
              <a:latin typeface="Times New Roman" pitchFamily="18" charset="0"/>
              <a:cs typeface="Times New Roman" pitchFamily="18" charset="0"/>
            </a:endParaRPr>
          </a:p>
        </p:txBody>
      </p:sp>
      <p:sp>
        <p:nvSpPr>
          <p:cNvPr id="5" name="Rectangle 4"/>
          <p:cNvSpPr/>
          <p:nvPr/>
        </p:nvSpPr>
        <p:spPr>
          <a:xfrm>
            <a:off x="0" y="1066800"/>
            <a:ext cx="9144000" cy="646331"/>
          </a:xfrm>
          <a:prstGeom prst="rect">
            <a:avLst/>
          </a:prstGeom>
        </p:spPr>
        <p:txBody>
          <a:bodyPr>
            <a:spAutoFit/>
          </a:bodyPr>
          <a:lstStyle/>
          <a:p>
            <a:pPr algn="ctr">
              <a:defRPr/>
            </a:pPr>
            <a:r>
              <a:rPr lang="en-US" sz="36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pic>
        <p:nvPicPr>
          <p:cNvPr id="28676" name="Picture 2" descr="C:\Program Files\Microsoft Office\MEDIA\CAGCAT10\j0196164.wmf"/>
          <p:cNvPicPr>
            <a:picLocks noChangeAspect="1" noChangeArrowheads="1"/>
          </p:cNvPicPr>
          <p:nvPr/>
        </p:nvPicPr>
        <p:blipFill>
          <a:blip r:embed="rId2"/>
          <a:srcRect/>
          <a:stretch>
            <a:fillRect/>
          </a:stretch>
        </p:blipFill>
        <p:spPr bwMode="auto">
          <a:xfrm>
            <a:off x="381000" y="1981200"/>
            <a:ext cx="1143000" cy="1071563"/>
          </a:xfrm>
          <a:prstGeom prst="rect">
            <a:avLst/>
          </a:prstGeom>
          <a:noFill/>
          <a:ln w="9525">
            <a:noFill/>
            <a:miter lim="800000"/>
            <a:headEnd/>
            <a:tailEnd/>
          </a:ln>
        </p:spPr>
      </p:pic>
      <p:sp>
        <p:nvSpPr>
          <p:cNvPr id="7" name="Rectangle 6"/>
          <p:cNvSpPr/>
          <p:nvPr/>
        </p:nvSpPr>
        <p:spPr>
          <a:xfrm>
            <a:off x="-152400" y="1752600"/>
            <a:ext cx="9525000" cy="4114800"/>
          </a:xfrm>
          <a:prstGeom prst="rect">
            <a:avLst/>
          </a:prstGeom>
          <a:noFill/>
        </p:spPr>
        <p:txBody>
          <a:bodyPr wrap="none">
            <a:prstTxWarp prst="textStop">
              <a:avLst/>
            </a:prstTxWarp>
            <a:spAutoFit/>
          </a:bodyPr>
          <a:lstStyle/>
          <a:p>
            <a:pPr algn="ctr">
              <a:defRPr/>
            </a:pP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Thực</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hành</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a:t>
            </a:r>
          </a:p>
          <a:p>
            <a:pPr algn="ctr">
              <a:defRPr/>
            </a:pP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Phân</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vai</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dựng</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lại</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câu</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chuyện</a:t>
            </a:r>
            <a:endPar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endParaRPr>
          </a:p>
          <a:p>
            <a:pPr algn="ctr">
              <a:defRPr/>
            </a:pP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Nhà</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bác</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học</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và</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bà</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 </a:t>
            </a:r>
            <a:r>
              <a:rPr lang="en-US" sz="5400" b="1" dirty="0" err="1">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cụ</a:t>
            </a:r>
            <a:r>
              <a:rPr lang="en-US" sz="5400" b="1" dirty="0">
                <a:ln w="10541" cmpd="sng">
                  <a:solidFill>
                    <a:schemeClr val="accent1">
                      <a:shade val="88000"/>
                      <a:satMod val="110000"/>
                    </a:schemeClr>
                  </a:solidFill>
                  <a:prstDash val="solid"/>
                </a:ln>
                <a:solidFill>
                  <a:srgbClr val="FF3300"/>
                </a:solidFill>
                <a:effectLst>
                  <a:glow rad="63500">
                    <a:schemeClr val="accent3">
                      <a:satMod val="175000"/>
                      <a:alpha val="40000"/>
                    </a:schemeClr>
                  </a:glow>
                  <a:reflection blurRad="6350" stA="60000" endA="900" endPos="58000" dir="5400000" sy="-100000" algn="bl" rotWithShape="0"/>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plus(in)">
                                      <p:cBhvr>
                                        <p:cTn id="7" dur="2000"/>
                                        <p:tgtEl>
                                          <p:spTgt spid="7">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plus(in)">
                                      <p:cBhvr>
                                        <p:cTn id="10" dur="2000"/>
                                        <p:tgtEl>
                                          <p:spTgt spid="7">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plus(in)">
                                      <p:cBhvr>
                                        <p:cTn id="1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723900" y="14288"/>
            <a:ext cx="7467600" cy="990600"/>
          </a:xfrm>
        </p:spPr>
        <p:txBody>
          <a:bodyPr/>
          <a:lstStyle/>
          <a:p>
            <a:pPr eaLnBrk="1" hangingPunct="1">
              <a:lnSpc>
                <a:spcPct val="80000"/>
              </a:lnSpc>
            </a:pPr>
            <a:r>
              <a:rPr lang="en-US" altLang="en-US" sz="3000" smtClean="0">
                <a:solidFill>
                  <a:schemeClr val="tx1"/>
                </a:solidFill>
              </a:rPr>
              <a:t> </a:t>
            </a:r>
          </a:p>
          <a:p>
            <a:pPr eaLnBrk="1" hangingPunct="1">
              <a:lnSpc>
                <a:spcPct val="80000"/>
              </a:lnSpc>
            </a:pPr>
            <a:r>
              <a:rPr lang="en-US" altLang="en-US" sz="3600" u="sng" smtClean="0">
                <a:solidFill>
                  <a:schemeClr val="tx1"/>
                </a:solidFill>
                <a:latin typeface="Times New Roman" pitchFamily="18" charset="0"/>
                <a:cs typeface="Times New Roman" pitchFamily="18" charset="0"/>
              </a:rPr>
              <a:t>Tập đọc  - Kể chuyện</a:t>
            </a:r>
          </a:p>
        </p:txBody>
      </p:sp>
      <p:sp>
        <p:nvSpPr>
          <p:cNvPr id="2053" name="WordArt 5"/>
          <p:cNvSpPr>
            <a:spLocks noChangeArrowheads="1" noChangeShapeType="1" noTextEdit="1"/>
          </p:cNvSpPr>
          <p:nvPr/>
        </p:nvSpPr>
        <p:spPr bwMode="auto">
          <a:xfrm>
            <a:off x="1447800" y="1004888"/>
            <a:ext cx="6019800" cy="9906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a:cs typeface="Times New Roman"/>
              </a:rPr>
              <a:t>NHÀ BÁC HỌC VÀ BÀ CỤ</a:t>
            </a:r>
          </a:p>
        </p:txBody>
      </p:sp>
      <p:grpSp>
        <p:nvGrpSpPr>
          <p:cNvPr id="2" name="Group 6"/>
          <p:cNvGrpSpPr>
            <a:grpSpLocks/>
          </p:cNvGrpSpPr>
          <p:nvPr/>
        </p:nvGrpSpPr>
        <p:grpSpPr bwMode="auto">
          <a:xfrm>
            <a:off x="0" y="1995488"/>
            <a:ext cx="9144000" cy="4862512"/>
            <a:chOff x="0" y="0"/>
            <a:chExt cx="5760" cy="4320"/>
          </a:xfrm>
        </p:grpSpPr>
        <p:pic>
          <p:nvPicPr>
            <p:cNvPr id="6149" name="Picture 7" descr="DSC00189"/>
            <p:cNvPicPr>
              <a:picLocks noChangeAspect="1" noChangeArrowheads="1"/>
            </p:cNvPicPr>
            <p:nvPr/>
          </p:nvPicPr>
          <p:blipFill>
            <a:blip r:embed="rId3"/>
            <a:srcRect/>
            <a:stretch>
              <a:fillRect/>
            </a:stretch>
          </p:blipFill>
          <p:spPr bwMode="auto">
            <a:xfrm>
              <a:off x="0" y="0"/>
              <a:ext cx="5760" cy="4320"/>
            </a:xfrm>
            <a:prstGeom prst="rect">
              <a:avLst/>
            </a:prstGeom>
            <a:noFill/>
            <a:ln w="9525">
              <a:noFill/>
              <a:miter lim="800000"/>
              <a:headEnd/>
              <a:tailEnd/>
            </a:ln>
          </p:spPr>
        </p:pic>
        <p:sp>
          <p:nvSpPr>
            <p:cNvPr id="6150" name="Oval 8"/>
            <p:cNvSpPr>
              <a:spLocks noChangeArrowheads="1"/>
            </p:cNvSpPr>
            <p:nvPr/>
          </p:nvSpPr>
          <p:spPr bwMode="auto">
            <a:xfrm>
              <a:off x="5280" y="4032"/>
              <a:ext cx="336" cy="288"/>
            </a:xfrm>
            <a:prstGeom prst="ellipse">
              <a:avLst/>
            </a:prstGeom>
            <a:solidFill>
              <a:srgbClr val="FFFFCC"/>
            </a:solidFill>
            <a:ln w="9525">
              <a:solidFill>
                <a:schemeClr val="tx1"/>
              </a:solidFill>
              <a:round/>
              <a:headEnd/>
              <a:tailEnd/>
            </a:ln>
          </p:spPr>
          <p:txBody>
            <a:bodyPr wrap="none" anchor="ctr"/>
            <a:lstStyle/>
            <a:p>
              <a:pPr algn="ctr" eaLnBrk="1" hangingPunct="1"/>
              <a:r>
                <a:rPr lang="en-US" altLang="en-US" sz="2000" b="1">
                  <a:solidFill>
                    <a:srgbClr val="000000"/>
                  </a:solidFill>
                  <a:latin typeface="Tahoma" pitchFamily="34" charset="0"/>
                  <a:cs typeface="Arial"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plus(in)">
                                      <p:cBhvr>
                                        <p:cTn id="14"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031a"/>
          <p:cNvPicPr>
            <a:picLocks noChangeAspect="1" noChangeArrowheads="1"/>
          </p:cNvPicPr>
          <p:nvPr/>
        </p:nvPicPr>
        <p:blipFill>
          <a:blip r:embed="rId2"/>
          <a:srcRect/>
          <a:stretch>
            <a:fillRect/>
          </a:stretch>
        </p:blipFill>
        <p:spPr bwMode="auto">
          <a:xfrm>
            <a:off x="0" y="838200"/>
            <a:ext cx="4114800" cy="5486400"/>
          </a:xfrm>
          <a:prstGeom prst="rect">
            <a:avLst/>
          </a:prstGeom>
          <a:noFill/>
          <a:ln w="9525">
            <a:noFill/>
            <a:miter lim="800000"/>
            <a:headEnd/>
            <a:tailEnd/>
          </a:ln>
        </p:spPr>
      </p:pic>
      <p:pic>
        <p:nvPicPr>
          <p:cNvPr id="3077" name="Picture 5" descr="200px-Thomas_Edison"/>
          <p:cNvPicPr>
            <a:picLocks noChangeAspect="1" noChangeArrowheads="1"/>
          </p:cNvPicPr>
          <p:nvPr/>
        </p:nvPicPr>
        <p:blipFill>
          <a:blip r:embed="rId3"/>
          <a:srcRect/>
          <a:stretch>
            <a:fillRect/>
          </a:stretch>
        </p:blipFill>
        <p:spPr bwMode="auto">
          <a:xfrm>
            <a:off x="4419600" y="0"/>
            <a:ext cx="4724400" cy="6858000"/>
          </a:xfrm>
          <a:prstGeom prst="rect">
            <a:avLst/>
          </a:prstGeom>
          <a:noFill/>
          <a:ln w="9525">
            <a:noFill/>
            <a:miter lim="800000"/>
            <a:headEnd/>
            <a:tailEnd/>
          </a:ln>
        </p:spPr>
      </p:pic>
      <p:sp>
        <p:nvSpPr>
          <p:cNvPr id="3078" name="Text Box 6"/>
          <p:cNvSpPr txBox="1">
            <a:spLocks noChangeArrowheads="1"/>
          </p:cNvSpPr>
          <p:nvPr/>
        </p:nvSpPr>
        <p:spPr bwMode="auto">
          <a:xfrm>
            <a:off x="1066800" y="5316538"/>
            <a:ext cx="6629400" cy="1477962"/>
          </a:xfrm>
          <a:prstGeom prst="rect">
            <a:avLst/>
          </a:prstGeom>
          <a:solidFill>
            <a:srgbClr val="CC99FF"/>
          </a:solidFill>
          <a:ln w="76200" cmpd="tri">
            <a:solidFill>
              <a:schemeClr val="tx1"/>
            </a:solidFill>
            <a:miter lim="800000"/>
            <a:headEnd/>
            <a:tailEnd/>
          </a:ln>
        </p:spPr>
        <p:txBody>
          <a:bodyPr>
            <a:spAutoFit/>
          </a:bodyPr>
          <a:lstStyle/>
          <a:p>
            <a:pPr eaLnBrk="1" hangingPunct="1">
              <a:spcBef>
                <a:spcPct val="50000"/>
              </a:spcBef>
            </a:pPr>
            <a:r>
              <a:rPr lang="en-US" altLang="en-US" sz="3600" b="1">
                <a:solidFill>
                  <a:srgbClr val="0000CC"/>
                </a:solidFill>
                <a:latin typeface="Times New Roman" pitchFamily="18" charset="0"/>
                <a:cs typeface="Times New Roman" pitchFamily="18" charset="0"/>
              </a:rPr>
              <a:t>Ê-đi-xơn ( Thomas Edison )</a:t>
            </a:r>
          </a:p>
          <a:p>
            <a:pPr algn="ctr" eaLnBrk="1" hangingPunct="1">
              <a:spcBef>
                <a:spcPct val="50000"/>
              </a:spcBef>
            </a:pPr>
            <a:r>
              <a:rPr lang="en-US" altLang="en-US" sz="3600" b="1">
                <a:solidFill>
                  <a:srgbClr val="0000CC"/>
                </a:solidFill>
                <a:latin typeface="Times New Roman" pitchFamily="18" charset="0"/>
                <a:cs typeface="Times New Roman" pitchFamily="18" charset="0"/>
              </a:rPr>
              <a:t>( 1847 – 1931 )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 to="" calcmode="lin" valueType="num">
                                      <p:cBhvr>
                                        <p:cTn id="12" dur="1" fill="hold"/>
                                        <p:tgtEl>
                                          <p:spTgt spid="307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078"/>
                                        </p:tgtEl>
                                        <p:attrNameLst>
                                          <p:attrName>style.visibility</p:attrName>
                                        </p:attrNameLst>
                                      </p:cBhvr>
                                      <p:to>
                                        <p:strVal val="visible"/>
                                      </p:to>
                                    </p:set>
                                    <p:anim calcmode="discrete" valueType="clr">
                                      <p:cBhvr override="childStyle">
                                        <p:cTn id="17" dur="8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078"/>
                                        </p:tgtEl>
                                        <p:attrNameLst>
                                          <p:attrName>fillcolor</p:attrName>
                                        </p:attrNameLst>
                                      </p:cBhvr>
                                      <p:tavLst>
                                        <p:tav tm="0">
                                          <p:val>
                                            <p:clrVal>
                                              <a:schemeClr val="accent2"/>
                                            </p:clrVal>
                                          </p:val>
                                        </p:tav>
                                        <p:tav tm="50000">
                                          <p:val>
                                            <p:clrVal>
                                              <a:schemeClr val="hlink"/>
                                            </p:clrVal>
                                          </p:val>
                                        </p:tav>
                                      </p:tavLst>
                                    </p:anim>
                                    <p:set>
                                      <p:cBhvr>
                                        <p:cTn id="19" dur="80"/>
                                        <p:tgtEl>
                                          <p:spTgt spid="3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5638800" y="2000250"/>
            <a:ext cx="2209800" cy="369888"/>
          </a:xfrm>
          <a:prstGeom prst="rect">
            <a:avLst/>
          </a:prstGeom>
          <a:noFill/>
          <a:ln>
            <a:noFill/>
          </a:ln>
          <a:effectLst/>
          <a:extLst/>
        </p:spPr>
        <p:txBody>
          <a:bodyPr>
            <a:spAutoFit/>
          </a:bodyPr>
          <a:lstStyle/>
          <a:p>
            <a:pPr eaLnBrk="1" hangingPunct="1">
              <a:spcBef>
                <a:spcPct val="50000"/>
              </a:spcBef>
              <a:defRPr/>
            </a:pPr>
            <a:endParaRPr lang="en-US">
              <a:effectLst>
                <a:outerShdw blurRad="38100" dist="38100" dir="2700000" algn="tl">
                  <a:srgbClr val="C0C0C0"/>
                </a:outerShdw>
              </a:effectLst>
              <a:latin typeface="Arial" panose="020B0604020202020204" pitchFamily="34" charset="0"/>
            </a:endParaRPr>
          </a:p>
        </p:txBody>
      </p:sp>
      <p:sp>
        <p:nvSpPr>
          <p:cNvPr id="8195" name="Text Box 7"/>
          <p:cNvSpPr txBox="1">
            <a:spLocks noChangeArrowheads="1"/>
          </p:cNvSpPr>
          <p:nvPr/>
        </p:nvSpPr>
        <p:spPr bwMode="auto">
          <a:xfrm>
            <a:off x="1166813" y="1579563"/>
            <a:ext cx="21336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Luyện đọc</a:t>
            </a:r>
          </a:p>
        </p:txBody>
      </p:sp>
      <p:sp>
        <p:nvSpPr>
          <p:cNvPr id="8196" name="Text Box 8"/>
          <p:cNvSpPr txBox="1">
            <a:spLocks noChangeArrowheads="1"/>
          </p:cNvSpPr>
          <p:nvPr/>
        </p:nvSpPr>
        <p:spPr bwMode="auto">
          <a:xfrm>
            <a:off x="5410200" y="1692275"/>
            <a:ext cx="31242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Tìm hiểu bài</a:t>
            </a:r>
          </a:p>
        </p:txBody>
      </p:sp>
      <p:sp>
        <p:nvSpPr>
          <p:cNvPr id="130057" name="Line 9"/>
          <p:cNvSpPr>
            <a:spLocks noChangeShapeType="1"/>
          </p:cNvSpPr>
          <p:nvPr/>
        </p:nvSpPr>
        <p:spPr bwMode="auto">
          <a:xfrm>
            <a:off x="4724400" y="2514600"/>
            <a:ext cx="0" cy="3371850"/>
          </a:xfrm>
          <a:prstGeom prst="line">
            <a:avLst/>
          </a:prstGeom>
          <a:noFill/>
          <a:ln w="28575">
            <a:solidFill>
              <a:schemeClr val="tx1"/>
            </a:solidFill>
            <a:round/>
            <a:headEnd/>
            <a:tailEnd/>
          </a:ln>
          <a:effectLst/>
          <a:extLst/>
        </p:spPr>
        <p:txBody>
          <a:bodyPr/>
          <a:lstStyle/>
          <a:p>
            <a:pPr eaLnBrk="1" hangingPunct="1">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8198" name="Text Box 18"/>
          <p:cNvSpPr txBox="1">
            <a:spLocks noChangeArrowheads="1"/>
          </p:cNvSpPr>
          <p:nvPr/>
        </p:nvSpPr>
        <p:spPr bwMode="auto">
          <a:xfrm>
            <a:off x="0" y="26988"/>
            <a:ext cx="9144000" cy="584200"/>
          </a:xfrm>
          <a:prstGeom prst="rect">
            <a:avLst/>
          </a:prstGeom>
          <a:noFill/>
          <a:ln w="9525">
            <a:noFill/>
            <a:miter lim="800000"/>
            <a:headEnd/>
            <a:tailEnd/>
          </a:ln>
        </p:spPr>
        <p:txBody>
          <a:bodyPr>
            <a:spAutoFit/>
          </a:bodyPr>
          <a:lstStyle/>
          <a:p>
            <a:pPr algn="ctr" eaLnBrk="1" hangingPunct="1">
              <a:spcBef>
                <a:spcPct val="50000"/>
              </a:spcBef>
            </a:pPr>
            <a:r>
              <a:rPr lang="en-US" altLang="vi-VN" sz="3200" b="1">
                <a:solidFill>
                  <a:srgbClr val="0000FF"/>
                </a:solidFill>
                <a:latin typeface="Times New Roman" pitchFamily="18" charset="0"/>
                <a:cs typeface="Times New Roman" pitchFamily="18" charset="0"/>
              </a:rPr>
              <a:t>T</a:t>
            </a:r>
            <a:r>
              <a:rPr lang="en-US" altLang="vi-VN" sz="3200" b="1" u="sng">
                <a:solidFill>
                  <a:srgbClr val="0000FF"/>
                </a:solidFill>
                <a:latin typeface="Times New Roman" pitchFamily="18" charset="0"/>
                <a:cs typeface="Times New Roman" pitchFamily="18" charset="0"/>
              </a:rPr>
              <a:t>ập đọc – Kể chuyệ</a:t>
            </a:r>
            <a:r>
              <a:rPr lang="en-US" altLang="vi-VN" sz="3200" b="1">
                <a:solidFill>
                  <a:srgbClr val="0000FF"/>
                </a:solidFill>
                <a:latin typeface="Times New Roman" pitchFamily="18" charset="0"/>
                <a:cs typeface="Times New Roman" pitchFamily="18" charset="0"/>
              </a:rPr>
              <a:t>n</a:t>
            </a:r>
          </a:p>
        </p:txBody>
      </p:sp>
      <p:sp>
        <p:nvSpPr>
          <p:cNvPr id="8199" name="Text Box 19"/>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eaLnBrk="1" hangingPunct="1">
              <a:spcBef>
                <a:spcPct val="50000"/>
              </a:spcBef>
            </a:pPr>
            <a:r>
              <a:rPr lang="en-US" altLang="vi-VN" sz="4000" b="1">
                <a:solidFill>
                  <a:srgbClr val="FF0000"/>
                </a:solidFill>
                <a:latin typeface="Times New Roman" pitchFamily="18" charset="0"/>
                <a:cs typeface="Times New Roman" pitchFamily="18" charset="0"/>
              </a:rPr>
              <a:t>Nhà bác học và bà cụ</a:t>
            </a:r>
          </a:p>
        </p:txBody>
      </p:sp>
      <p:sp>
        <p:nvSpPr>
          <p:cNvPr id="8200" name="TextBox 1"/>
          <p:cNvSpPr txBox="1">
            <a:spLocks noChangeArrowheads="1"/>
          </p:cNvSpPr>
          <p:nvPr/>
        </p:nvSpPr>
        <p:spPr bwMode="auto">
          <a:xfrm>
            <a:off x="4398963" y="1082675"/>
            <a:ext cx="4135437" cy="554038"/>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Theo Truyện đọc 3, 1995</a:t>
            </a:r>
          </a:p>
        </p:txBody>
      </p:sp>
      <p:sp>
        <p:nvSpPr>
          <p:cNvPr id="9" name="TextBox 8"/>
          <p:cNvSpPr txBox="1">
            <a:spLocks noChangeArrowheads="1"/>
          </p:cNvSpPr>
          <p:nvPr/>
        </p:nvSpPr>
        <p:spPr bwMode="auto">
          <a:xfrm>
            <a:off x="349250" y="2005013"/>
            <a:ext cx="817563" cy="584200"/>
          </a:xfrm>
          <a:prstGeom prst="rect">
            <a:avLst/>
          </a:prstGeom>
          <a:noFill/>
          <a:ln w="9525">
            <a:noFill/>
            <a:miter lim="800000"/>
            <a:headEnd/>
            <a:tailEnd/>
          </a:ln>
        </p:spPr>
        <p:txBody>
          <a:bodyPr wrap="none">
            <a:spAutoFit/>
          </a:bodyPr>
          <a:lstStyle/>
          <a:p>
            <a:r>
              <a:rPr lang="en-US" altLang="en-US" sz="3200" b="1" i="1">
                <a:latin typeface="Times New Roman" pitchFamily="18" charset="0"/>
                <a:cs typeface="Times New Roman" pitchFamily="18" charset="0"/>
              </a:rPr>
              <a:t>Từ:</a:t>
            </a:r>
          </a:p>
        </p:txBody>
      </p:sp>
      <p:sp>
        <p:nvSpPr>
          <p:cNvPr id="3" name="TextBox 2"/>
          <p:cNvSpPr txBox="1">
            <a:spLocks noChangeArrowheads="1"/>
          </p:cNvSpPr>
          <p:nvPr/>
        </p:nvSpPr>
        <p:spPr bwMode="auto">
          <a:xfrm>
            <a:off x="5294313" y="2332038"/>
            <a:ext cx="2898775"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Nhà bác học</a:t>
            </a:r>
          </a:p>
        </p:txBody>
      </p:sp>
    </p:spTree>
  </p:cSld>
  <p:clrMapOvr>
    <a:masterClrMapping/>
  </p:clrMapOvr>
  <p:transition advTm="319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AutoShape 5"/>
          <p:cNvSpPr>
            <a:spLocks noChangeArrowheads="1"/>
          </p:cNvSpPr>
          <p:nvPr/>
        </p:nvSpPr>
        <p:spPr bwMode="auto">
          <a:xfrm>
            <a:off x="914400" y="0"/>
            <a:ext cx="7924800" cy="213360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altLang="en-US" sz="3200">
                <a:latin typeface="Times New Roman" pitchFamily="18" charset="0"/>
                <a:cs typeface="Times New Roman" pitchFamily="18" charset="0"/>
              </a:rPr>
              <a:t>Nhà bác học: Là người có hiểu biết </a:t>
            </a:r>
          </a:p>
          <a:p>
            <a:pPr algn="ctr"/>
            <a:r>
              <a:rPr lang="en-US" altLang="en-US" sz="3200">
                <a:latin typeface="Times New Roman" pitchFamily="18" charset="0"/>
                <a:cs typeface="Times New Roman" pitchFamily="18" charset="0"/>
              </a:rPr>
              <a:t>sâu rộng về nhiều ngành khoa học.</a:t>
            </a:r>
          </a:p>
        </p:txBody>
      </p:sp>
      <p:pic>
        <p:nvPicPr>
          <p:cNvPr id="7174" name="Picture 6" descr="o phong thi nghiem"/>
          <p:cNvPicPr>
            <a:picLocks noChangeAspect="1" noChangeArrowheads="1"/>
          </p:cNvPicPr>
          <p:nvPr/>
        </p:nvPicPr>
        <p:blipFill>
          <a:blip r:embed="rId2"/>
          <a:srcRect/>
          <a:stretch>
            <a:fillRect/>
          </a:stretch>
        </p:blipFill>
        <p:spPr bwMode="auto">
          <a:xfrm>
            <a:off x="0" y="2133600"/>
            <a:ext cx="3276600" cy="4724400"/>
          </a:xfrm>
          <a:prstGeom prst="rect">
            <a:avLst/>
          </a:prstGeom>
          <a:noFill/>
          <a:ln w="9525">
            <a:noFill/>
            <a:miter lim="800000"/>
            <a:headEnd/>
            <a:tailEnd/>
          </a:ln>
        </p:spPr>
      </p:pic>
      <p:pic>
        <p:nvPicPr>
          <p:cNvPr id="7175" name="Picture 7" descr="edison_ev1914"/>
          <p:cNvPicPr>
            <a:picLocks noChangeAspect="1" noChangeArrowheads="1"/>
          </p:cNvPicPr>
          <p:nvPr/>
        </p:nvPicPr>
        <p:blipFill>
          <a:blip r:embed="rId3"/>
          <a:srcRect/>
          <a:stretch>
            <a:fillRect/>
          </a:stretch>
        </p:blipFill>
        <p:spPr bwMode="auto">
          <a:xfrm>
            <a:off x="3276600" y="2057400"/>
            <a:ext cx="3048000" cy="4800600"/>
          </a:xfrm>
          <a:prstGeom prst="rect">
            <a:avLst/>
          </a:prstGeom>
          <a:noFill/>
          <a:ln w="9525">
            <a:noFill/>
            <a:miter lim="800000"/>
            <a:headEnd/>
            <a:tailEnd/>
          </a:ln>
        </p:spPr>
      </p:pic>
      <p:pic>
        <p:nvPicPr>
          <p:cNvPr id="7176" name="Picture 8" descr="20080617_eastman_edison"/>
          <p:cNvPicPr>
            <a:picLocks noChangeAspect="1" noChangeArrowheads="1"/>
          </p:cNvPicPr>
          <p:nvPr/>
        </p:nvPicPr>
        <p:blipFill>
          <a:blip r:embed="rId4"/>
          <a:srcRect/>
          <a:stretch>
            <a:fillRect/>
          </a:stretch>
        </p:blipFill>
        <p:spPr bwMode="auto">
          <a:xfrm>
            <a:off x="6248400" y="1981200"/>
            <a:ext cx="2895600" cy="4876800"/>
          </a:xfrm>
          <a:prstGeom prst="rect">
            <a:avLst/>
          </a:prstGeom>
          <a:noFill/>
          <a:ln w="9525">
            <a:noFill/>
            <a:miter lim="800000"/>
            <a:headEnd/>
            <a:tailEnd/>
          </a:ln>
        </p:spPr>
      </p:pic>
      <p:sp>
        <p:nvSpPr>
          <p:cNvPr id="9222" name="AutoShape 9">
            <a:hlinkClick r:id="rId5" action="ppaction://hlinksldjump" highlightClick="1"/>
          </p:cNvPr>
          <p:cNvSpPr>
            <a:spLocks noChangeArrowheads="1"/>
          </p:cNvSpPr>
          <p:nvPr/>
        </p:nvSpPr>
        <p:spPr bwMode="auto">
          <a:xfrm>
            <a:off x="8382000" y="6477000"/>
            <a:ext cx="762000" cy="381000"/>
          </a:xfrm>
          <a:prstGeom prst="actionButtonBeginning">
            <a:avLst/>
          </a:prstGeom>
          <a:solidFill>
            <a:srgbClr val="000099"/>
          </a:solidFill>
          <a:ln w="9525">
            <a:noFill/>
            <a:miter lim="800000"/>
            <a:headEnd/>
            <a:tailEnd/>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checkerboard(across)">
                                      <p:cBhvr>
                                        <p:cTn id="12" dur="1000"/>
                                        <p:tgtEl>
                                          <p:spTgt spid="7174"/>
                                        </p:tgtEl>
                                      </p:cBhvr>
                                    </p:animEffect>
                                  </p:childTnLst>
                                </p:cTn>
                              </p:par>
                            </p:childTnLst>
                          </p:cTn>
                        </p:par>
                        <p:par>
                          <p:cTn id="13" fill="hold" nodeType="afterGroup">
                            <p:stCondLst>
                              <p:cond delay="1500"/>
                            </p:stCondLst>
                            <p:childTnLst>
                              <p:par>
                                <p:cTn id="14" presetID="7" presetClass="entr" presetSubtype="4" fill="hold" nodeType="afterEffect">
                                  <p:stCondLst>
                                    <p:cond delay="0"/>
                                  </p:stCondLst>
                                  <p:childTnLst>
                                    <p:set>
                                      <p:cBhvr>
                                        <p:cTn id="15" dur="1" fill="hold">
                                          <p:stCondLst>
                                            <p:cond delay="0"/>
                                          </p:stCondLst>
                                        </p:cTn>
                                        <p:tgtEl>
                                          <p:spTgt spid="7175"/>
                                        </p:tgtEl>
                                        <p:attrNameLst>
                                          <p:attrName>style.visibility</p:attrName>
                                        </p:attrNameLst>
                                      </p:cBhvr>
                                      <p:to>
                                        <p:strVal val="visible"/>
                                      </p:to>
                                    </p:set>
                                    <p:anim calcmode="lin" valueType="num">
                                      <p:cBhvr additive="base">
                                        <p:cTn id="16" dur="1000" fill="hold"/>
                                        <p:tgtEl>
                                          <p:spTgt spid="7175"/>
                                        </p:tgtEl>
                                        <p:attrNameLst>
                                          <p:attrName>ppt_x</p:attrName>
                                        </p:attrNameLst>
                                      </p:cBhvr>
                                      <p:tavLst>
                                        <p:tav tm="0">
                                          <p:val>
                                            <p:strVal val="#ppt_x"/>
                                          </p:val>
                                        </p:tav>
                                        <p:tav tm="100000">
                                          <p:val>
                                            <p:strVal val="#ppt_x"/>
                                          </p:val>
                                        </p:tav>
                                      </p:tavLst>
                                    </p:anim>
                                    <p:anim calcmode="lin" valueType="num">
                                      <p:cBhvr additive="base">
                                        <p:cTn id="17" dur="1000" fill="hold"/>
                                        <p:tgtEl>
                                          <p:spTgt spid="717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13" presetClass="entr" presetSubtype="16" fill="hold" nodeType="afterEffect">
                                  <p:stCondLst>
                                    <p:cond delay="0"/>
                                  </p:stCondLst>
                                  <p:childTnLst>
                                    <p:set>
                                      <p:cBhvr>
                                        <p:cTn id="20" dur="1" fill="hold">
                                          <p:stCondLst>
                                            <p:cond delay="0"/>
                                          </p:stCondLst>
                                        </p:cTn>
                                        <p:tgtEl>
                                          <p:spTgt spid="7176"/>
                                        </p:tgtEl>
                                        <p:attrNameLst>
                                          <p:attrName>style.visibility</p:attrName>
                                        </p:attrNameLst>
                                      </p:cBhvr>
                                      <p:to>
                                        <p:strVal val="visible"/>
                                      </p:to>
                                    </p:set>
                                    <p:animEffect transition="in" filter="plus(in)">
                                      <p:cBhvr>
                                        <p:cTn id="21"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5638800" y="2000250"/>
            <a:ext cx="2209800" cy="369888"/>
          </a:xfrm>
          <a:prstGeom prst="rect">
            <a:avLst/>
          </a:prstGeom>
          <a:noFill/>
          <a:ln>
            <a:noFill/>
          </a:ln>
          <a:effectLst/>
          <a:extLst/>
        </p:spPr>
        <p:txBody>
          <a:bodyPr>
            <a:spAutoFit/>
          </a:bodyPr>
          <a:lstStyle/>
          <a:p>
            <a:pPr eaLnBrk="1" hangingPunct="1">
              <a:spcBef>
                <a:spcPct val="50000"/>
              </a:spcBef>
              <a:defRPr/>
            </a:pPr>
            <a:endParaRPr lang="en-US">
              <a:effectLst>
                <a:outerShdw blurRad="38100" dist="38100" dir="2700000" algn="tl">
                  <a:srgbClr val="C0C0C0"/>
                </a:outerShdw>
              </a:effectLst>
              <a:latin typeface="Arial" panose="020B0604020202020204" pitchFamily="34" charset="0"/>
            </a:endParaRPr>
          </a:p>
        </p:txBody>
      </p:sp>
      <p:sp>
        <p:nvSpPr>
          <p:cNvPr id="10243" name="Text Box 7"/>
          <p:cNvSpPr txBox="1">
            <a:spLocks noChangeArrowheads="1"/>
          </p:cNvSpPr>
          <p:nvPr/>
        </p:nvSpPr>
        <p:spPr bwMode="auto">
          <a:xfrm>
            <a:off x="1166813" y="1579563"/>
            <a:ext cx="21336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Luyện đọc</a:t>
            </a:r>
          </a:p>
        </p:txBody>
      </p:sp>
      <p:sp>
        <p:nvSpPr>
          <p:cNvPr id="10244" name="Text Box 8"/>
          <p:cNvSpPr txBox="1">
            <a:spLocks noChangeArrowheads="1"/>
          </p:cNvSpPr>
          <p:nvPr/>
        </p:nvSpPr>
        <p:spPr bwMode="auto">
          <a:xfrm>
            <a:off x="5410200" y="1692275"/>
            <a:ext cx="31242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Tìm hiểu bài</a:t>
            </a:r>
          </a:p>
        </p:txBody>
      </p:sp>
      <p:sp>
        <p:nvSpPr>
          <p:cNvPr id="130057" name="Line 9"/>
          <p:cNvSpPr>
            <a:spLocks noChangeShapeType="1"/>
          </p:cNvSpPr>
          <p:nvPr/>
        </p:nvSpPr>
        <p:spPr bwMode="auto">
          <a:xfrm>
            <a:off x="4724400" y="2514600"/>
            <a:ext cx="0" cy="3371850"/>
          </a:xfrm>
          <a:prstGeom prst="line">
            <a:avLst/>
          </a:prstGeom>
          <a:noFill/>
          <a:ln w="28575">
            <a:solidFill>
              <a:schemeClr val="tx1"/>
            </a:solidFill>
            <a:round/>
            <a:headEnd/>
            <a:tailEnd/>
          </a:ln>
          <a:effectLst/>
          <a:extLst/>
        </p:spPr>
        <p:txBody>
          <a:bodyPr/>
          <a:lstStyle/>
          <a:p>
            <a:pPr eaLnBrk="1" hangingPunct="1">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10246" name="Text Box 18"/>
          <p:cNvSpPr txBox="1">
            <a:spLocks noChangeArrowheads="1"/>
          </p:cNvSpPr>
          <p:nvPr/>
        </p:nvSpPr>
        <p:spPr bwMode="auto">
          <a:xfrm>
            <a:off x="0" y="26988"/>
            <a:ext cx="9144000" cy="584200"/>
          </a:xfrm>
          <a:prstGeom prst="rect">
            <a:avLst/>
          </a:prstGeom>
          <a:noFill/>
          <a:ln w="9525">
            <a:noFill/>
            <a:miter lim="800000"/>
            <a:headEnd/>
            <a:tailEnd/>
          </a:ln>
        </p:spPr>
        <p:txBody>
          <a:bodyPr>
            <a:spAutoFit/>
          </a:bodyPr>
          <a:lstStyle/>
          <a:p>
            <a:pPr algn="ctr" eaLnBrk="1" hangingPunct="1">
              <a:spcBef>
                <a:spcPct val="50000"/>
              </a:spcBef>
            </a:pPr>
            <a:r>
              <a:rPr lang="en-US" altLang="vi-VN" sz="3200" b="1">
                <a:solidFill>
                  <a:srgbClr val="0000FF"/>
                </a:solidFill>
                <a:latin typeface="Times New Roman" pitchFamily="18" charset="0"/>
                <a:cs typeface="Times New Roman" pitchFamily="18" charset="0"/>
              </a:rPr>
              <a:t>T</a:t>
            </a:r>
            <a:r>
              <a:rPr lang="en-US" altLang="vi-VN" sz="3200" b="1" u="sng">
                <a:solidFill>
                  <a:srgbClr val="0000FF"/>
                </a:solidFill>
                <a:latin typeface="Times New Roman" pitchFamily="18" charset="0"/>
                <a:cs typeface="Times New Roman" pitchFamily="18" charset="0"/>
              </a:rPr>
              <a:t>ập đọc – Kể chuyệ</a:t>
            </a:r>
            <a:r>
              <a:rPr lang="en-US" altLang="vi-VN" sz="3200" b="1">
                <a:solidFill>
                  <a:srgbClr val="0000FF"/>
                </a:solidFill>
                <a:latin typeface="Times New Roman" pitchFamily="18" charset="0"/>
                <a:cs typeface="Times New Roman" pitchFamily="18" charset="0"/>
              </a:rPr>
              <a:t>n</a:t>
            </a:r>
          </a:p>
        </p:txBody>
      </p:sp>
      <p:sp>
        <p:nvSpPr>
          <p:cNvPr id="10247" name="Text Box 19"/>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eaLnBrk="1" hangingPunct="1">
              <a:spcBef>
                <a:spcPct val="50000"/>
              </a:spcBef>
            </a:pPr>
            <a:r>
              <a:rPr lang="en-US" altLang="vi-VN" sz="4000" b="1">
                <a:solidFill>
                  <a:srgbClr val="FF0000"/>
                </a:solidFill>
                <a:latin typeface="Times New Roman" pitchFamily="18" charset="0"/>
                <a:cs typeface="Times New Roman" pitchFamily="18" charset="0"/>
              </a:rPr>
              <a:t>Nhà bác học và bà cụ</a:t>
            </a:r>
          </a:p>
        </p:txBody>
      </p:sp>
      <p:sp>
        <p:nvSpPr>
          <p:cNvPr id="10248" name="TextBox 1"/>
          <p:cNvSpPr txBox="1">
            <a:spLocks noChangeArrowheads="1"/>
          </p:cNvSpPr>
          <p:nvPr/>
        </p:nvSpPr>
        <p:spPr bwMode="auto">
          <a:xfrm>
            <a:off x="4398963" y="1082675"/>
            <a:ext cx="4135437" cy="554038"/>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Theo Truyện đọc 3, 1995</a:t>
            </a:r>
          </a:p>
        </p:txBody>
      </p:sp>
      <p:sp>
        <p:nvSpPr>
          <p:cNvPr id="10249" name="TextBox 8"/>
          <p:cNvSpPr txBox="1">
            <a:spLocks noChangeArrowheads="1"/>
          </p:cNvSpPr>
          <p:nvPr/>
        </p:nvSpPr>
        <p:spPr bwMode="auto">
          <a:xfrm>
            <a:off x="349250" y="2005013"/>
            <a:ext cx="817563" cy="584200"/>
          </a:xfrm>
          <a:prstGeom prst="rect">
            <a:avLst/>
          </a:prstGeom>
          <a:noFill/>
          <a:ln w="9525">
            <a:noFill/>
            <a:miter lim="800000"/>
            <a:headEnd/>
            <a:tailEnd/>
          </a:ln>
        </p:spPr>
        <p:txBody>
          <a:bodyPr wrap="none">
            <a:spAutoFit/>
          </a:bodyPr>
          <a:lstStyle/>
          <a:p>
            <a:r>
              <a:rPr lang="en-US" altLang="en-US" sz="3200" b="1" i="1">
                <a:latin typeface="Times New Roman" pitchFamily="18" charset="0"/>
                <a:cs typeface="Times New Roman" pitchFamily="18" charset="0"/>
              </a:rPr>
              <a:t>Từ:</a:t>
            </a:r>
          </a:p>
        </p:txBody>
      </p:sp>
      <p:sp>
        <p:nvSpPr>
          <p:cNvPr id="10250" name="TextBox 2"/>
          <p:cNvSpPr txBox="1">
            <a:spLocks noChangeArrowheads="1"/>
          </p:cNvSpPr>
          <p:nvPr/>
        </p:nvSpPr>
        <p:spPr bwMode="auto">
          <a:xfrm>
            <a:off x="5294313" y="2332038"/>
            <a:ext cx="2898775"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Nhà bác học</a:t>
            </a:r>
          </a:p>
        </p:txBody>
      </p:sp>
      <p:sp>
        <p:nvSpPr>
          <p:cNvPr id="4" name="TextBox 3"/>
          <p:cNvSpPr txBox="1">
            <a:spLocks noChangeArrowheads="1"/>
          </p:cNvSpPr>
          <p:nvPr/>
        </p:nvSpPr>
        <p:spPr bwMode="auto">
          <a:xfrm>
            <a:off x="5287963" y="2882900"/>
            <a:ext cx="2881312"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Cười móm mém</a:t>
            </a:r>
          </a:p>
        </p:txBody>
      </p:sp>
    </p:spTree>
  </p:cSld>
  <p:clrMapOvr>
    <a:masterClrMapping/>
  </p:clrMapOvr>
  <p:transition advTm="31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6" name="AutoShape 4"/>
          <p:cNvSpPr>
            <a:spLocks noChangeArrowheads="1"/>
          </p:cNvSpPr>
          <p:nvPr/>
        </p:nvSpPr>
        <p:spPr bwMode="auto">
          <a:xfrm>
            <a:off x="762000" y="304800"/>
            <a:ext cx="7391400" cy="1524000"/>
          </a:xfrm>
          <a:prstGeom prst="flowChartProcess">
            <a:avLst/>
          </a:prstGeom>
          <a:solidFill>
            <a:srgbClr val="99FF99"/>
          </a:solidFill>
          <a:ln w="9525">
            <a:solidFill>
              <a:schemeClr val="tx1"/>
            </a:solidFill>
            <a:miter lim="800000"/>
            <a:headEnd/>
            <a:tailEnd/>
          </a:ln>
        </p:spPr>
        <p:txBody>
          <a:bodyPr wrap="none" anchor="ctr"/>
          <a:lstStyle/>
          <a:p>
            <a:pPr algn="ctr"/>
            <a:r>
              <a:rPr lang="en-US" altLang="en-US" sz="3200" i="1">
                <a:solidFill>
                  <a:srgbClr val="0000CC"/>
                </a:solidFill>
                <a:latin typeface="Times New Roman" pitchFamily="18" charset="0"/>
                <a:cs typeface="Times New Roman" pitchFamily="18" charset="0"/>
              </a:rPr>
              <a:t>Cười móm mém:</a:t>
            </a:r>
            <a:r>
              <a:rPr lang="en-US" altLang="en-US" sz="3200">
                <a:solidFill>
                  <a:srgbClr val="0000CC"/>
                </a:solidFill>
                <a:latin typeface="Times New Roman" pitchFamily="18" charset="0"/>
                <a:cs typeface="Times New Roman" pitchFamily="18" charset="0"/>
              </a:rPr>
              <a:t> cười mà miệng </a:t>
            </a:r>
          </a:p>
          <a:p>
            <a:pPr algn="ctr"/>
            <a:r>
              <a:rPr lang="en-US" altLang="en-US" sz="3200">
                <a:solidFill>
                  <a:srgbClr val="0000CC"/>
                </a:solidFill>
                <a:latin typeface="Times New Roman" pitchFamily="18" charset="0"/>
                <a:cs typeface="Times New Roman" pitchFamily="18" charset="0"/>
              </a:rPr>
              <a:t>và má hõm vào do rụng hết răng.</a:t>
            </a:r>
          </a:p>
        </p:txBody>
      </p:sp>
      <p:pic>
        <p:nvPicPr>
          <p:cNvPr id="8197" name="Picture 5" descr="images1197987_cuoi29895"/>
          <p:cNvPicPr>
            <a:picLocks noChangeAspect="1" noChangeArrowheads="1"/>
          </p:cNvPicPr>
          <p:nvPr/>
        </p:nvPicPr>
        <p:blipFill>
          <a:blip r:embed="rId3"/>
          <a:srcRect/>
          <a:stretch>
            <a:fillRect/>
          </a:stretch>
        </p:blipFill>
        <p:spPr bwMode="auto">
          <a:xfrm>
            <a:off x="381000" y="1905000"/>
            <a:ext cx="8229600" cy="4648200"/>
          </a:xfrm>
          <a:prstGeom prst="rect">
            <a:avLst/>
          </a:prstGeom>
          <a:noFill/>
          <a:ln w="9525">
            <a:noFill/>
            <a:miter lim="800000"/>
            <a:headEnd/>
            <a:tailEnd/>
          </a:ln>
        </p:spPr>
      </p:pic>
      <p:sp>
        <p:nvSpPr>
          <p:cNvPr id="11268" name="AutoShape 6">
            <a:hlinkClick r:id="rId4" action="ppaction://hlinksldjump" highlightClick="1"/>
          </p:cNvPr>
          <p:cNvSpPr>
            <a:spLocks noChangeArrowheads="1"/>
          </p:cNvSpPr>
          <p:nvPr/>
        </p:nvSpPr>
        <p:spPr bwMode="auto">
          <a:xfrm>
            <a:off x="8305800" y="6477000"/>
            <a:ext cx="457200" cy="381000"/>
          </a:xfrm>
          <a:prstGeom prst="actionButtonBeginning">
            <a:avLst/>
          </a:prstGeom>
          <a:solidFill>
            <a:srgbClr val="0000FF"/>
          </a:solidFill>
          <a:ln w="9525">
            <a:noFill/>
            <a:miter lim="800000"/>
            <a:headEnd/>
            <a:tailEnd/>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wedge">
                                      <p:cBhvr>
                                        <p:cTn id="11"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5638800" y="2000250"/>
            <a:ext cx="2209800" cy="369888"/>
          </a:xfrm>
          <a:prstGeom prst="rect">
            <a:avLst/>
          </a:prstGeom>
          <a:noFill/>
          <a:ln>
            <a:noFill/>
          </a:ln>
          <a:effectLst/>
          <a:extLst/>
        </p:spPr>
        <p:txBody>
          <a:bodyPr>
            <a:spAutoFit/>
          </a:bodyPr>
          <a:lstStyle/>
          <a:p>
            <a:pPr eaLnBrk="1" hangingPunct="1">
              <a:spcBef>
                <a:spcPct val="50000"/>
              </a:spcBef>
              <a:defRPr/>
            </a:pPr>
            <a:endParaRPr lang="en-US">
              <a:effectLst>
                <a:outerShdw blurRad="38100" dist="38100" dir="2700000" algn="tl">
                  <a:srgbClr val="C0C0C0"/>
                </a:outerShdw>
              </a:effectLst>
              <a:latin typeface="Arial" panose="020B0604020202020204" pitchFamily="34" charset="0"/>
            </a:endParaRPr>
          </a:p>
        </p:txBody>
      </p:sp>
      <p:sp>
        <p:nvSpPr>
          <p:cNvPr id="12291" name="Text Box 7"/>
          <p:cNvSpPr txBox="1">
            <a:spLocks noChangeArrowheads="1"/>
          </p:cNvSpPr>
          <p:nvPr/>
        </p:nvSpPr>
        <p:spPr bwMode="auto">
          <a:xfrm>
            <a:off x="1166813" y="1579563"/>
            <a:ext cx="21336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Luyện đọc</a:t>
            </a:r>
          </a:p>
        </p:txBody>
      </p:sp>
      <p:sp>
        <p:nvSpPr>
          <p:cNvPr id="12292" name="Text Box 8"/>
          <p:cNvSpPr txBox="1">
            <a:spLocks noChangeArrowheads="1"/>
          </p:cNvSpPr>
          <p:nvPr/>
        </p:nvSpPr>
        <p:spPr bwMode="auto">
          <a:xfrm>
            <a:off x="5410200" y="1692275"/>
            <a:ext cx="3124200" cy="584200"/>
          </a:xfrm>
          <a:prstGeom prst="rect">
            <a:avLst/>
          </a:prstGeom>
          <a:noFill/>
          <a:ln w="9525">
            <a:noFill/>
            <a:miter lim="800000"/>
            <a:headEnd/>
            <a:tailEnd/>
          </a:ln>
        </p:spPr>
        <p:txBody>
          <a:bodyPr>
            <a:spAutoFit/>
          </a:bodyPr>
          <a:lstStyle/>
          <a:p>
            <a:pPr eaLnBrk="1" hangingPunct="1">
              <a:spcBef>
                <a:spcPct val="50000"/>
              </a:spcBef>
            </a:pPr>
            <a:r>
              <a:rPr lang="en-US" altLang="en-US" sz="3200" u="sng">
                <a:latin typeface="Times New Roman" pitchFamily="18" charset="0"/>
              </a:rPr>
              <a:t>Tìm hiểu bài</a:t>
            </a:r>
          </a:p>
        </p:txBody>
      </p:sp>
      <p:sp>
        <p:nvSpPr>
          <p:cNvPr id="130057" name="Line 9"/>
          <p:cNvSpPr>
            <a:spLocks noChangeShapeType="1"/>
          </p:cNvSpPr>
          <p:nvPr/>
        </p:nvSpPr>
        <p:spPr bwMode="auto">
          <a:xfrm>
            <a:off x="4724400" y="2514600"/>
            <a:ext cx="0" cy="3371850"/>
          </a:xfrm>
          <a:prstGeom prst="line">
            <a:avLst/>
          </a:prstGeom>
          <a:noFill/>
          <a:ln w="28575">
            <a:solidFill>
              <a:schemeClr val="tx1"/>
            </a:solidFill>
            <a:round/>
            <a:headEnd/>
            <a:tailEnd/>
          </a:ln>
          <a:effectLst/>
          <a:extLst/>
        </p:spPr>
        <p:txBody>
          <a:bodyPr/>
          <a:lstStyle/>
          <a:p>
            <a:pPr eaLnBrk="1" hangingPunct="1">
              <a:defRPr/>
            </a:pPr>
            <a:endParaRPr lang="en-US">
              <a:effectLst>
                <a:outerShdw blurRad="38100" dist="38100" dir="2700000" algn="tl">
                  <a:srgbClr val="000000">
                    <a:alpha val="43137"/>
                  </a:srgbClr>
                </a:outerShdw>
              </a:effectLst>
              <a:latin typeface="Arial" panose="020B0604020202020204" pitchFamily="34" charset="0"/>
            </a:endParaRPr>
          </a:p>
        </p:txBody>
      </p:sp>
      <p:sp>
        <p:nvSpPr>
          <p:cNvPr id="12294" name="Text Box 18"/>
          <p:cNvSpPr txBox="1">
            <a:spLocks noChangeArrowheads="1"/>
          </p:cNvSpPr>
          <p:nvPr/>
        </p:nvSpPr>
        <p:spPr bwMode="auto">
          <a:xfrm>
            <a:off x="0" y="26988"/>
            <a:ext cx="9144000" cy="584200"/>
          </a:xfrm>
          <a:prstGeom prst="rect">
            <a:avLst/>
          </a:prstGeom>
          <a:noFill/>
          <a:ln w="9525">
            <a:noFill/>
            <a:miter lim="800000"/>
            <a:headEnd/>
            <a:tailEnd/>
          </a:ln>
        </p:spPr>
        <p:txBody>
          <a:bodyPr>
            <a:spAutoFit/>
          </a:bodyPr>
          <a:lstStyle/>
          <a:p>
            <a:pPr algn="ctr" eaLnBrk="1" hangingPunct="1">
              <a:spcBef>
                <a:spcPct val="50000"/>
              </a:spcBef>
            </a:pPr>
            <a:r>
              <a:rPr lang="en-US" altLang="vi-VN" sz="3200" b="1">
                <a:solidFill>
                  <a:srgbClr val="0000FF"/>
                </a:solidFill>
                <a:latin typeface="Times New Roman" pitchFamily="18" charset="0"/>
                <a:cs typeface="Times New Roman" pitchFamily="18" charset="0"/>
              </a:rPr>
              <a:t>T</a:t>
            </a:r>
            <a:r>
              <a:rPr lang="en-US" altLang="vi-VN" sz="3200" b="1" u="sng">
                <a:solidFill>
                  <a:srgbClr val="0000FF"/>
                </a:solidFill>
                <a:latin typeface="Times New Roman" pitchFamily="18" charset="0"/>
                <a:cs typeface="Times New Roman" pitchFamily="18" charset="0"/>
              </a:rPr>
              <a:t>ập đọc – Kể chuyệ</a:t>
            </a:r>
            <a:r>
              <a:rPr lang="en-US" altLang="vi-VN" sz="3200" b="1">
                <a:solidFill>
                  <a:srgbClr val="0000FF"/>
                </a:solidFill>
                <a:latin typeface="Times New Roman" pitchFamily="18" charset="0"/>
                <a:cs typeface="Times New Roman" pitchFamily="18" charset="0"/>
              </a:rPr>
              <a:t>n</a:t>
            </a:r>
          </a:p>
        </p:txBody>
      </p:sp>
      <p:sp>
        <p:nvSpPr>
          <p:cNvPr id="12295" name="Text Box 19"/>
          <p:cNvSpPr txBox="1">
            <a:spLocks noChangeArrowheads="1"/>
          </p:cNvSpPr>
          <p:nvPr/>
        </p:nvSpPr>
        <p:spPr bwMode="auto">
          <a:xfrm>
            <a:off x="0" y="457200"/>
            <a:ext cx="9144000" cy="708025"/>
          </a:xfrm>
          <a:prstGeom prst="rect">
            <a:avLst/>
          </a:prstGeom>
          <a:noFill/>
          <a:ln w="9525">
            <a:noFill/>
            <a:miter lim="800000"/>
            <a:headEnd/>
            <a:tailEnd/>
          </a:ln>
        </p:spPr>
        <p:txBody>
          <a:bodyPr>
            <a:spAutoFit/>
          </a:bodyPr>
          <a:lstStyle/>
          <a:p>
            <a:pPr algn="ctr" eaLnBrk="1" hangingPunct="1">
              <a:spcBef>
                <a:spcPct val="50000"/>
              </a:spcBef>
            </a:pPr>
            <a:r>
              <a:rPr lang="en-US" altLang="vi-VN" sz="4000" b="1">
                <a:solidFill>
                  <a:srgbClr val="FF0000"/>
                </a:solidFill>
                <a:latin typeface="Times New Roman" pitchFamily="18" charset="0"/>
                <a:cs typeface="Times New Roman" pitchFamily="18" charset="0"/>
              </a:rPr>
              <a:t>Nhà bác học và bà cụ</a:t>
            </a:r>
          </a:p>
        </p:txBody>
      </p:sp>
      <p:sp>
        <p:nvSpPr>
          <p:cNvPr id="12296" name="TextBox 1"/>
          <p:cNvSpPr txBox="1">
            <a:spLocks noChangeArrowheads="1"/>
          </p:cNvSpPr>
          <p:nvPr/>
        </p:nvSpPr>
        <p:spPr bwMode="auto">
          <a:xfrm>
            <a:off x="4398963" y="1082675"/>
            <a:ext cx="4135437" cy="554038"/>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Theo Truyện đọc 3, 1995</a:t>
            </a:r>
          </a:p>
        </p:txBody>
      </p:sp>
      <p:sp>
        <p:nvSpPr>
          <p:cNvPr id="12297" name="TextBox 8"/>
          <p:cNvSpPr txBox="1">
            <a:spLocks noChangeArrowheads="1"/>
          </p:cNvSpPr>
          <p:nvPr/>
        </p:nvSpPr>
        <p:spPr bwMode="auto">
          <a:xfrm>
            <a:off x="349250" y="2005013"/>
            <a:ext cx="817563" cy="584200"/>
          </a:xfrm>
          <a:prstGeom prst="rect">
            <a:avLst/>
          </a:prstGeom>
          <a:noFill/>
          <a:ln w="9525">
            <a:noFill/>
            <a:miter lim="800000"/>
            <a:headEnd/>
            <a:tailEnd/>
          </a:ln>
        </p:spPr>
        <p:txBody>
          <a:bodyPr wrap="none">
            <a:spAutoFit/>
          </a:bodyPr>
          <a:lstStyle/>
          <a:p>
            <a:r>
              <a:rPr lang="en-US" altLang="en-US" sz="3200" b="1" i="1">
                <a:latin typeface="Times New Roman" pitchFamily="18" charset="0"/>
                <a:cs typeface="Times New Roman" pitchFamily="18" charset="0"/>
              </a:rPr>
              <a:t>Từ:</a:t>
            </a:r>
          </a:p>
        </p:txBody>
      </p:sp>
      <p:sp>
        <p:nvSpPr>
          <p:cNvPr id="12298" name="TextBox 2"/>
          <p:cNvSpPr txBox="1">
            <a:spLocks noChangeArrowheads="1"/>
          </p:cNvSpPr>
          <p:nvPr/>
        </p:nvSpPr>
        <p:spPr bwMode="auto">
          <a:xfrm>
            <a:off x="5294313" y="2332038"/>
            <a:ext cx="2898775"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Nhà bác học</a:t>
            </a:r>
          </a:p>
        </p:txBody>
      </p:sp>
      <p:sp>
        <p:nvSpPr>
          <p:cNvPr id="12299" name="TextBox 11"/>
          <p:cNvSpPr txBox="1">
            <a:spLocks noChangeArrowheads="1"/>
          </p:cNvSpPr>
          <p:nvPr/>
        </p:nvSpPr>
        <p:spPr bwMode="auto">
          <a:xfrm>
            <a:off x="5287963" y="2882900"/>
            <a:ext cx="2881312"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Cười móm mém</a:t>
            </a:r>
          </a:p>
        </p:txBody>
      </p:sp>
      <p:sp>
        <p:nvSpPr>
          <p:cNvPr id="12300" name="TextBox 12"/>
          <p:cNvSpPr txBox="1">
            <a:spLocks noChangeArrowheads="1"/>
          </p:cNvSpPr>
          <p:nvPr/>
        </p:nvSpPr>
        <p:spPr bwMode="auto">
          <a:xfrm>
            <a:off x="5303838" y="3486150"/>
            <a:ext cx="1995487" cy="584200"/>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Thùm thụp</a:t>
            </a:r>
          </a:p>
        </p:txBody>
      </p:sp>
    </p:spTree>
  </p:cSld>
  <p:clrMapOvr>
    <a:masterClrMapping/>
  </p:clrMapOvr>
  <p:transition advTm="319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1053</Words>
  <Application>Microsoft Office PowerPoint</Application>
  <PresentationFormat>On-screen Show (4:3)</PresentationFormat>
  <Paragraphs>134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Tahoma</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Tin Hoc Tan Uyen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Thạnh Phước</dc:title>
  <dc:creator>Dinh Tien Thanh</dc:creator>
  <cp:lastModifiedBy>Van Nguyen</cp:lastModifiedBy>
  <cp:revision>94</cp:revision>
  <dcterms:created xsi:type="dcterms:W3CDTF">2011-01-15T02:18:03Z</dcterms:created>
  <dcterms:modified xsi:type="dcterms:W3CDTF">2022-02-13T15:28:42Z</dcterms:modified>
</cp:coreProperties>
</file>