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23"/>
  </p:notesMasterIdLst>
  <p:sldIdLst>
    <p:sldId id="375" r:id="rId2"/>
    <p:sldId id="274" r:id="rId3"/>
    <p:sldId id="376" r:id="rId4"/>
    <p:sldId id="377" r:id="rId5"/>
    <p:sldId id="380" r:id="rId6"/>
    <p:sldId id="382" r:id="rId7"/>
    <p:sldId id="388" r:id="rId8"/>
    <p:sldId id="386" r:id="rId9"/>
    <p:sldId id="387" r:id="rId10"/>
    <p:sldId id="390" r:id="rId11"/>
    <p:sldId id="385" r:id="rId12"/>
    <p:sldId id="383" r:id="rId13"/>
    <p:sldId id="381" r:id="rId14"/>
    <p:sldId id="394" r:id="rId15"/>
    <p:sldId id="395" r:id="rId16"/>
    <p:sldId id="399" r:id="rId17"/>
    <p:sldId id="397" r:id="rId18"/>
    <p:sldId id="396" r:id="rId19"/>
    <p:sldId id="398" r:id="rId20"/>
    <p:sldId id="401" r:id="rId21"/>
    <p:sldId id="400" r:id="rId22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</p:embeddedFontLst>
  <p:custDataLst>
    <p:tags r:id="rId30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CC00"/>
    <a:srgbClr val="00FFFF"/>
    <a:srgbClr val="33CC33"/>
    <a:srgbClr val="FF33CC"/>
    <a:srgbClr val="FF0066"/>
    <a:srgbClr val="FF3399"/>
    <a:srgbClr val="008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 varScale="1">
        <p:scale>
          <a:sx n="65" d="100"/>
          <a:sy n="65" d="100"/>
        </p:scale>
        <p:origin x="-9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B20519-6966-42DE-A0E3-15EDDC4176B3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1AC97B-024D-4AB5-B074-BDFFA7BBCDCA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F08E57-F812-4FC1-876E-E6ED64AEA60D}" type="slidenum">
              <a:rPr lang="vi-VN" altLang="en-US"/>
              <a:pPr/>
              <a:t>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143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7764D-F07A-4583-AA68-0331821F000C}" type="slidenum">
              <a:rPr lang="vi-VN" altLang="vi-VN"/>
              <a:pPr/>
              <a:t>10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18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263736-D6EC-4E46-B704-89E70626A876}" type="slidenum">
              <a:rPr lang="vi-VN" altLang="vi-VN"/>
              <a:pPr/>
              <a:t>13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662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E2D18-F4D2-43AB-8038-3C6C893BD684}" type="slidenum">
              <a:rPr lang="vi-VN" altLang="vi-VN"/>
              <a:pPr/>
              <a:t>20</a:t>
            </a:fld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4FAC-DCAA-41F8-99B2-C45054E2144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8891-45C8-42DF-B181-04A939201E2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ADC9E-2971-4725-B4B2-6D2D8CF9D701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43F92-9338-4C9E-95F0-E8F9715E69B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27C6-B49F-46ED-9F40-5F4FF0912AD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B1526-857B-42C6-A502-7E9A68050DA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9648-BDF0-41DE-8E1B-15925383DD7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A48BB-C4FB-4A28-8C06-240B2D25D6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25641-ED2A-4416-A92F-AB94BFCFB6A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E909F-8934-4908-98B1-59385DBEF36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D4B4D-D851-414C-906F-A02ECD0651E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B7FE52-814C-460D-9FBE-FEF7D9F2EDB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310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52400" y="533400"/>
            <a:ext cx="11582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71842" dir="2700000" algn="ctr" rotWithShape="0">
                    <a:srgbClr val="FFFF00"/>
                  </a:outerShdw>
                </a:effectLst>
                <a:latin typeface="Times New Roman"/>
                <a:cs typeface="Times New Roman"/>
              </a:rPr>
              <a:t>LUYỆN TỪ VÀ CÂU - LỚP 3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52400" y="2514600"/>
            <a:ext cx="11734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</a:t>
            </a:r>
          </a:p>
          <a:p>
            <a:pPr algn="ctr"/>
            <a:r>
              <a:rPr lang="en-US" altLang="vi-VN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phẩy, dấu chấm, chấm hỏi.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66800" y="1524000"/>
            <a:ext cx="1036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 phát minh: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 người phát hiện ra những quy luật, làm ra những vật thể mà trước đó chưa ai biết, chưa ai làm được.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104900" y="2743200"/>
            <a:ext cx="1005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Kỹ sư: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 là người có học vấn ở trình độ đại học thuộc các ngành kĩ thuật.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1117600" y="3998913"/>
            <a:ext cx="995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Kiến trúc sư: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là người thiết kế ra các công trình về nhà ở, cầu cống, cảnh quan đô thị, …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3" grpId="0"/>
      <p:bldP spid="136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1066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752600" y="5943600"/>
            <a:ext cx="861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Kiến trúc sư đang thiết kế xây dựng trên mô hình</a:t>
            </a:r>
          </a:p>
        </p:txBody>
      </p:sp>
      <p:pic>
        <p:nvPicPr>
          <p:cNvPr id="15364" name="Picture 7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38" y="900113"/>
            <a:ext cx="754380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Ông Vũ Hồng Khánh bên chiếc máy điều chế nước thành hydro đầu tiên mà ông chế tạ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85800"/>
            <a:ext cx="67056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286000" y="5386388"/>
            <a:ext cx="7010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Kỹ sư Vũ Hồng Khánh (Hải Phòng)</a:t>
            </a:r>
          </a:p>
          <a:p>
            <a:pPr algn="ctr" eaLnBrk="1" hangingPunct="1"/>
            <a:r>
              <a:rPr lang="en-US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Chế tạo động cơ chạy bằng nước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825500" y="1676400"/>
            <a:ext cx="1033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 đặt dấu phẩy vào chỗ nào trong mỗi câu sau?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066800" y="2362200"/>
            <a:ext cx="848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Ở nhà em thường giúp bà xâu kim.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019175" y="2895600"/>
            <a:ext cx="10233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Trong lớp Liên luôn luôn chăm chú nghe giảng.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968375" y="3429000"/>
            <a:ext cx="10634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Hai bên bờ sông những bãi ngô bắt đầu xanh tốt.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979488" y="4010025"/>
            <a:ext cx="1043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Trên cánh rừng mới trồng chim chóc lại bay về ríu rít.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493963" y="2411413"/>
            <a:ext cx="40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033713" y="2917825"/>
            <a:ext cx="40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3983038" y="3465513"/>
            <a:ext cx="401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568950" y="4010025"/>
            <a:ext cx="40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7419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 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 hỏi</a:t>
            </a: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1371600" y="-76200"/>
            <a:ext cx="889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/>
      <p:bldP spid="124935" grpId="0"/>
      <p:bldP spid="124936" grpId="0"/>
      <p:bldP spid="124937" grpId="0"/>
      <p:bldP spid="124940" grpId="0"/>
      <p:bldP spid="124941" grpId="0"/>
      <p:bldP spid="124942" grpId="0"/>
      <p:bldP spid="1249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876300" y="1676400"/>
            <a:ext cx="101869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: Bạn Hoa tập điền dấu câu vào ô trống trong truyện vui dưới đây. Chẳng hiểu vì sao bạn ấy điền toàn dấu chấm. Theo em, dấu chấm nào dùng đúng, dấu chấm nào dùng sai ? Hãy sửa lại những chỗ sai !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790575" y="3849688"/>
            <a:ext cx="102679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ĐIỆN</a:t>
            </a:r>
          </a:p>
          <a:p>
            <a:pPr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Anh ơi    người ta làm ra điện để làm gì </a:t>
            </a:r>
          </a:p>
          <a:p>
            <a:pPr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Điện quan trọng lắm em ạ, vì nếu đến bây giờ vẫn chưa phát minh ra điện thì anh em mình phải thắp đèn dầu để xem vô tuyến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524750" y="4529138"/>
            <a:ext cx="390525" cy="304800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1808163" y="6019800"/>
            <a:ext cx="392112" cy="304800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2200275" y="4502150"/>
            <a:ext cx="390525" cy="304800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vi-VN" sz="2800" b="1"/>
              <a:t>.</a:t>
            </a:r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2200275" y="4502150"/>
            <a:ext cx="390525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7523163" y="4529138"/>
            <a:ext cx="392112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 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 hỏi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371600" y="-76200"/>
            <a:ext cx="889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25960" grpId="0"/>
      <p:bldP spid="57360" grpId="0" animBg="1"/>
      <p:bldP spid="57364" grpId="0" animBg="1"/>
      <p:bldP spid="57365" grpId="0" animBg="1"/>
      <p:bldP spid="57366" grpId="0" animBg="1"/>
      <p:bldP spid="573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61913"/>
            <a:ext cx="12801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17"/>
          <p:cNvSpPr>
            <a:spLocks noChangeArrowheads="1" noChangeShapeType="1" noTextEdit="1"/>
          </p:cNvSpPr>
          <p:nvPr/>
        </p:nvSpPr>
        <p:spPr bwMode="auto">
          <a:xfrm rot="1065486">
            <a:off x="3200400" y="1641475"/>
            <a:ext cx="16764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6102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Trò chơi</a:t>
            </a:r>
            <a:endParaRPr 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0484" name="AutoShape 19"/>
          <p:cNvSpPr>
            <a:spLocks noChangeArrowheads="1"/>
          </p:cNvSpPr>
          <p:nvPr/>
        </p:nvSpPr>
        <p:spPr bwMode="auto">
          <a:xfrm>
            <a:off x="2667000" y="2881313"/>
            <a:ext cx="6858000" cy="2209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vi-VN" altLang="vi-VN" sz="8000">
              <a:latin typeface="Arial" charset="0"/>
            </a:endParaRPr>
          </a:p>
        </p:txBody>
      </p:sp>
      <p:sp>
        <p:nvSpPr>
          <p:cNvPr id="20485" name="WordArt 18"/>
          <p:cNvSpPr>
            <a:spLocks noChangeArrowheads="1" noChangeShapeType="1" noTextEdit="1"/>
          </p:cNvSpPr>
          <p:nvPr/>
        </p:nvSpPr>
        <p:spPr bwMode="auto">
          <a:xfrm>
            <a:off x="5143500" y="1793875"/>
            <a:ext cx="392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- AI ĐÚNG</a:t>
            </a:r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3276600" y="2819400"/>
            <a:ext cx="678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Hãy trả lời nhanh: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vi-VN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Người đó là ai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- Làm công việc gì 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287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ết quả hình ảnh cho NHA S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13716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14800" y="5824538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 sĩ: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181600" y="5819775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khám và chữa răng.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 rot="1065486">
            <a:off x="3200400" y="381000"/>
            <a:ext cx="16764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6102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143500" y="533400"/>
            <a:ext cx="392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- AI ĐÚNG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1257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657600" y="5840413"/>
            <a:ext cx="1828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 viên: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43500" y="5838825"/>
            <a:ext cx="3482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dạy học</a:t>
            </a:r>
          </a:p>
        </p:txBody>
      </p:sp>
      <p:pic>
        <p:nvPicPr>
          <p:cNvPr id="22533" name="Picture 9" descr="Kết quả hình ảnh cho giáo vi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0"/>
            <a:ext cx="67056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WordArt 10"/>
          <p:cNvSpPr>
            <a:spLocks noChangeArrowheads="1" noChangeShapeType="1" noTextEdit="1"/>
          </p:cNvSpPr>
          <p:nvPr/>
        </p:nvSpPr>
        <p:spPr bwMode="auto">
          <a:xfrm rot="1065486">
            <a:off x="3200400" y="381000"/>
            <a:ext cx="16764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6102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2535" name="WordArt 11"/>
          <p:cNvSpPr>
            <a:spLocks noChangeArrowheads="1" noChangeShapeType="1" noTextEdit="1"/>
          </p:cNvSpPr>
          <p:nvPr/>
        </p:nvSpPr>
        <p:spPr bwMode="auto">
          <a:xfrm>
            <a:off x="5143500" y="533400"/>
            <a:ext cx="392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- AI ĐÚNG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800600" y="5824538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Kỹ sư: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867400" y="5819775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xây dựng</a:t>
            </a:r>
          </a:p>
        </p:txBody>
      </p:sp>
      <p:pic>
        <p:nvPicPr>
          <p:cNvPr id="23557" name="Picture 7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371600"/>
            <a:ext cx="79248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10"/>
          <p:cNvSpPr>
            <a:spLocks noChangeArrowheads="1" noChangeShapeType="1" noTextEdit="1"/>
          </p:cNvSpPr>
          <p:nvPr/>
        </p:nvSpPr>
        <p:spPr bwMode="auto">
          <a:xfrm rot="1065486">
            <a:off x="3200400" y="381000"/>
            <a:ext cx="16764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6102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3559" name="WordArt 11"/>
          <p:cNvSpPr>
            <a:spLocks noChangeArrowheads="1" noChangeShapeType="1" noTextEdit="1"/>
          </p:cNvSpPr>
          <p:nvPr/>
        </p:nvSpPr>
        <p:spPr bwMode="auto">
          <a:xfrm>
            <a:off x="5143500" y="533400"/>
            <a:ext cx="392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- AI ĐÚNG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14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978275" y="5800725"/>
            <a:ext cx="233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Kiến trúc sư: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019800" y="580548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thiết kế xây dựng</a:t>
            </a:r>
          </a:p>
        </p:txBody>
      </p:sp>
      <p:pic>
        <p:nvPicPr>
          <p:cNvPr id="24581" name="Picture 7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447800"/>
            <a:ext cx="6934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WordArt 8"/>
          <p:cNvSpPr>
            <a:spLocks noChangeArrowheads="1" noChangeShapeType="1" noTextEdit="1"/>
          </p:cNvSpPr>
          <p:nvPr/>
        </p:nvSpPr>
        <p:spPr bwMode="auto">
          <a:xfrm rot="1065486">
            <a:off x="3200400" y="381000"/>
            <a:ext cx="16764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6102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4583" name="WordArt 9"/>
          <p:cNvSpPr>
            <a:spLocks noChangeArrowheads="1" noChangeShapeType="1" noTextEdit="1"/>
          </p:cNvSpPr>
          <p:nvPr/>
        </p:nvSpPr>
        <p:spPr bwMode="auto">
          <a:xfrm>
            <a:off x="5143500" y="533400"/>
            <a:ext cx="3924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- AI ĐÚNG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/>
          <p:cNvSpPr txBox="1">
            <a:spLocks noChangeArrowheads="1"/>
          </p:cNvSpPr>
          <p:nvPr/>
        </p:nvSpPr>
        <p:spPr bwMode="auto">
          <a:xfrm>
            <a:off x="2211388" y="1447800"/>
            <a:ext cx="387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sz="2000">
              <a:latin typeface="Arial" charset="0"/>
            </a:endParaRPr>
          </a:p>
        </p:txBody>
      </p:sp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1139825" y="673100"/>
            <a:ext cx="3971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28713" y="1252538"/>
            <a:ext cx="98298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eaLnBrk="1" hangingPunct="1">
              <a:tabLst>
                <a:tab pos="914400" algn="l"/>
              </a:tabLst>
            </a:pPr>
            <a:r>
              <a:rPr lang="nl-NL" altLang="vi-VN" sz="3200">
                <a:latin typeface="Times New Roman" pitchFamily="18" charset="0"/>
                <a:cs typeface="Times New Roman" pitchFamily="18" charset="0"/>
              </a:rPr>
              <a:t>1. Tìm bộ phận câu trả lời cho câu hỏi </a:t>
            </a:r>
            <a:r>
              <a:rPr lang="nl-NL" altLang="vi-VN" sz="3200" b="1">
                <a:latin typeface="Times New Roman" pitchFamily="18" charset="0"/>
                <a:cs typeface="Times New Roman" pitchFamily="18" charset="0"/>
              </a:rPr>
              <a:t>Ở đâu</a:t>
            </a:r>
            <a:r>
              <a:rPr lang="nl-NL" altLang="vi-VN" sz="32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nl-NL" altLang="vi-VN" sz="3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altLang="vi-VN" sz="3200">
                <a:latin typeface="Times New Roman" pitchFamily="18" charset="0"/>
                <a:cs typeface="Times New Roman" pitchFamily="18" charset="0"/>
              </a:rPr>
              <a:t>trong các câu sau:</a:t>
            </a:r>
          </a:p>
          <a:p>
            <a:pPr marL="171450" indent="-171450" eaLnBrk="1" hangingPunct="1">
              <a:tabLst>
                <a:tab pos="914400" algn="l"/>
              </a:tabLst>
            </a:pPr>
            <a:r>
              <a:rPr lang="nl-NL" altLang="vi-VN" sz="320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nl-NL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a)  Chúng em sinh hoạt sao ở sân trường.</a:t>
            </a:r>
          </a:p>
          <a:p>
            <a:pPr marL="171450" indent="-171450" eaLnBrk="1" hangingPunct="1">
              <a:tabLst>
                <a:tab pos="914400" algn="l"/>
              </a:tabLst>
            </a:pPr>
            <a:r>
              <a:rPr lang="nl-NL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	  b) Trên cánh đồng, các bác nông dân đang cày ruộng.</a:t>
            </a:r>
            <a:endParaRPr lang="en-US" altLang="vi-VN" sz="320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6248400" y="2701925"/>
            <a:ext cx="2057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2057400" y="3165475"/>
            <a:ext cx="2438400" cy="34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128713" y="3733800"/>
            <a:ext cx="100187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0" indent="228600" eaLnBrk="1" hangingPunct="1">
              <a:tabLst>
                <a:tab pos="114300" algn="l"/>
                <a:tab pos="406400" algn="l"/>
              </a:tabLst>
            </a:pPr>
            <a:r>
              <a:rPr lang="nl-NL" altLang="vi-VN" sz="3200">
                <a:latin typeface="Times New Roman" pitchFamily="18" charset="0"/>
                <a:cs typeface="Times New Roman" pitchFamily="18" charset="0"/>
              </a:rPr>
              <a:t>2. Tìm sự vật được nhân hóa trong câu sau</a:t>
            </a:r>
            <a:r>
              <a:rPr lang="nl-NL" altLang="vi-VN" sz="3200" b="1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altLang="vi-VN" sz="3200">
                <a:latin typeface="Times New Roman" pitchFamily="18" charset="0"/>
                <a:cs typeface="Times New Roman" pitchFamily="18" charset="0"/>
              </a:rPr>
              <a:t>Sự vật ấy được nhân hóa bằng những từ ngữ nào?:</a:t>
            </a:r>
          </a:p>
          <a:p>
            <a:pPr marL="63500" indent="228600" eaLnBrk="1" hangingPunct="1">
              <a:tabLst>
                <a:tab pos="114300" algn="l"/>
                <a:tab pos="406400" algn="l"/>
              </a:tabLst>
            </a:pPr>
            <a:r>
              <a:rPr lang="nl-NL" altLang="vi-VN" sz="3200"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nl-NL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Ông Trời mặc áo giáp đen, ra trận.</a:t>
            </a:r>
            <a:endParaRPr lang="en-US" altLang="vi-VN" sz="320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V="1">
            <a:off x="2697163" y="5181600"/>
            <a:ext cx="1500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>
            <a:off x="4197350" y="5181600"/>
            <a:ext cx="11350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>
            <a:off x="7086600" y="5181600"/>
            <a:ext cx="11350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3113088" y="152400"/>
            <a:ext cx="3019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uiExpand="1" build="allAtOnce"/>
      <p:bldP spid="129032" grpId="0" animBg="1"/>
      <p:bldP spid="129033" grpId="0" animBg="1"/>
      <p:bldP spid="2" grpId="0"/>
      <p:bldP spid="129037" grpId="0" animBg="1"/>
      <p:bldP spid="129039" grpId="0" animBg="1"/>
      <p:bldP spid="1290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 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 hỏi</a:t>
            </a: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1371600" y="609600"/>
            <a:ext cx="889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9325" y="4724400"/>
            <a:ext cx="466407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729288"/>
            <a:ext cx="82296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3171825" y="1524000"/>
            <a:ext cx="5299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latin typeface="Times New Roman" pitchFamily="18" charset="0"/>
                <a:cs typeface="Times New Roman" pitchFamily="18" charset="0"/>
              </a:rPr>
              <a:t>TẠM BIỆT 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66800" y="712788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 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 hỏi.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38200" y="1892300"/>
            <a:ext cx="1028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: Dựa vào những bài tập đọc và chính tả đã học ở các tuần 21, 22 em hãy tìm các từ ngữ chỉ trí thức và hoạt động của trí thức.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371600" y="6350"/>
            <a:ext cx="8890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24000" y="2533650"/>
            <a:ext cx="8839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vi-VN" sz="3600">
                <a:latin typeface="Times New Roman" pitchFamily="18" charset="0"/>
                <a:cs typeface="Times New Roman" pitchFamily="18" charset="0"/>
              </a:rPr>
              <a:t>- Ông tổ nghề thêu (Tập đọc, Chính tả)</a:t>
            </a:r>
          </a:p>
          <a:p>
            <a:pPr eaLnBrk="1" hangingPunct="1"/>
            <a:r>
              <a:rPr lang="en-US" altLang="vi-VN" sz="3600">
                <a:latin typeface="Times New Roman" pitchFamily="18" charset="0"/>
                <a:cs typeface="Times New Roman" pitchFamily="18" charset="0"/>
              </a:rPr>
              <a:t>- Bàn tay cô giáo (Tập đọc)</a:t>
            </a:r>
          </a:p>
          <a:p>
            <a:pPr eaLnBrk="1" hangingPunct="1"/>
            <a:r>
              <a:rPr lang="en-US" altLang="vi-VN" sz="3600">
                <a:latin typeface="Times New Roman" pitchFamily="18" charset="0"/>
                <a:cs typeface="Times New Roman" pitchFamily="18" charset="0"/>
              </a:rPr>
              <a:t>- Nhà bác học và bà cụ (Tập đọc)</a:t>
            </a:r>
          </a:p>
          <a:p>
            <a:pPr eaLnBrk="1" hangingPunct="1"/>
            <a:r>
              <a:rPr lang="en-US" altLang="vi-VN" sz="3600">
                <a:latin typeface="Times New Roman" pitchFamily="18" charset="0"/>
                <a:cs typeface="Times New Roman" pitchFamily="18" charset="0"/>
              </a:rPr>
              <a:t>- Cái cầu (Tập đọc)</a:t>
            </a:r>
          </a:p>
          <a:p>
            <a:pPr eaLnBrk="1" hangingPunct="1"/>
            <a:r>
              <a:rPr lang="en-US" altLang="vi-VN" sz="3600">
                <a:latin typeface="Times New Roman" pitchFamily="18" charset="0"/>
                <a:cs typeface="Times New Roman" pitchFamily="18" charset="0"/>
              </a:rPr>
              <a:t>- Một nhà thông thái (Chính tả)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79438" y="1695450"/>
            <a:ext cx="1110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* Những bài tập đọc và chính tả đã học ở các tuần 21, 22:</a:t>
            </a:r>
            <a:endParaRPr lang="en-US" altLang="vi-VN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806575" y="0"/>
            <a:ext cx="889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104900" y="636588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chấm hỏi.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1524000" y="6257925"/>
            <a:ext cx="37036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Nhà bác học Ê-đi-xơn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181600" y="3230563"/>
            <a:ext cx="6629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r>
              <a:rPr lang="en-US" altLang="vi-VN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bác học là người có hiểu biết sâu rộng về một hoặc nhiều ngành khoa học.</a:t>
            </a:r>
          </a:p>
        </p:txBody>
      </p:sp>
      <p:pic>
        <p:nvPicPr>
          <p:cNvPr id="43018" name="Picture 10" descr="200px-Thomas_Edi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387725"/>
            <a:ext cx="243046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245100" y="4713288"/>
            <a:ext cx="49387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Từ ngữ chỉ trí thức:</a:t>
            </a:r>
            <a:r>
              <a:rPr lang="en-US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M: nhà bác học</a:t>
            </a:r>
            <a:endParaRPr lang="en-US" altLang="vi-VN" sz="320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173663" y="5592763"/>
            <a:ext cx="68278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Từ ngữ chỉ hoạt động của trí thức:</a:t>
            </a:r>
            <a:r>
              <a:rPr lang="en-US" altLang="vi-VN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M: chế tạo</a:t>
            </a:r>
            <a:endParaRPr lang="en-US" alt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066800" y="755650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 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 hỏi.</a:t>
            </a:r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838200" y="1935163"/>
            <a:ext cx="10287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: Dựa vào những bài tập đọc và chính tả đã học ở các tuần 21, 22 em hãy tìm các từ ngữ chỉ trí thức và hoạt động của trí thức.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371600" y="49213"/>
            <a:ext cx="8890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3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/>
      <p:bldP spid="1167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17" name="Group 61"/>
          <p:cNvGraphicFramePr>
            <a:graphicFrameLocks noGrp="1"/>
          </p:cNvGraphicFramePr>
          <p:nvPr/>
        </p:nvGraphicFramePr>
        <p:xfrm>
          <a:off x="1098550" y="2819400"/>
          <a:ext cx="10102850" cy="3856038"/>
        </p:xfrm>
        <a:graphic>
          <a:graphicData uri="http://schemas.openxmlformats.org/drawingml/2006/table">
            <a:tbl>
              <a:tblPr/>
              <a:tblGrid>
                <a:gridCol w="2508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94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866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523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2724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2724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2724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4683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172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34000" y="2838450"/>
            <a:ext cx="525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nhà bác học, nhà thông thái, </a:t>
            </a:r>
          </a:p>
        </p:txBody>
      </p:sp>
      <p:sp>
        <p:nvSpPr>
          <p:cNvPr id="9238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 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 hỏi</a:t>
            </a:r>
          </a:p>
        </p:txBody>
      </p:sp>
      <p:sp>
        <p:nvSpPr>
          <p:cNvPr id="9239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10287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: Dựa vào những bài tập đọc và chính tả đã học ở các tuần 21, 22 em hãy tìm các từ ngữ chỉ trí thức và hoạt động của trí thức.</a:t>
            </a:r>
          </a:p>
        </p:txBody>
      </p:sp>
      <p:sp>
        <p:nvSpPr>
          <p:cNvPr id="9240" name="Text Box 10"/>
          <p:cNvSpPr txBox="1">
            <a:spLocks noChangeArrowheads="1"/>
          </p:cNvSpPr>
          <p:nvPr/>
        </p:nvSpPr>
        <p:spPr bwMode="auto">
          <a:xfrm>
            <a:off x="1371600" y="-76200"/>
            <a:ext cx="889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0" y="281940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sĩ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57600" y="3436938"/>
            <a:ext cx="73914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nhà nghiên cứu, tiến sĩ, cô giáo, bác sĩ,</a:t>
            </a:r>
          </a:p>
          <a:p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nhà văn, nhà thơ,…</a:t>
            </a:r>
          </a:p>
          <a:p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90938" y="4697413"/>
            <a:ext cx="25971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 cứu</a:t>
            </a:r>
          </a:p>
        </p:txBody>
      </p:sp>
      <p:sp>
        <p:nvSpPr>
          <p:cNvPr id="13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96000" y="4686300"/>
            <a:ext cx="5257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phát minh, chế tạo máy móc, </a:t>
            </a:r>
          </a:p>
        </p:txBody>
      </p:sp>
      <p:sp>
        <p:nvSpPr>
          <p:cNvPr id="14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467100" y="5324475"/>
            <a:ext cx="77343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thiết kế nhà cửa, cầu cống, dạy học,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 chữa bệnh, sáng tác thơ,…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2" grpId="0"/>
      <p:bldP spid="2" grpId="0"/>
      <p:bldP spid="3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409700" y="1524000"/>
            <a:ext cx="975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 bác học: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 người tinh thông về khoa học.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409700" y="2133600"/>
            <a:ext cx="975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 thông thái: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 người có hiểu biết cao, rộng.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466850" y="2743200"/>
            <a:ext cx="9180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 nghiên cứu: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 người thu thập thông tin, dữ liệu, dữ kiện để thúc đẩy tri thức trong cộng đồng.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1447800" y="3770313"/>
            <a:ext cx="9372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 sĩ:</a:t>
            </a:r>
            <a:r>
              <a:rPr lang="en-US" altLang="vi-V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là người đỗ kì thi đình thời phong kiến.</a:t>
            </a:r>
          </a:p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(nay là học vị cao nhất ở bậc trên đại học).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1005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về sáng tạo. Dấu phẩy, dấu chấm, 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 hỏi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1371600" y="-76200"/>
            <a:ext cx="889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vi-VN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136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581400" y="5638800"/>
            <a:ext cx="4991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>
                <a:latin typeface="Arial" charset="0"/>
                <a:cs typeface="Arial" charset="0"/>
              </a:rPr>
              <a:t>Nhà thông thái Trương Vĩnh Ký</a:t>
            </a:r>
          </a:p>
          <a:p>
            <a:pPr algn="ctr" eaLnBrk="1" hangingPunct="1"/>
            <a:r>
              <a:rPr lang="en-US" altLang="vi-VN" sz="2000">
                <a:latin typeface="Arial" charset="0"/>
                <a:cs typeface="Arial" charset="0"/>
              </a:rPr>
              <a:t>(1837 - 1898)</a:t>
            </a:r>
          </a:p>
        </p:txBody>
      </p:sp>
      <p:pic>
        <p:nvPicPr>
          <p:cNvPr id="11268" name="Picture 6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609600"/>
            <a:ext cx="38941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iền hoa vàng 2 gó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images943943_scien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313" y="762000"/>
            <a:ext cx="79248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81200" y="5715000"/>
            <a:ext cx="832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vi-VN" sz="2400">
                <a:latin typeface="Arial" charset="0"/>
                <a:cs typeface="Arial" charset="0"/>
              </a:rPr>
              <a:t>Các nhà khoa học đang nghiên cứu trong phòng thí nghiệm.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362&quot;/&gt;&lt;/object&gt;&lt;object type=&quot;3&quot; unique_id=&quot;10006&quot;&gt;&lt;property id=&quot;20148&quot; value=&quot;5&quot;/&gt;&lt;property id=&quot;20300&quot; value=&quot;Slide 3&quot;/&gt;&lt;property id=&quot;20307&quot; value=&quot;337&quot;/&gt;&lt;/object&gt;&lt;object type=&quot;3&quot; unique_id=&quot;10007&quot;&gt;&lt;property id=&quot;20148&quot; value=&quot;5&quot;/&gt;&lt;property id=&quot;20300&quot; value=&quot;Slide 4&quot;/&gt;&lt;property id=&quot;20307&quot; value=&quot;350&quot;/&gt;&lt;/object&gt;&lt;object type=&quot;3&quot; unique_id=&quot;10008&quot;&gt;&lt;property id=&quot;20148&quot; value=&quot;5&quot;/&gt;&lt;property id=&quot;20300&quot; value=&quot;Slide 5&quot;/&gt;&lt;property id=&quot;20307&quot; value=&quot;349&quot;/&gt;&lt;/object&gt;&lt;object type=&quot;3&quot; unique_id=&quot;10009&quot;&gt;&lt;property id=&quot;20148&quot; value=&quot;5&quot;/&gt;&lt;property id=&quot;20300&quot; value=&quot;Slide 6&quot;/&gt;&lt;property id=&quot;20307&quot; value=&quot;339&quot;/&gt;&lt;/object&gt;&lt;object type=&quot;3&quot; unique_id=&quot;10010&quot;&gt;&lt;property id=&quot;20148&quot; value=&quot;5&quot;/&gt;&lt;property id=&quot;20300&quot; value=&quot;Slide 7&quot;/&gt;&lt;property id=&quot;20307&quot; value=&quot;355&quot;/&gt;&lt;/object&gt;&lt;object type=&quot;3&quot; unique_id=&quot;10011&quot;&gt;&lt;property id=&quot;20148&quot; value=&quot;5&quot;/&gt;&lt;property id=&quot;20300&quot; value=&quot;Slide 8&quot;/&gt;&lt;property id=&quot;20307&quot; value=&quot;363&quot;/&gt;&lt;/object&gt;&lt;object type=&quot;3&quot; unique_id=&quot;10012&quot;&gt;&lt;property id=&quot;20148&quot; value=&quot;5&quot;/&gt;&lt;property id=&quot;20300&quot; value=&quot;Slide 9&quot;/&gt;&lt;property id=&quot;20307&quot; value=&quot;341&quot;/&gt;&lt;/object&gt;&lt;object type=&quot;3&quot; unique_id=&quot;10013&quot;&gt;&lt;property id=&quot;20148&quot; value=&quot;5&quot;/&gt;&lt;property id=&quot;20300&quot; value=&quot;Slide 10&quot;/&gt;&lt;property id=&quot;20307&quot; value=&quot;352&quot;/&gt;&lt;/object&gt;&lt;object type=&quot;3&quot; unique_id=&quot;10014&quot;&gt;&lt;property id=&quot;20148&quot; value=&quot;5&quot;/&gt;&lt;property id=&quot;20300&quot; value=&quot;Slide 11&quot;/&gt;&lt;property id=&quot;20307&quot; value=&quot;342&quot;/&gt;&lt;/object&gt;&lt;object type=&quot;3&quot; unique_id=&quot;10015&quot;&gt;&lt;property id=&quot;20148&quot; value=&quot;5&quot;/&gt;&lt;property id=&quot;20300&quot; value=&quot;Slide 12&quot;/&gt;&lt;property id=&quot;20307&quot; value=&quot;344&quot;/&gt;&lt;/object&gt;&lt;object type=&quot;3&quot; unique_id=&quot;10016&quot;&gt;&lt;property id=&quot;20148&quot; value=&quot;5&quot;/&gt;&lt;property id=&quot;20300&quot; value=&quot;Slide 13&quot;/&gt;&lt;property id=&quot;20307&quot; value=&quot;357&quot;/&gt;&lt;/object&gt;&lt;object type=&quot;3&quot; unique_id=&quot;10017&quot;&gt;&lt;property id=&quot;20148&quot; value=&quot;5&quot;/&gt;&lt;property id=&quot;20300&quot; value=&quot;Slide 14&quot;/&gt;&lt;property id=&quot;20307&quot; value=&quot;358&quot;/&gt;&lt;/object&gt;&lt;object type=&quot;3&quot; unique_id=&quot;10018&quot;&gt;&lt;property id=&quot;20148&quot; value=&quot;5&quot;/&gt;&lt;property id=&quot;20300&quot; value=&quot;Slide 15&quot;/&gt;&lt;property id=&quot;20307&quot; value=&quot;359&quot;/&gt;&lt;/object&gt;&lt;object type=&quot;3&quot; unique_id=&quot;10019&quot;&gt;&lt;property id=&quot;20148&quot; value=&quot;5&quot;/&gt;&lt;property id=&quot;20300&quot; value=&quot;Slide 16&quot;/&gt;&lt;property id=&quot;20307&quot; value=&quot;361&quot;/&gt;&lt;/object&gt;&lt;object type=&quot;3&quot; unique_id=&quot;10020&quot;&gt;&lt;property id=&quot;20148&quot; value=&quot;5&quot;/&gt;&lt;property id=&quot;20300&quot; value=&quot;Slide 17 - &amp;quot;TIẾT HỌC KẾT THÚC&amp;quot;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981</Words>
  <Application>Microsoft Office PowerPoint</Application>
  <PresentationFormat>Custom</PresentationFormat>
  <Paragraphs>118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Calibri</vt:lpstr>
      <vt:lpstr>Wingdings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ITQuangNam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Van Nguyen</cp:lastModifiedBy>
  <cp:revision>140</cp:revision>
  <dcterms:created xsi:type="dcterms:W3CDTF">2011-01-16T18:54:55Z</dcterms:created>
  <dcterms:modified xsi:type="dcterms:W3CDTF">2022-02-15T13:28:24Z</dcterms:modified>
</cp:coreProperties>
</file>