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65" r:id="rId2"/>
    <p:sldId id="269" r:id="rId3"/>
    <p:sldId id="270" r:id="rId4"/>
    <p:sldId id="324" r:id="rId5"/>
    <p:sldId id="274" r:id="rId6"/>
    <p:sldId id="275" r:id="rId7"/>
    <p:sldId id="276" r:id="rId8"/>
    <p:sldId id="282" r:id="rId9"/>
    <p:sldId id="283" r:id="rId10"/>
    <p:sldId id="277" r:id="rId11"/>
    <p:sldId id="284" r:id="rId12"/>
    <p:sldId id="278" r:id="rId13"/>
    <p:sldId id="285" r:id="rId14"/>
    <p:sldId id="286" r:id="rId15"/>
    <p:sldId id="291" r:id="rId16"/>
    <p:sldId id="287" r:id="rId17"/>
    <p:sldId id="288" r:id="rId18"/>
    <p:sldId id="289" r:id="rId19"/>
    <p:sldId id="290" r:id="rId20"/>
    <p:sldId id="292" r:id="rId21"/>
    <p:sldId id="293" r:id="rId22"/>
    <p:sldId id="294" r:id="rId23"/>
    <p:sldId id="295" r:id="rId24"/>
    <p:sldId id="296" r:id="rId25"/>
    <p:sldId id="298" r:id="rId26"/>
    <p:sldId id="297" r:id="rId27"/>
    <p:sldId id="299" r:id="rId28"/>
    <p:sldId id="300" r:id="rId29"/>
    <p:sldId id="301" r:id="rId30"/>
    <p:sldId id="302" r:id="rId31"/>
    <p:sldId id="304" r:id="rId32"/>
    <p:sldId id="305" r:id="rId33"/>
    <p:sldId id="303" r:id="rId34"/>
    <p:sldId id="307" r:id="rId35"/>
    <p:sldId id="306" r:id="rId36"/>
    <p:sldId id="308" r:id="rId37"/>
    <p:sldId id="309" r:id="rId38"/>
    <p:sldId id="310" r:id="rId39"/>
    <p:sldId id="311" r:id="rId40"/>
    <p:sldId id="312" r:id="rId41"/>
    <p:sldId id="314" r:id="rId42"/>
    <p:sldId id="315" r:id="rId43"/>
    <p:sldId id="316" r:id="rId44"/>
    <p:sldId id="313" r:id="rId45"/>
    <p:sldId id="317" r:id="rId46"/>
    <p:sldId id="318" r:id="rId47"/>
    <p:sldId id="319" r:id="rId48"/>
    <p:sldId id="320" r:id="rId49"/>
    <p:sldId id="322" r:id="rId50"/>
    <p:sldId id="323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58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153E1-866D-4829-BBB0-8E1CC15FAA4D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11F39-8F9D-4B3F-B2CA-1CC4ED3A4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4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775D03-6F63-44FE-A276-32F62AF00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4D95C6C-D1D9-4CFB-A933-813E7D881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AE3A32-466F-4497-9ED1-375A266A0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FA00-E7FB-435D-8117-31B05C95E663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BB1A54-DF58-40FA-B66E-B4755DAD7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A048AD-D783-46EF-B6D4-51FDE80CF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6091-0CF1-4B60-8CEE-BDE1C22EF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4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ADF14A-A26F-4B02-A2D6-1ADA2E985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584643F-24D9-4E69-A06B-58346887D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2D9724F-5827-4EA2-9282-B11FC21D9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FA00-E7FB-435D-8117-31B05C95E663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F8FC3B-7CF4-48CE-99C4-E7D22C479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7053FD-9063-4090-A8A8-B22F91BA2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6091-0CF1-4B60-8CEE-BDE1C22EF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0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1F3DA21-A2F5-424C-B235-46D63E22F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D8A4296-95B3-4B80-BB61-88CA360C7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EC5FD6-B686-4741-BB9F-CB1465FBD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FA00-E7FB-435D-8117-31B05C95E663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6A0D8B-98C3-4E14-B812-D5925EB4D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59E37F-83F4-4A76-90E3-85C6D9D1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6091-0CF1-4B60-8CEE-BDE1C22EF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0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FE44EC-3CAE-40B6-AC53-6AA5B406C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7599FD-D0F3-4CE4-9B92-71FEF0819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BE30C6-5FBE-41FD-9900-F0EEBAB65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FA00-E7FB-435D-8117-31B05C95E663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BFCFFE-39C8-41EF-BDCB-7E112CA6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461D91-64C8-40DA-9C86-EA318901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6091-0CF1-4B60-8CEE-BDE1C22EF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8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21A03A-C42C-4A96-94CE-3B35F00DF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54DB9C-068A-410E-8926-CF53F4681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2B35C5-21F4-4823-A2E7-5239CF5C4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FA00-E7FB-435D-8117-31B05C95E663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864D6E-1BC7-4BC6-ABF2-FA7F2A470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9C1CF3-F007-4F3B-91AA-9FB6EBB0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6091-0CF1-4B60-8CEE-BDE1C22EF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78EC89-B6B2-4052-8662-F2981E0E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2F81CD-5201-48AC-9290-F67B0F59A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710F9A-70C7-4655-9B2D-4E784EF72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1C0E47A-9720-4268-9E81-A11A3C38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FA00-E7FB-435D-8117-31B05C95E663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E67DB8-A0AF-4B5D-9AAF-7E02A11D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A2EEA8E-6624-48A7-9014-2402AB211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6091-0CF1-4B60-8CEE-BDE1C22EF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8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469D87-83B1-4B09-91DC-03877CC3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3DE2779-3E48-4C6F-A105-DA8128F1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3DA933-EA69-4EF6-BD77-3CEE50AB5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F6095E1-4CCA-490D-A047-E2016A2507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6AA0759-37EB-4585-A7A9-FFD0CCAD1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47ECA49-85D4-46CA-AA07-33801D498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FA00-E7FB-435D-8117-31B05C95E663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9486AB4-A32E-45EA-BD4C-E485B21E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2B40D4E-D95C-4A5D-81F1-C94172BFB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6091-0CF1-4B60-8CEE-BDE1C22EF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9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8736E2-EEB5-4AF1-8FA8-4988BC64E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2768EE9-A4B8-48FE-831D-85E89E0C3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FA00-E7FB-435D-8117-31B05C95E663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E5F3735-BD9E-4E86-AC4E-2C073D6D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761A5EC-BA75-491B-8CF9-AAC511AC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6091-0CF1-4B60-8CEE-BDE1C22EF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9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8430EFD-46CB-4F9D-A60F-66550DA6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FA00-E7FB-435D-8117-31B05C95E663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3E5365E-8DF5-4E48-98AD-7E2C6471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9EB52C2-650F-4CA6-96A7-C8A430576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6091-0CF1-4B60-8CEE-BDE1C22EF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1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393FED-DDF7-4709-B328-0C6B71D1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638017-ED3E-4CCD-8689-E85B2DF48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0AC0D11-E02E-409A-9659-336A574E1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740F61B-B7C4-4E8C-9F85-EC81054F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FA00-E7FB-435D-8117-31B05C95E663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C8C05BB-7DFE-4E8A-92E2-219176B30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4A0970-C8A7-419F-AC91-7AFDA40B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6091-0CF1-4B60-8CEE-BDE1C22EF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5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0DC7EC-2BBB-4680-AD6E-7B8F427C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19E2C1C-3D0C-44B6-9583-33DF8E5E9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BFB8D99-DFDE-4419-A382-9EEDF64BA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FA7ED60-88FE-47E1-8C1F-D904C7E1D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FA00-E7FB-435D-8117-31B05C95E663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3D85F8D-2B0F-48ED-A942-E80024E37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8502D64-90AF-4DC4-8AA9-A00D08D7E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6091-0CF1-4B60-8CEE-BDE1C22EF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6BC2CE7-D5B3-49E9-BD5E-7DC417843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E0FF01-8279-4058-8200-A0B16F748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89E451-2665-4CC6-B08A-B75F68E6E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1FA00-E7FB-435D-8117-31B05C95E663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5A4DE6-35D8-4D64-B33F-DD8D602D9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7988D0-2FC0-41A3-BB41-EDDA82BB2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86091-0CF1-4B60-8CEE-BDE1C22EF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4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A4AF31B-2D84-4112-A8A0-12696547A1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4FA6F47-1AED-4B6D-9008-0304ECD1AEC3}"/>
              </a:ext>
            </a:extLst>
          </p:cNvPr>
          <p:cNvSpPr txBox="1"/>
          <p:nvPr/>
        </p:nvSpPr>
        <p:spPr>
          <a:xfrm>
            <a:off x="1242874" y="2644775"/>
            <a:ext cx="98505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</a:t>
            </a:r>
            <a:endParaRPr lang="en-US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546" y="717336"/>
            <a:ext cx="685745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m, </a:t>
            </a:r>
            <a:r>
              <a:rPr lang="en-GB" sz="3200" b="1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</a:t>
            </a:r>
            <a:r>
              <a:rPr lang="en-GB" sz="3200" b="1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, </a:t>
            </a:r>
            <a:r>
              <a:rPr lang="en-GB" sz="3200" b="1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ngh</a:t>
            </a:r>
            <a:r>
              <a:rPr lang="en-GB" sz="3200" b="1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, </a:t>
            </a:r>
            <a:r>
              <a:rPr lang="en-GB" sz="3200" b="1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th</a:t>
            </a:r>
            <a:r>
              <a:rPr lang="en-GB" sz="3200" b="1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, </a:t>
            </a:r>
            <a:r>
              <a:rPr lang="en-GB" sz="3200" b="1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uôt</a:t>
            </a:r>
            <a:r>
              <a:rPr lang="en-GB" sz="3200" b="1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, </a:t>
            </a:r>
            <a:r>
              <a:rPr lang="en-GB" sz="3200" b="1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im</a:t>
            </a:r>
            <a:r>
              <a:rPr lang="en-GB" sz="3200" b="1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, </a:t>
            </a:r>
            <a:r>
              <a:rPr lang="en-GB" sz="3200" b="1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anh</a:t>
            </a:r>
            <a:r>
              <a:rPr lang="en-GB" sz="3200" b="1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, </a:t>
            </a:r>
            <a:r>
              <a:rPr lang="en-GB" sz="3200" b="1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ung</a:t>
            </a:r>
            <a:r>
              <a:rPr lang="en-GB" sz="3200" b="1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620" y="1316606"/>
            <a:ext cx="685038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4219575" algn="l"/>
              </a:tabLst>
            </a:pPr>
            <a:r>
              <a:rPr lang="pt-BR" sz="32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sóng,   chuối,   </a:t>
            </a:r>
            <a:r>
              <a:rPr lang="pt-BR" sz="32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lớp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802380" y="1931861"/>
            <a:ext cx="6865620" cy="62083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tabLst>
                <a:tab pos="4219575" algn="l"/>
              </a:tabLst>
            </a:pPr>
            <a:r>
              <a:rPr lang="pt-BR" sz="32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ruộng đồng,   sân cỏ,  mùa xuân</a:t>
            </a:r>
            <a:endParaRPr lang="en-GB" sz="3200" b="1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86740" y="0"/>
            <a:ext cx="2118360" cy="58674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Đọc:</a:t>
            </a:r>
            <a:endParaRPr lang="en-US" sz="36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5340" y="717335"/>
            <a:ext cx="2545080" cy="58477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a</a:t>
            </a:r>
            <a:r>
              <a:rPr lang="vi-VN" sz="3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/Âm, vần</a:t>
            </a:r>
            <a:endParaRPr lang="en-US" sz="32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15340" y="1326935"/>
            <a:ext cx="2545080" cy="5847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</a:t>
            </a:r>
            <a:r>
              <a:rPr lang="vi-VN" sz="3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/ Tiếng</a:t>
            </a:r>
            <a:endParaRPr lang="en-US" sz="32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3440" y="1936535"/>
            <a:ext cx="2545080" cy="58477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/ Từ</a:t>
            </a:r>
            <a:endParaRPr lang="en-US" sz="32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61060" y="2546135"/>
            <a:ext cx="2545080" cy="58477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d</a:t>
            </a:r>
            <a:r>
              <a:rPr lang="vi-VN" sz="3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/ Câu</a:t>
            </a:r>
            <a:endParaRPr lang="en-US" sz="32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39540" y="2564202"/>
            <a:ext cx="6728460" cy="254881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0510">
              <a:spcAft>
                <a:spcPts val="0"/>
              </a:spcAft>
            </a:pPr>
            <a:r>
              <a:rPr lang="vi-VN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32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Nhanh </a:t>
            </a:r>
            <a:r>
              <a:rPr lang="pt-BR" sz="32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tay thì </a:t>
            </a:r>
            <a:r>
              <a:rPr lang="pt-BR" sz="32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được</a:t>
            </a:r>
            <a:endParaRPr lang="vi-VN" sz="3200" b="1" dirty="0" smtClean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marL="270510">
              <a:spcAft>
                <a:spcPts val="0"/>
              </a:spcAft>
            </a:pPr>
            <a:r>
              <a:rPr lang="pt-BR" sz="32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Chậm </a:t>
            </a:r>
            <a:r>
              <a:rPr lang="pt-BR" sz="32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tay thì thua</a:t>
            </a:r>
            <a:endParaRPr lang="en-GB" sz="3200" b="1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marL="270510">
              <a:spcAft>
                <a:spcPts val="0"/>
              </a:spcAft>
            </a:pPr>
            <a:r>
              <a:rPr lang="pt-BR" sz="32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Chân </a:t>
            </a:r>
            <a:r>
              <a:rPr lang="pt-BR" sz="32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giậm giả vờ</a:t>
            </a:r>
            <a:endParaRPr lang="en-GB" sz="3200" b="1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marL="270510">
              <a:spcAft>
                <a:spcPts val="0"/>
              </a:spcAft>
            </a:pPr>
            <a:r>
              <a:rPr lang="pt-BR" sz="32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Cướp </a:t>
            </a:r>
            <a:r>
              <a:rPr lang="pt-BR" sz="32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cờ mà </a:t>
            </a:r>
            <a:r>
              <a:rPr lang="pt-BR" sz="32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chạy</a:t>
            </a:r>
            <a:r>
              <a:rPr lang="vi-VN" sz="32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.</a:t>
            </a:r>
            <a:endParaRPr lang="pt-BR" sz="3200" b="1" dirty="0">
              <a:solidFill>
                <a:srgbClr val="171717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8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7220" y="3100387"/>
            <a:ext cx="10622281" cy="9541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70510" algn="just">
              <a:spcAft>
                <a:spcPts val="0"/>
              </a:spcAft>
            </a:pPr>
            <a:r>
              <a:rPr lang="en-US" sz="2800" b="1" dirty="0" err="1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Câu</a:t>
            </a:r>
            <a:r>
              <a:rPr lang="en-US" sz="28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1: </a:t>
            </a:r>
            <a:r>
              <a:rPr lang="en-US" sz="2800" b="1" dirty="0" err="1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Viết</a:t>
            </a:r>
            <a:r>
              <a:rPr lang="en-US" sz="28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tên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trò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chơi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được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nhắc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đến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trong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bài</a:t>
            </a:r>
            <a:r>
              <a:rPr lang="en-US" sz="2800" b="1" spc="-65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thơ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trên</a:t>
            </a:r>
            <a:r>
              <a:rPr lang="en-US" sz="2800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endParaRPr lang="vi-VN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marL="270510" algn="just">
              <a:spcAft>
                <a:spcPts val="0"/>
              </a:spcAft>
            </a:pPr>
            <a:r>
              <a:rPr lang="vi-VN" sz="1400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.... ....... .............................................................................................</a:t>
            </a:r>
            <a:r>
              <a:rPr lang="vi-VN" sz="28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endParaRPr lang="en-GB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34540" y="346782"/>
            <a:ext cx="6728460" cy="254881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0510">
              <a:spcAft>
                <a:spcPts val="0"/>
              </a:spcAft>
            </a:pPr>
            <a:r>
              <a:rPr lang="vi-VN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32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Nhanh </a:t>
            </a:r>
            <a:r>
              <a:rPr lang="pt-BR" sz="32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tay thì </a:t>
            </a:r>
            <a:r>
              <a:rPr lang="pt-BR" sz="32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được</a:t>
            </a:r>
            <a:endParaRPr lang="vi-VN" sz="3200" b="1" dirty="0" smtClean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marL="270510">
              <a:spcAft>
                <a:spcPts val="0"/>
              </a:spcAft>
            </a:pPr>
            <a:r>
              <a:rPr lang="pt-BR" sz="32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Chậm </a:t>
            </a:r>
            <a:r>
              <a:rPr lang="pt-BR" sz="32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tay thì thua</a:t>
            </a:r>
            <a:endParaRPr lang="en-GB" sz="3200" b="1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marL="270510">
              <a:spcAft>
                <a:spcPts val="0"/>
              </a:spcAft>
            </a:pPr>
            <a:r>
              <a:rPr lang="pt-BR" sz="32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Chân </a:t>
            </a:r>
            <a:r>
              <a:rPr lang="pt-BR" sz="32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giậm giả vờ</a:t>
            </a:r>
            <a:endParaRPr lang="en-GB" sz="3200" b="1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marL="270510">
              <a:spcAft>
                <a:spcPts val="0"/>
              </a:spcAft>
            </a:pPr>
            <a:r>
              <a:rPr lang="pt-BR" sz="32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Cướp </a:t>
            </a:r>
            <a:r>
              <a:rPr lang="pt-BR" sz="32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cờ mà </a:t>
            </a:r>
            <a:r>
              <a:rPr lang="pt-BR" sz="32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chạy</a:t>
            </a:r>
            <a:r>
              <a:rPr lang="vi-VN" sz="32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.</a:t>
            </a:r>
            <a:endParaRPr lang="pt-BR" sz="3200" b="1" dirty="0">
              <a:solidFill>
                <a:srgbClr val="171717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90700" y="3581400"/>
            <a:ext cx="2324100" cy="365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 smtClean="0">
                <a:solidFill>
                  <a:srgbClr val="0070C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Cướp cờ</a:t>
            </a:r>
            <a:endParaRPr lang="en-US" sz="2800" b="1" dirty="0">
              <a:solidFill>
                <a:srgbClr val="0070C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19400" y="4632960"/>
            <a:ext cx="1417320" cy="365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</a:t>
            </a:r>
            <a:r>
              <a:rPr lang="vi-VN" sz="2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ướp</a:t>
            </a:r>
            <a:r>
              <a:rPr lang="vi-VN" sz="2800" b="1" dirty="0" smtClean="0">
                <a:solidFill>
                  <a:srgbClr val="0070C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27960" y="5097780"/>
            <a:ext cx="2324100" cy="365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</a:t>
            </a:r>
            <a:r>
              <a:rPr lang="vi-VN" sz="2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ay, chạy</a:t>
            </a:r>
            <a:endParaRPr lang="en-US" sz="2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" y="4091940"/>
            <a:ext cx="10622280" cy="15316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Câu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2: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Tìm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trong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bài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thơ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có</a:t>
            </a:r>
            <a:endParaRPr lang="en-GB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lvl="0" algn="just">
              <a:spcAft>
                <a:spcPts val="0"/>
              </a:spcAft>
            </a:pPr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- </a:t>
            </a:r>
            <a:r>
              <a:rPr lang="en-US" sz="28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Vần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ươp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: </a:t>
            </a:r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………………………………</a:t>
            </a:r>
            <a:endParaRPr lang="en-GB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- </a:t>
            </a:r>
            <a:r>
              <a:rPr lang="en-US" sz="28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Vần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ay:</a:t>
            </a:r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…</a:t>
            </a:r>
            <a:r>
              <a:rPr lang="en-US" sz="2800" dirty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…………</a:t>
            </a:r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………………</a:t>
            </a:r>
            <a:endParaRPr lang="en-GB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02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3646" y="304963"/>
            <a:ext cx="647164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3200" b="1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Câu</a:t>
            </a:r>
            <a:r>
              <a:rPr lang="en-GB" sz="3200" b="1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GB" sz="32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3:</a:t>
            </a:r>
            <a:r>
              <a:rPr lang="vi-VN" sz="32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 </a:t>
            </a:r>
            <a:r>
              <a:rPr lang="pt-BR" sz="32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Nối </a:t>
            </a:r>
            <a:r>
              <a:rPr lang="pt-BR" sz="32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ô chữ cho phù hợp.</a:t>
            </a:r>
            <a:endParaRPr lang="en-GB" sz="3200" dirty="0">
              <a:effectLst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067"/>
            <a:ext cx="12192000" cy="520849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996070" y="2133600"/>
            <a:ext cx="2199860" cy="23588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996070" y="2133600"/>
            <a:ext cx="2044810" cy="11794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96070" y="4313583"/>
            <a:ext cx="2199860" cy="114669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996070" y="3345796"/>
            <a:ext cx="2199860" cy="22581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56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558" y="403170"/>
            <a:ext cx="11383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âm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-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vần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iên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uôt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ang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inh</a:t>
            </a:r>
            <a:endParaRPr lang="en-GB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558" y="1272085"/>
            <a:ext cx="113837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lá</a:t>
            </a:r>
            <a:r>
              <a:rPr lang="en-US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me,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xoài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hòa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giúp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đỡ</a:t>
            </a:r>
            <a:endParaRPr lang="en-GB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7558" y="2756553"/>
            <a:ext cx="113837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4000" dirty="0" err="1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trận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mưa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rào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mọi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sáng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tươi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Bầu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xanh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bóng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vừa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giội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rửa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GB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8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9757" y="258723"/>
            <a:ext cx="11581683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38363" algn="l"/>
                <a:tab pos="3324225" algn="ctr"/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138363" algn="l"/>
                <a:tab pos="3324225" algn="ctr"/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138363" algn="l"/>
                <a:tab pos="3324225" algn="ctr"/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138363" algn="l"/>
                <a:tab pos="3324225" algn="ctr"/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138363" algn="l"/>
                <a:tab pos="3324225" algn="ctr"/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38363" algn="l"/>
                <a:tab pos="3324225" algn="ctr"/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38363" algn="l"/>
                <a:tab pos="3324225" algn="ctr"/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38363" algn="l"/>
                <a:tab pos="3324225" algn="ctr"/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38363" algn="l"/>
                <a:tab pos="3324225" algn="ctr"/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8363" algn="l"/>
                <a:tab pos="3324225" algn="ctr"/>
                <a:tab pos="4686300" algn="l"/>
              </a:tabLst>
            </a:pP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1: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Điền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chỗ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trống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 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hay 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8363" algn="l"/>
                <a:tab pos="3324225" algn="ctr"/>
                <a:tab pos="4686300" algn="l"/>
              </a:tabLst>
            </a:pP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rgbClr val="171717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8363" algn="l"/>
                <a:tab pos="3324225" algn="ctr"/>
                <a:tab pos="4686300" algn="l"/>
              </a:tabLst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……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ửa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thước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…….ẻ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8363" algn="l"/>
                <a:tab pos="3324225" algn="ctr"/>
                <a:tab pos="4686300" algn="l"/>
              </a:tabLst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……..ọ         	….ệ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dép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rgbClr val="171717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8363" algn="l"/>
                <a:tab pos="3324225" algn="ctr"/>
                <a:tab pos="4686300" algn="l"/>
              </a:tabLst>
            </a:pPr>
            <a:endParaRPr kumimoji="0" lang="en-GB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8363" algn="l"/>
                <a:tab pos="3324225" algn="ctr"/>
                <a:tab pos="4686300" algn="l"/>
              </a:tabLst>
            </a:pP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2: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Điền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chỗ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trống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</a:t>
            </a:r>
            <a:endParaRPr kumimoji="0" lang="en-US" altLang="en-US" sz="4000" b="1" i="0" u="none" strike="noStrike" cap="none" normalizeH="0" baseline="0" dirty="0" smtClean="0">
              <a:ln>
                <a:noFill/>
              </a:ln>
              <a:solidFill>
                <a:srgbClr val="171717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8363" algn="l"/>
                <a:tab pos="3324225" algn="ctr"/>
                <a:tab pos="4686300" algn="l"/>
              </a:tabLst>
            </a:pPr>
            <a:endParaRPr lang="en-US" altLang="en-US" sz="4000" dirty="0">
              <a:solidFill>
                <a:srgbClr val="171717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8363" algn="l"/>
                <a:tab pos="3324225" algn="ctr"/>
                <a:tab pos="4686300" algn="l"/>
              </a:tabLst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	…ó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xù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			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bụi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.........e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8363" algn="l"/>
                <a:tab pos="3324225" algn="ctr"/>
                <a:tab pos="4686300" algn="l"/>
              </a:tabLst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cái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…….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ổi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	  		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bức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.......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anh</a:t>
            </a:r>
            <a:endParaRPr kumimoji="0" lang="en-GB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63618" y="141798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8618" y="199445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6801" y="141798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97757" y="202095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99253" y="4459357"/>
            <a:ext cx="782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7324" y="5064430"/>
            <a:ext cx="782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948" y="4459357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63948" y="5064430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1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90493" y="575734"/>
            <a:ext cx="115816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38363" algn="l"/>
                <a:tab pos="3324225" algn="ctr"/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138363" algn="l"/>
                <a:tab pos="3324225" algn="ctr"/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138363" algn="l"/>
                <a:tab pos="3324225" algn="ctr"/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138363" algn="l"/>
                <a:tab pos="3324225" algn="ctr"/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138363" algn="l"/>
                <a:tab pos="3324225" algn="ctr"/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38363" algn="l"/>
                <a:tab pos="3324225" algn="ctr"/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38363" algn="l"/>
                <a:tab pos="3324225" algn="ctr"/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38363" algn="l"/>
                <a:tab pos="3324225" algn="ctr"/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38363" algn="l"/>
                <a:tab pos="3324225" algn="ctr"/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8363" algn="l"/>
                <a:tab pos="3324225" algn="ctr"/>
                <a:tab pos="4686300" algn="l"/>
              </a:tabLst>
            </a:pP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3: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Điền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vần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ui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uôi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chỗ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chấm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GB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30903" y="1853006"/>
            <a:ext cx="81687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138363" algn="l"/>
                <a:tab pos="3324225" algn="ctr"/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138363" algn="l"/>
                <a:tab pos="3324225" algn="ctr"/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138363" algn="l"/>
                <a:tab pos="3324225" algn="ctr"/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138363" algn="l"/>
                <a:tab pos="3324225" algn="ctr"/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138363" algn="l"/>
                <a:tab pos="3324225" algn="ctr"/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38363" algn="l"/>
                <a:tab pos="3324225" algn="ctr"/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38363" algn="l"/>
                <a:tab pos="3324225" algn="ctr"/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38363" algn="l"/>
                <a:tab pos="3324225" algn="ctr"/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38363" algn="l"/>
                <a:tab pos="3324225" algn="ctr"/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8363" algn="l"/>
                <a:tab pos="3324225" algn="ctr"/>
                <a:tab pos="4686300" algn="l"/>
              </a:tabLst>
            </a:pP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t........     	</a:t>
            </a:r>
            <a:r>
              <a:rPr kumimoji="0" lang="en-US" altLang="en-US" sz="4000" b="0" i="0" u="none" strike="noStrike" cap="none" normalizeH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buồng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ch.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........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8363" algn="l"/>
                <a:tab pos="3324225" algn="ctr"/>
                <a:tab pos="4686300" algn="l"/>
              </a:tabLst>
            </a:pP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niềm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v.........      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ngược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x........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9419" y="1591396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latin typeface="Calibri" panose="020F0502020204030204" pitchFamily="34" charset="0"/>
              </a:rPr>
              <a:t>́</a:t>
            </a:r>
            <a:endParaRPr lang="en-GB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8950816" y="1591396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latin typeface="Calibri" panose="020F0502020204030204" pitchFamily="34" charset="0"/>
              </a:rPr>
              <a:t>́</a:t>
            </a:r>
            <a:endParaRPr lang="en-GB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3553499" y="1783757"/>
            <a:ext cx="639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6873" y="2406151"/>
            <a:ext cx="639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1548" y="1806839"/>
            <a:ext cx="952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uôi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23174" y="2410694"/>
            <a:ext cx="952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uôi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0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7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A4AF31B-2D84-4112-A8A0-12696547A1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4FA6F47-1AED-4B6D-9008-0304ECD1AEC3}"/>
              </a:ext>
            </a:extLst>
          </p:cNvPr>
          <p:cNvSpPr txBox="1"/>
          <p:nvPr/>
        </p:nvSpPr>
        <p:spPr>
          <a:xfrm>
            <a:off x="1242874" y="2644775"/>
            <a:ext cx="98505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</a:t>
            </a:r>
            <a:endParaRPr lang="en-US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824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862657"/>
            <a:ext cx="66675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3093720" algn="ctr"/>
              </a:tabLst>
            </a:pPr>
            <a:r>
              <a:rPr lang="pt-BR" sz="2800" b="1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gh, ch, ngh, </a:t>
            </a:r>
            <a:r>
              <a:rPr lang="pt-BR" sz="2800" b="1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y, uyên, uôi, inh, iêc</a:t>
            </a:r>
          </a:p>
        </p:txBody>
      </p:sp>
      <p:sp>
        <p:nvSpPr>
          <p:cNvPr id="3" name="Oval 2"/>
          <p:cNvSpPr/>
          <p:nvPr/>
        </p:nvSpPr>
        <p:spPr>
          <a:xfrm>
            <a:off x="693420" y="99060"/>
            <a:ext cx="1729740" cy="6629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C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Đọc:</a:t>
            </a:r>
            <a:endParaRPr lang="en-US" sz="3200" dirty="0">
              <a:solidFill>
                <a:srgbClr val="FFC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44878" y="861060"/>
            <a:ext cx="2186942" cy="50292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 smtClean="0">
                <a:solidFill>
                  <a:srgbClr val="C0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a</a:t>
            </a:r>
            <a:r>
              <a:rPr lang="vi-VN" sz="2800" b="1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/</a:t>
            </a:r>
            <a:r>
              <a:rPr lang="vi-VN" sz="2800" b="1" dirty="0" smtClean="0">
                <a:solidFill>
                  <a:srgbClr val="00B05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Âm, vần</a:t>
            </a:r>
            <a:endParaRPr lang="en-US" sz="2800" b="1" dirty="0">
              <a:solidFill>
                <a:srgbClr val="00B05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44878" y="1714500"/>
            <a:ext cx="2186942" cy="50292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 smtClean="0">
                <a:solidFill>
                  <a:srgbClr val="C0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</a:t>
            </a:r>
            <a:r>
              <a:rPr lang="vi-VN" sz="2800" b="1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/</a:t>
            </a:r>
            <a:r>
              <a:rPr lang="vi-VN" sz="2800" b="1" dirty="0" smtClean="0">
                <a:solidFill>
                  <a:srgbClr val="C0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</a:t>
            </a:r>
            <a:r>
              <a:rPr lang="vi-VN" sz="2800" b="1" dirty="0" smtClean="0">
                <a:solidFill>
                  <a:schemeClr val="accent1">
                    <a:lumMod val="75000"/>
                  </a:schemeClr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iếng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44878" y="2545080"/>
            <a:ext cx="2186942" cy="50292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C0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</a:t>
            </a:r>
            <a:r>
              <a:rPr lang="vi-VN" sz="2800" b="1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/</a:t>
            </a:r>
            <a:r>
              <a:rPr lang="vi-VN" sz="2800" b="1" dirty="0" smtClean="0">
                <a:solidFill>
                  <a:srgbClr val="7030A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Từ</a:t>
            </a:r>
            <a:endParaRPr lang="en-US" sz="2800" b="1" dirty="0">
              <a:solidFill>
                <a:srgbClr val="7030A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37258" y="3415576"/>
            <a:ext cx="2186942" cy="50292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 smtClean="0">
                <a:solidFill>
                  <a:srgbClr val="C0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d</a:t>
            </a:r>
            <a:r>
              <a:rPr lang="vi-VN" sz="2800" b="1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/</a:t>
            </a:r>
            <a:r>
              <a:rPr lang="vi-VN" sz="2800" b="1" dirty="0" smtClean="0">
                <a:solidFill>
                  <a:srgbClr val="7030A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vi-VN" sz="2800" b="1" dirty="0" smtClean="0">
                <a:solidFill>
                  <a:schemeClr val="accent5">
                    <a:lumMod val="50000"/>
                  </a:schemeClr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Câu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0880" y="3400336"/>
            <a:ext cx="6713220" cy="181588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Có một hôm ếch </a:t>
            </a:r>
            <a:r>
              <a:rPr lang="pt-BR" sz="2800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cốm</a:t>
            </a:r>
            <a:endParaRPr lang="vi-VN" sz="2800" dirty="0" smtClean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algn="just">
              <a:spcAft>
                <a:spcPts val="0"/>
              </a:spcAft>
            </a:pPr>
            <a:r>
              <a:rPr lang="pt-BR" sz="2800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Tinh </a:t>
            </a:r>
            <a:r>
              <a:rPr lang="pt-BR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nghịch nấp bờ ao</a:t>
            </a:r>
            <a:endParaRPr lang="en-GB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algn="just">
              <a:spcAft>
                <a:spcPts val="0"/>
              </a:spcAft>
            </a:pPr>
            <a:r>
              <a:rPr lang="pt-BR" sz="2800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Mải </a:t>
            </a:r>
            <a:r>
              <a:rPr lang="pt-BR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rình bắt cào cào</a:t>
            </a:r>
            <a:endParaRPr lang="en-GB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algn="just">
              <a:spcAft>
                <a:spcPts val="0"/>
              </a:spcAft>
            </a:pPr>
            <a:r>
              <a:rPr lang="pt-BR" sz="2800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Quên </a:t>
            </a:r>
            <a:r>
              <a:rPr lang="pt-BR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sách bên bờ cỏ.</a:t>
            </a:r>
            <a:endParaRPr lang="en-GB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53740" y="1676400"/>
            <a:ext cx="6667500" cy="5410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  <a:tabLst>
                <a:tab pos="3093720" algn="ctr"/>
              </a:tabLst>
            </a:pPr>
            <a:r>
              <a:rPr lang="pt-BR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súng,   gương,   </a:t>
            </a:r>
            <a:r>
              <a:rPr lang="pt-BR" sz="28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chanh</a:t>
            </a:r>
            <a:endParaRPr lang="pt-BR" sz="2800" b="1" dirty="0">
              <a:solidFill>
                <a:srgbClr val="171717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0880" y="2522220"/>
            <a:ext cx="671322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  <a:tabLst>
                <a:tab pos="4219575" algn="l"/>
              </a:tabLst>
            </a:pPr>
            <a:r>
              <a:rPr lang="pt-BR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rau cải,   dòng sông,   đèn điện</a:t>
            </a:r>
            <a:endParaRPr lang="en-GB" sz="2800" b="1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55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9057" y="161192"/>
            <a:ext cx="11642502" cy="55707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32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Đọc bài thơ sau:</a:t>
            </a:r>
            <a:endParaRPr lang="en-GB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algn="just">
              <a:spcAft>
                <a:spcPts val="0"/>
              </a:spcAft>
            </a:pPr>
            <a:r>
              <a:rPr lang="pt-BR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pt-BR" sz="28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Có </a:t>
            </a:r>
            <a:r>
              <a:rPr lang="pt-BR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một hôm ếch cốm</a:t>
            </a:r>
            <a:endParaRPr lang="en-GB" sz="2800" b="1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algn="just">
              <a:spcAft>
                <a:spcPts val="0"/>
              </a:spcAft>
            </a:pPr>
            <a:r>
              <a:rPr lang="pt-BR" sz="28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		Tinh </a:t>
            </a:r>
            <a:r>
              <a:rPr lang="pt-BR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nghịch nấp bờ ao</a:t>
            </a:r>
            <a:endParaRPr lang="en-GB" sz="2800" b="1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algn="just">
              <a:spcAft>
                <a:spcPts val="0"/>
              </a:spcAft>
            </a:pPr>
            <a:r>
              <a:rPr lang="pt-BR" sz="28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		Mải </a:t>
            </a:r>
            <a:r>
              <a:rPr lang="pt-BR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rình bắt cào cào</a:t>
            </a:r>
            <a:endParaRPr lang="en-GB" sz="2800" b="1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algn="just">
              <a:spcAft>
                <a:spcPts val="0"/>
              </a:spcAft>
            </a:pPr>
            <a:r>
              <a:rPr lang="pt-BR" sz="28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		Quên </a:t>
            </a:r>
            <a:r>
              <a:rPr lang="pt-BR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sách bên bờ cỏ.</a:t>
            </a:r>
            <a:endParaRPr lang="en-GB" sz="2800" b="1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algn="just">
              <a:spcAft>
                <a:spcPts val="0"/>
              </a:spcAft>
            </a:pPr>
            <a:r>
              <a:rPr lang="pt-BR" sz="28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1. Ếch </a:t>
            </a:r>
            <a:r>
              <a:rPr lang="pt-BR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cốm để quên sách ở đâu</a:t>
            </a:r>
            <a:r>
              <a:rPr lang="pt-BR" sz="28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?</a:t>
            </a:r>
          </a:p>
          <a:p>
            <a:pPr algn="just">
              <a:spcAft>
                <a:spcPts val="0"/>
              </a:spcAft>
            </a:pPr>
            <a:r>
              <a:rPr lang="pt-BR" sz="3200" dirty="0" smtClean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...............................................................................</a:t>
            </a:r>
          </a:p>
          <a:p>
            <a:pPr algn="just">
              <a:spcAft>
                <a:spcPts val="0"/>
              </a:spcAft>
            </a:pPr>
            <a:r>
              <a:rPr lang="vi-VN" sz="28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2. </a:t>
            </a:r>
            <a:r>
              <a:rPr lang="pt-BR" sz="28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Vì sao </a:t>
            </a:r>
            <a:r>
              <a:rPr lang="pt-BR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ếch cốm để quên sách</a:t>
            </a:r>
            <a:r>
              <a:rPr lang="vi-VN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?</a:t>
            </a:r>
            <a:r>
              <a:rPr lang="pt-BR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endParaRPr lang="pt-BR" sz="2800" b="1" dirty="0" smtClean="0">
              <a:solidFill>
                <a:srgbClr val="171717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……………………………………………………………………</a:t>
            </a:r>
          </a:p>
          <a:p>
            <a:pPr algn="just">
              <a:spcAft>
                <a:spcPts val="0"/>
              </a:spcAft>
              <a:tabLst>
                <a:tab pos="244475" algn="l"/>
              </a:tabLst>
            </a:pPr>
            <a:r>
              <a:rPr lang="en-US" sz="28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3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. </a:t>
            </a:r>
            <a:r>
              <a:rPr lang="en-US" sz="28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a)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Tìm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trong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bài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thơ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có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: </a:t>
            </a:r>
            <a:endParaRPr lang="en-US" sz="2800" b="1" dirty="0" smtClean="0">
              <a:solidFill>
                <a:srgbClr val="171717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algn="just">
              <a:spcAft>
                <a:spcPts val="0"/>
              </a:spcAft>
              <a:tabLst>
                <a:tab pos="244475" algn="l"/>
              </a:tabLst>
            </a:pPr>
            <a:r>
              <a:rPr lang="en-US" sz="28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- </a:t>
            </a:r>
            <a:r>
              <a:rPr lang="en-US" sz="2800" dirty="0" err="1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Vần</a:t>
            </a:r>
            <a:r>
              <a:rPr lang="en-US" sz="2800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ôm</a:t>
            </a:r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: …………………………………</a:t>
            </a:r>
            <a:endParaRPr lang="en-GB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lvl="0" algn="just">
              <a:spcAft>
                <a:spcPts val="0"/>
              </a:spcAft>
            </a:pPr>
            <a:r>
              <a:rPr lang="vi-VN" sz="2800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-</a:t>
            </a:r>
            <a:r>
              <a:rPr lang="en-US" sz="2800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Vần</a:t>
            </a:r>
            <a:r>
              <a:rPr lang="en-US" sz="2800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inh</a:t>
            </a:r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: …………………………………</a:t>
            </a:r>
            <a:endParaRPr lang="en-GB" sz="2800" dirty="0">
              <a:effectLst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8859" y="2898160"/>
            <a:ext cx="2186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</a:t>
            </a:r>
            <a:r>
              <a:rPr lang="vi-VN" sz="2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ên bờ cỏ</a:t>
            </a:r>
            <a:endParaRPr lang="en-US" sz="2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1258" y="3827800"/>
            <a:ext cx="7309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Vì ếch cốm mải lo chơi rình bắt cào cào</a:t>
            </a:r>
            <a:endParaRPr lang="en-US" sz="2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5579" y="4704100"/>
            <a:ext cx="2186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h</a:t>
            </a:r>
            <a:r>
              <a:rPr lang="vi-VN" sz="2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ôm, cốm</a:t>
            </a:r>
            <a:endParaRPr lang="en-US" sz="2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8919" y="5176540"/>
            <a:ext cx="2186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</a:t>
            </a:r>
            <a:r>
              <a:rPr lang="vi-VN" sz="2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inh, rình</a:t>
            </a:r>
            <a:endParaRPr lang="en-US" sz="2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77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042" y="183633"/>
            <a:ext cx="11595653" cy="20005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b.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Sắp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xếp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những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từ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sau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thành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câu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và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viết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lại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câu</a:t>
            </a:r>
            <a:r>
              <a:rPr lang="en-US" sz="28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: </a:t>
            </a:r>
            <a:endParaRPr lang="en-US" sz="2800" b="1" dirty="0" smtClean="0">
              <a:solidFill>
                <a:srgbClr val="171717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algn="ctr">
              <a:spcAft>
                <a:spcPts val="0"/>
              </a:spcAft>
            </a:pPr>
            <a:r>
              <a:rPr lang="en-US" sz="2800" dirty="0" err="1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kêu</a:t>
            </a:r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, </a:t>
            </a:r>
            <a:r>
              <a:rPr lang="en-US" sz="28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mấy</a:t>
            </a:r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, </a:t>
            </a:r>
            <a:r>
              <a:rPr lang="en-US" sz="28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chú</a:t>
            </a:r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, </a:t>
            </a:r>
            <a:r>
              <a:rPr lang="en-US" sz="28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ếch</a:t>
            </a:r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cốm</a:t>
            </a:r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, </a:t>
            </a:r>
            <a:r>
              <a:rPr lang="en-US" sz="28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ộp</a:t>
            </a:r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ộp</a:t>
            </a:r>
            <a:endParaRPr lang="vi-VN" sz="2800" dirty="0" smtClean="0">
              <a:solidFill>
                <a:srgbClr val="171717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algn="ctr">
              <a:spcAft>
                <a:spcPts val="0"/>
              </a:spcAft>
            </a:pPr>
            <a:endParaRPr lang="vi-VN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algn="ctr">
              <a:spcAft>
                <a:spcPts val="0"/>
              </a:spcAft>
            </a:pPr>
            <a:r>
              <a:rPr lang="vi-VN" sz="2800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vi-VN" sz="28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………………………………………………………</a:t>
            </a:r>
            <a:endParaRPr lang="en-GB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1720" y="1503640"/>
            <a:ext cx="567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Mấy chú ếch cốm kêu ộp ộp.</a:t>
            </a:r>
            <a:endParaRPr lang="en-US" sz="2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2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3316" y="911097"/>
            <a:ext cx="8281434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ch     b    qu    m    ;    anh    ua    ông    et</a:t>
            </a:r>
            <a:endParaRPr lang="en-GB" sz="3200" b="1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2892" y="1759149"/>
            <a:ext cx="4985768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đào    ngoại     </a:t>
            </a:r>
            <a:r>
              <a:rPr lang="pt-BR" sz="3200" b="1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chuông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19100" y="388620"/>
            <a:ext cx="1173480" cy="457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FF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Đọc</a:t>
            </a:r>
            <a:endParaRPr lang="en-US" sz="2800" dirty="0">
              <a:solidFill>
                <a:srgbClr val="FFFF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2920" y="911097"/>
            <a:ext cx="2185576" cy="58477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a</a:t>
            </a:r>
            <a:r>
              <a:rPr lang="vi-VN" sz="24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. Âm – vần</a:t>
            </a:r>
            <a:endParaRPr lang="en-US" sz="24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9792" y="1784361"/>
            <a:ext cx="2185576" cy="58477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</a:t>
            </a:r>
            <a:r>
              <a:rPr lang="vi-VN" sz="24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. Tiếng</a:t>
            </a:r>
            <a:endParaRPr lang="en-US" sz="24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3781" y="2747517"/>
            <a:ext cx="2185576" cy="58477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</a:t>
            </a:r>
            <a:r>
              <a:rPr lang="vi-VN" sz="24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. Từ</a:t>
            </a:r>
            <a:endParaRPr lang="en-US" sz="24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2892" y="2747516"/>
            <a:ext cx="6700268" cy="52908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</a:t>
            </a:r>
            <a:r>
              <a:rPr lang="vi-VN" sz="3200" b="1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hùy mị    màu trắng   hoa huệ</a:t>
            </a:r>
            <a:endParaRPr lang="en-US" sz="32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29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385" y="284178"/>
            <a:ext cx="7555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GB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40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1:</a:t>
            </a:r>
            <a:r>
              <a:rPr lang="pt-BR" sz="40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Nối ô chữ cho phù </a:t>
            </a:r>
            <a:r>
              <a:rPr lang="pt-BR" sz="40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hợp</a:t>
            </a:r>
            <a:endParaRPr lang="en-GB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495"/>
            <a:ext cx="12192000" cy="530787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4193177" y="1828800"/>
            <a:ext cx="3513909" cy="8632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93177" y="3313004"/>
            <a:ext cx="3513909" cy="10499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193177" y="3200400"/>
            <a:ext cx="3513909" cy="13810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193177" y="5460274"/>
            <a:ext cx="3683726" cy="3005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96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Nhảy dâ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374" y="1051408"/>
            <a:ext cx="5638575" cy="401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78822" y="343522"/>
            <a:ext cx="113646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4000" b="1" i="0" u="sng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2</a:t>
            </a:r>
            <a:r>
              <a:rPr kumimoji="0" lang="sv-SE" altLang="en-US" sz="4000" b="1" i="0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sv-SE" altLang="en-US" sz="4000" b="1" i="0" strike="noStrike" cap="none" normalizeH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sv-SE" altLang="en-US" sz="4000" b="0" i="0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Điền</a:t>
            </a:r>
            <a:r>
              <a:rPr kumimoji="0" lang="sv-SE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vần</a:t>
            </a:r>
            <a:r>
              <a:rPr kumimoji="0" lang="sv-SE" altLang="en-US" sz="4000" b="1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ai </a:t>
            </a:r>
            <a:r>
              <a:rPr kumimoji="0" lang="sv-SE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kumimoji="0" lang="sv-SE" altLang="en-US" sz="4000" b="1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ay </a:t>
            </a:r>
            <a:r>
              <a:rPr kumimoji="0" lang="sv-SE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 chỗ chấm?</a:t>
            </a:r>
            <a:endParaRPr kumimoji="0" lang="sv-SE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4" name="Picture 6" descr="cái t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9" y="1306286"/>
            <a:ext cx="4683215" cy="331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08686" y="4972002"/>
            <a:ext cx="2238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t……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25863" y="4972002"/>
            <a:ext cx="35173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……….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7611" y="491208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̉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5719" y="4877838"/>
            <a:ext cx="646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ai</a:t>
            </a:r>
            <a:endParaRPr lang="en-GB" sz="40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91005" y="4912080"/>
            <a:ext cx="821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ay</a:t>
            </a:r>
            <a:endParaRPr lang="en-GB" sz="40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90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4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n-tay-14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06" y="1282155"/>
            <a:ext cx="4231011" cy="332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Description: XE TẢI VEAM VT260 , TẢI TRỌNG 2 TẤN THÙNG DÀI 6M – sanxet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4"/>
          <a:stretch>
            <a:fillRect/>
          </a:stretch>
        </p:blipFill>
        <p:spPr bwMode="auto">
          <a:xfrm>
            <a:off x="6570164" y="1282155"/>
            <a:ext cx="4272008" cy="355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78822" y="343522"/>
            <a:ext cx="113646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4000" b="1" i="0" u="sng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2</a:t>
            </a:r>
            <a:r>
              <a:rPr kumimoji="0" lang="sv-SE" altLang="en-US" sz="4000" b="1" i="0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sv-SE" altLang="en-US" sz="4000" b="1" i="0" strike="noStrike" cap="none" normalizeH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sv-SE" altLang="en-US" sz="4000" b="0" i="0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Điền</a:t>
            </a:r>
            <a:r>
              <a:rPr kumimoji="0" lang="sv-SE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vần</a:t>
            </a:r>
            <a:r>
              <a:rPr kumimoji="0" lang="sv-SE" altLang="en-US" sz="4000" b="1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ai </a:t>
            </a:r>
            <a:r>
              <a:rPr kumimoji="0" lang="sv-SE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kumimoji="0" lang="sv-SE" altLang="en-US" sz="4000" b="1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ay </a:t>
            </a:r>
            <a:r>
              <a:rPr kumimoji="0" lang="sv-SE" altLang="en-US" sz="4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 chỗ chấm?</a:t>
            </a:r>
            <a:endParaRPr kumimoji="0" lang="sv-SE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5806" y="4972002"/>
            <a:ext cx="25779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t…… 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65388" y="4972002"/>
            <a:ext cx="2380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t…… 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44445" y="4756558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̉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5719" y="4877838"/>
            <a:ext cx="821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ay</a:t>
            </a:r>
            <a:endParaRPr lang="en-GB" sz="40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13644" y="4839325"/>
            <a:ext cx="646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ai</a:t>
            </a:r>
            <a:endParaRPr lang="en-GB" sz="40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84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303" y="312896"/>
            <a:ext cx="113472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3: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điền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chỗ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trống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000" b="1" dirty="0" smtClean="0">
              <a:solidFill>
                <a:srgbClr val="17171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ươm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gươm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quay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algn="ctr">
              <a:spcAft>
                <a:spcPts val="0"/>
              </a:spcAft>
            </a:pPr>
            <a:endParaRPr lang="en-GB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</a:pPr>
            <a:r>
              <a:rPr lang="en-US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…………………… </a:t>
            </a:r>
            <a:r>
              <a:rPr lang="en-US" sz="4000" dirty="0" err="1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</a:pPr>
            <a:r>
              <a:rPr lang="en-US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lang="en-US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dạy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…………………………..    </a:t>
            </a:r>
            <a:endParaRPr lang="en-GB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73364" y="1537025"/>
            <a:ext cx="2148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quay</a:t>
            </a:r>
            <a:endParaRPr lang="en-GB" sz="4000" dirty="0"/>
          </a:p>
        </p:txBody>
      </p:sp>
      <p:sp>
        <p:nvSpPr>
          <p:cNvPr id="4" name="Rectangle 3"/>
          <p:cNvSpPr/>
          <p:nvPr/>
        </p:nvSpPr>
        <p:spPr>
          <a:xfrm>
            <a:off x="2167454" y="1537025"/>
            <a:ext cx="23775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ươm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3199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32838 0.1590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0.20039 0.2557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473" y="231170"/>
            <a:ext cx="111070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spcAft>
                <a:spcPts val="0"/>
              </a:spcAft>
              <a:buAutoNum type="arabicPeriod"/>
            </a:pPr>
            <a:r>
              <a:rPr lang="it-IT" sz="40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 </a:t>
            </a:r>
            <a:r>
              <a:rPr lang="it-IT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âm - </a:t>
            </a:r>
            <a:r>
              <a:rPr lang="it-IT" sz="40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vần</a:t>
            </a:r>
          </a:p>
          <a:p>
            <a:pPr algn="ctr">
              <a:spcAft>
                <a:spcPts val="0"/>
              </a:spcAft>
            </a:pPr>
            <a:r>
              <a:rPr lang="it-IT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</a:t>
            </a:r>
            <a:r>
              <a:rPr lang="it-IT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th, kh, gi, iêu, ươm, ong, ân</a:t>
            </a:r>
            <a:endParaRPr lang="en-GB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2472" y="1687854"/>
            <a:ext cx="111070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Viết các từ </a:t>
            </a:r>
            <a:r>
              <a:rPr lang="it-IT" sz="40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ngữ</a:t>
            </a:r>
          </a:p>
          <a:p>
            <a:pPr algn="ctr">
              <a:spcAft>
                <a:spcPts val="0"/>
              </a:spcAft>
            </a:pPr>
            <a:r>
              <a:rPr lang="it-IT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gọng </a:t>
            </a:r>
            <a:r>
              <a:rPr lang="it-IT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kính, con đường, yêu quý, nằm võng</a:t>
            </a:r>
            <a:endParaRPr lang="en-GB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2471" y="3091530"/>
            <a:ext cx="1110705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Viết các </a:t>
            </a:r>
            <a:r>
              <a:rPr lang="it-IT" sz="40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</a:p>
          <a:p>
            <a:pPr algn="just">
              <a:spcAft>
                <a:spcPts val="0"/>
              </a:spcAft>
            </a:pPr>
            <a:r>
              <a:rPr lang="it-IT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 </a:t>
            </a:r>
            <a:r>
              <a:rPr lang="it-IT" sz="40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it-IT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 </a:t>
            </a:r>
            <a:r>
              <a:rPr lang="it-IT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 có cánh</a:t>
            </a:r>
            <a:endParaRPr lang="en-GB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620520" algn="just">
              <a:spcAft>
                <a:spcPts val="0"/>
              </a:spcAft>
            </a:pPr>
            <a:r>
              <a:rPr lang="it-IT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 lại biết bơi</a:t>
            </a:r>
            <a:endParaRPr lang="en-GB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620520" algn="just">
              <a:spcAft>
                <a:spcPts val="0"/>
              </a:spcAft>
            </a:pPr>
            <a:r>
              <a:rPr lang="it-IT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 xuống ao chơi</a:t>
            </a:r>
            <a:endParaRPr lang="en-GB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620520" algn="just">
              <a:spcAft>
                <a:spcPts val="0"/>
              </a:spcAft>
              <a:tabLst>
                <a:tab pos="914400" algn="l"/>
              </a:tabLst>
            </a:pPr>
            <a:r>
              <a:rPr lang="it-IT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Đêm về đẻ </a:t>
            </a:r>
            <a:r>
              <a:rPr lang="it-IT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trứng</a:t>
            </a:r>
            <a:r>
              <a:rPr lang="vi-VN" sz="400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GB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A4AF31B-2D84-4112-A8A0-12696547A1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4FA6F47-1AED-4B6D-9008-0304ECD1AEC3}"/>
              </a:ext>
            </a:extLst>
          </p:cNvPr>
          <p:cNvSpPr txBox="1"/>
          <p:nvPr/>
        </p:nvSpPr>
        <p:spPr>
          <a:xfrm>
            <a:off x="1242874" y="2644775"/>
            <a:ext cx="98505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</a:t>
            </a:r>
            <a:endParaRPr lang="en-US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20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75571" y="1309325"/>
            <a:ext cx="11634356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219575" algn="l"/>
              </a:tabLst>
            </a:pPr>
            <a:r>
              <a:rPr lang="pt-BR" sz="3200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2. Đọc </a:t>
            </a:r>
            <a:r>
              <a:rPr lang="pt-BR" sz="32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tiếng/từ ngữ</a:t>
            </a:r>
          </a:p>
          <a:p>
            <a:pPr algn="ctr">
              <a:spcAft>
                <a:spcPts val="0"/>
              </a:spcAft>
              <a:tabLst>
                <a:tab pos="4219575" algn="l"/>
              </a:tabLst>
            </a:pPr>
            <a:r>
              <a:rPr lang="pt-BR" sz="32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ghềnh</a:t>
            </a:r>
            <a:r>
              <a:rPr lang="pt-BR" sz="32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, </a:t>
            </a:r>
            <a:r>
              <a:rPr lang="pt-BR" sz="32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thác,  rừng</a:t>
            </a:r>
            <a:endParaRPr lang="en-GB" sz="3200" b="1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algn="ctr"/>
            <a:r>
              <a:rPr lang="pt-BR" sz="32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hiếu thảo,    vâng lời,     siêng năng</a:t>
            </a:r>
            <a:endParaRPr lang="en-GB" sz="3200" b="1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5571" y="108996"/>
            <a:ext cx="11634356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32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1. Đọc âm - vần</a:t>
            </a:r>
          </a:p>
          <a:p>
            <a:pPr algn="ctr">
              <a:spcAft>
                <a:spcPts val="0"/>
              </a:spcAft>
            </a:pPr>
            <a:r>
              <a:rPr lang="pt-BR" sz="32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k</a:t>
            </a:r>
            <a:r>
              <a:rPr lang="pt-BR" sz="3200" b="1" dirty="0" smtClean="0">
                <a:solidFill>
                  <a:srgbClr val="171717"/>
                </a:solidFill>
                <a:effectLst/>
                <a:latin typeface="AvantGarde" pitchFamily="2" charset="0"/>
                <a:ea typeface="AvantGarde" pitchFamily="2" charset="0"/>
                <a:cs typeface="AvantGarde" pitchFamily="2" charset="0"/>
              </a:rPr>
              <a:t>h, th, gh, gi, uôn, âm, ươi, ươt</a:t>
            </a:r>
            <a:endParaRPr lang="en-GB" sz="3200" b="1" dirty="0">
              <a:effectLst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3621316"/>
            <a:ext cx="6096000" cy="20621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32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Vàng như mặt trăng</a:t>
            </a:r>
            <a:endParaRPr lang="en-GB" altLang="en-US" sz="3200" b="1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32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Treo trên vòm lá</a:t>
            </a:r>
            <a:endParaRPr lang="en-GB" altLang="en-US" sz="3200" b="1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32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Da nhẵn mịn màng</a:t>
            </a:r>
            <a:endParaRPr lang="en-GB" altLang="en-US" sz="3200" b="1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32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Thị ơi, thơm quá!</a:t>
            </a:r>
            <a:endParaRPr lang="pt-BR" altLang="en-US" sz="3200" b="1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" y="3105834"/>
            <a:ext cx="370332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219575" algn="l"/>
              </a:tabLst>
            </a:pPr>
            <a:r>
              <a:rPr lang="pt-BR" altLang="en-US" sz="32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3.Đọc câu/đoạn                         </a:t>
            </a:r>
            <a:r>
              <a:rPr lang="pt-BR" altLang="en-US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endParaRPr lang="pt-BR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75571" y="180732"/>
            <a:ext cx="6719245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219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219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219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219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219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219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219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219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219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19575" algn="l"/>
              </a:tabLst>
            </a:pPr>
            <a:r>
              <a:rPr kumimoji="0" lang="pt-BR" altLang="en-US" sz="320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vantGarde" pitchFamily="2" charset="0"/>
                <a:ea typeface="AvantGarde" pitchFamily="2" charset="0"/>
                <a:cs typeface="AvantGarde" pitchFamily="2" charset="0"/>
              </a:rPr>
              <a:t>3. Đọc câu/đoạn</a:t>
            </a:r>
            <a:r>
              <a:rPr kumimoji="0" lang="vi-VN" altLang="en-US" sz="320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vantGarde" pitchFamily="2" charset="0"/>
                <a:ea typeface="AvantGarde" pitchFamily="2" charset="0"/>
                <a:cs typeface="AvantGarde" pitchFamily="2" charset="0"/>
              </a:rPr>
              <a:t>:</a:t>
            </a:r>
            <a:endParaRPr kumimoji="0" lang="pt-BR" altLang="en-US" sz="3200" i="0" u="none" strike="noStrike" cap="none" normalizeH="0" baseline="0" dirty="0" smtClean="0">
              <a:ln>
                <a:noFill/>
              </a:ln>
              <a:solidFill>
                <a:srgbClr val="171717"/>
              </a:solidFill>
              <a:effectLst/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19575" algn="l"/>
              </a:tabLst>
            </a:pPr>
            <a:r>
              <a:rPr kumimoji="0" lang="vi-VN" altLang="en-US" sz="320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vantGarde" pitchFamily="2" charset="0"/>
                <a:ea typeface="AvantGarde" pitchFamily="2" charset="0"/>
                <a:cs typeface="AvantGarde" pitchFamily="2" charset="0"/>
              </a:rPr>
              <a:t>    </a:t>
            </a:r>
            <a:r>
              <a:rPr kumimoji="0" lang="pt-BR" altLang="en-US" sz="320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vantGarde" pitchFamily="2" charset="0"/>
                <a:ea typeface="AvantGarde" pitchFamily="2" charset="0"/>
                <a:cs typeface="AvantGarde" pitchFamily="2" charset="0"/>
              </a:rPr>
              <a:t>Đọc khổ thơ sau                                     </a:t>
            </a:r>
            <a:endParaRPr kumimoji="0" lang="pt-BR" alt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1613647" y="1287593"/>
            <a:ext cx="4758034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3600" b="1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vantGarde" pitchFamily="2" charset="0"/>
                <a:ea typeface="AvantGarde" pitchFamily="2" charset="0"/>
                <a:cs typeface="AvantGarde" pitchFamily="2" charset="0"/>
              </a:rPr>
              <a:t>Vàng như mặt trăng</a:t>
            </a:r>
            <a:endParaRPr kumimoji="0" lang="en-GB" alt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3600" b="1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vantGarde" pitchFamily="2" charset="0"/>
                <a:ea typeface="AvantGarde" pitchFamily="2" charset="0"/>
                <a:cs typeface="AvantGarde" pitchFamily="2" charset="0"/>
              </a:rPr>
              <a:t>Treo trên vòm lá</a:t>
            </a:r>
            <a:endParaRPr kumimoji="0" lang="en-GB" alt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3600" b="1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vantGarde" pitchFamily="2" charset="0"/>
                <a:ea typeface="AvantGarde" pitchFamily="2" charset="0"/>
                <a:cs typeface="AvantGarde" pitchFamily="2" charset="0"/>
              </a:rPr>
              <a:t>Da nhẵn mịn màng</a:t>
            </a:r>
            <a:endParaRPr kumimoji="0" lang="en-GB" alt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3600" b="1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vantGarde" pitchFamily="2" charset="0"/>
                <a:ea typeface="AvantGarde" pitchFamily="2" charset="0"/>
                <a:cs typeface="AvantGarde" pitchFamily="2" charset="0"/>
              </a:rPr>
              <a:t>Thị ơi, thơm quá!</a:t>
            </a:r>
            <a:endParaRPr kumimoji="0" lang="pt-BR" alt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574" y="3915728"/>
            <a:ext cx="11894426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Câu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:</a:t>
            </a:r>
            <a:r>
              <a:rPr lang="en-US" sz="32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Viết</a:t>
            </a:r>
            <a:r>
              <a:rPr lang="en-US" sz="32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tên</a:t>
            </a:r>
            <a:r>
              <a:rPr lang="en-US" sz="32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loại</a:t>
            </a:r>
            <a:r>
              <a:rPr lang="en-US" sz="32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quả</a:t>
            </a:r>
            <a:r>
              <a:rPr lang="en-US" sz="3200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được</a:t>
            </a:r>
            <a:r>
              <a:rPr lang="en-US" sz="32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nhắc</a:t>
            </a:r>
            <a:r>
              <a:rPr lang="en-US" sz="32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đến</a:t>
            </a:r>
            <a:r>
              <a:rPr lang="en-US" sz="32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trong</a:t>
            </a:r>
            <a:r>
              <a:rPr lang="en-US" sz="32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khổ</a:t>
            </a:r>
            <a:r>
              <a:rPr lang="en-US" sz="3200" spc="-65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thơ</a:t>
            </a:r>
            <a:r>
              <a:rPr lang="en-US" sz="32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trên</a:t>
            </a:r>
            <a:r>
              <a:rPr lang="en-US" sz="32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. </a:t>
            </a:r>
            <a:endParaRPr lang="en-GB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>
              <a:spcAft>
                <a:spcPts val="0"/>
              </a:spcAft>
            </a:pPr>
            <a:r>
              <a:rPr lang="en-US" sz="3200" b="1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…………………………………………………………………</a:t>
            </a:r>
          </a:p>
        </p:txBody>
      </p:sp>
      <p:pic>
        <p:nvPicPr>
          <p:cNvPr id="5122" name="Picture 4" descr="Cây thị cảnh - ý nghĩa và công dụng của cây thị với văn hóa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816" y="0"/>
            <a:ext cx="5297183" cy="376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9529" y="4351399"/>
            <a:ext cx="1580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q</a:t>
            </a:r>
            <a:r>
              <a:rPr lang="en-US" sz="3200" b="1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uả</a:t>
            </a:r>
            <a:r>
              <a:rPr lang="en-US" sz="32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thị</a:t>
            </a:r>
            <a:endParaRPr lang="en-GB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574" y="4992946"/>
            <a:ext cx="11894425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chemeClr val="accent5">
                    <a:lumMod val="75000"/>
                  </a:schemeClr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Câu 2</a:t>
            </a:r>
            <a:r>
              <a:rPr lang="vi-VN" sz="3200" b="1" dirty="0" smtClean="0">
                <a:solidFill>
                  <a:schemeClr val="accent5">
                    <a:lumMod val="75000"/>
                  </a:schemeClr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:</a:t>
            </a:r>
            <a:r>
              <a:rPr lang="vi-VN" sz="3200" dirty="0" smtClean="0">
                <a:solidFill>
                  <a:schemeClr val="accent5">
                    <a:lumMod val="75000"/>
                  </a:schemeClr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vi-VN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Tìm trong khổ thơ trên tiếng có chứa: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574" y="5585341"/>
            <a:ext cx="11894425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            Vần ang:. . . . . . . . . . . . . . . 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953" y="6133981"/>
            <a:ext cx="11902045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            Vần ăng: . . . . . . . . . 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8430" y="5539740"/>
            <a:ext cx="2953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Vàng, màng</a:t>
            </a:r>
            <a:endParaRPr lang="en-US" sz="32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2730" y="6118860"/>
            <a:ext cx="2953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trăng</a:t>
            </a:r>
            <a:endParaRPr lang="en-US" sz="32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55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  <p:bldP spid="9" grpId="0" animBg="1"/>
      <p:bldP spid="11" grpId="0" animBg="1"/>
      <p:bldP spid="13" grpId="0" animBg="1"/>
      <p:bldP spid="12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356" y="278687"/>
            <a:ext cx="76979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GB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40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GB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pt-BR" sz="40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Nối ô chữ cho phù hợp.</a:t>
            </a:r>
            <a:endParaRPr lang="en-GB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6" y="1110343"/>
            <a:ext cx="11311650" cy="5473337"/>
          </a:xfrm>
          <a:prstGeom prst="rect">
            <a:avLst/>
          </a:prstGeom>
          <a:solidFill>
            <a:schemeClr val="bg2"/>
          </a:solidFill>
        </p:spPr>
      </p:pic>
      <p:cxnSp>
        <p:nvCxnSpPr>
          <p:cNvPr id="4" name="Straight Connector 3"/>
          <p:cNvCxnSpPr/>
          <p:nvPr/>
        </p:nvCxnSpPr>
        <p:spPr>
          <a:xfrm>
            <a:off x="4859383" y="1849816"/>
            <a:ext cx="1933303" cy="26829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035731" y="1744767"/>
            <a:ext cx="1756955" cy="133295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35731" y="4370947"/>
            <a:ext cx="1992086" cy="16379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035731" y="3067217"/>
            <a:ext cx="1756955" cy="284514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16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041" y="461945"/>
            <a:ext cx="1148890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742950" lvl="0" indent="-742950" algn="just">
              <a:spcAft>
                <a:spcPts val="0"/>
              </a:spcAft>
              <a:buClr>
                <a:srgbClr val="FF0000"/>
              </a:buClr>
              <a:buAutoNum type="arabicPeriod"/>
            </a:pPr>
            <a:r>
              <a:rPr lang="en-US" sz="4000" b="1" dirty="0" err="1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40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âm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4000" b="1" dirty="0" err="1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vần</a:t>
            </a:r>
            <a:r>
              <a:rPr lang="en-US" sz="40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k,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oan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ach,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inh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ăng</a:t>
            </a:r>
            <a:endParaRPr lang="vi-VN" sz="4000" dirty="0" smtClean="0">
              <a:solidFill>
                <a:srgbClr val="17171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041" y="1596277"/>
            <a:ext cx="11488908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Clr>
                <a:srgbClr val="FF0000"/>
              </a:buClr>
            </a:pPr>
            <a:r>
              <a:rPr lang="en-US" sz="40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4000" b="1" dirty="0" err="1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40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lang="en-US" sz="40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bếp</a:t>
            </a:r>
            <a:r>
              <a:rPr lang="en-US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lửa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cháy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đượm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khiếu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yên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tĩnh</a:t>
            </a:r>
            <a:endParaRPr lang="en-GB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041" y="3346162"/>
            <a:ext cx="11488908" cy="31700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Clr>
                <a:srgbClr val="FF0000"/>
              </a:buClr>
            </a:pPr>
            <a:r>
              <a:rPr lang="en-US" sz="40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4000" b="1" dirty="0" err="1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40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000" b="1" dirty="0" smtClean="0">
              <a:solidFill>
                <a:srgbClr val="17171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Clr>
                <a:srgbClr val="FF0000"/>
              </a:buClr>
            </a:pPr>
            <a:r>
              <a:rPr lang="en-US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Con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mào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đỏ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GB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tabLst>
                <a:tab pos="4819650" algn="l"/>
              </a:tabLst>
            </a:pPr>
            <a:r>
              <a:rPr lang="en-US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lang="en-US" sz="4000" dirty="0" err="1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Lông</a:t>
            </a:r>
            <a:r>
              <a:rPr lang="en-US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mượt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tơ</a:t>
            </a:r>
            <a:endParaRPr lang="en-GB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tabLst>
                <a:tab pos="4819650" algn="l"/>
              </a:tabLst>
            </a:pPr>
            <a:r>
              <a:rPr lang="en-US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lang="en-US" sz="4000" dirty="0" err="1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r>
              <a:rPr lang="en-US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sớm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tinh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mơ</a:t>
            </a:r>
            <a:endParaRPr lang="en-GB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tabLst>
                <a:tab pos="4819650" algn="l"/>
              </a:tabLst>
            </a:pPr>
            <a:r>
              <a:rPr lang="en-US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lang="en-US" sz="4000" dirty="0" err="1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dậy</a:t>
            </a:r>
            <a:endParaRPr lang="en-GB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55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0423" y="311010"/>
            <a:ext cx="5954332" cy="3046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Hoa giấy</a:t>
            </a:r>
            <a:endParaRPr lang="en-GB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algn="ctr">
              <a:spcAft>
                <a:spcPts val="0"/>
              </a:spcAft>
            </a:pPr>
            <a:r>
              <a:rPr lang="pt-BR" sz="2400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(</a:t>
            </a:r>
            <a:r>
              <a:rPr lang="pt-BR" sz="24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Trích</a:t>
            </a:r>
            <a:r>
              <a:rPr lang="pt-BR" sz="2400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)</a:t>
            </a:r>
            <a:endParaRPr lang="en-GB" sz="2400" dirty="0" smtClean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algn="just">
              <a:spcAft>
                <a:spcPts val="0"/>
              </a:spcAft>
            </a:pPr>
            <a:r>
              <a:rPr lang="pt-BR" sz="3200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	</a:t>
            </a:r>
            <a:r>
              <a:rPr lang="pt-BR" sz="2800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Mỏng </a:t>
            </a:r>
            <a:r>
              <a:rPr lang="pt-BR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như là </a:t>
            </a:r>
            <a:r>
              <a:rPr lang="pt-BR" sz="2800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giấy</a:t>
            </a:r>
            <a:endParaRPr lang="en-GB" sz="2800" dirty="0" smtClean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algn="just">
              <a:spcAft>
                <a:spcPts val="0"/>
              </a:spcAft>
            </a:pPr>
            <a:r>
              <a:rPr lang="pt-BR" sz="2800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	Mưa </a:t>
            </a:r>
            <a:r>
              <a:rPr lang="pt-BR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nắng nào </a:t>
            </a:r>
            <a:r>
              <a:rPr lang="pt-BR" sz="2800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phai,</a:t>
            </a:r>
            <a:endParaRPr lang="en-GB" sz="2800" dirty="0" smtClean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algn="just">
              <a:spcAft>
                <a:spcPts val="0"/>
              </a:spcAft>
            </a:pPr>
            <a:r>
              <a:rPr lang="pt-BR" sz="2800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	Tên </a:t>
            </a:r>
            <a:r>
              <a:rPr lang="pt-BR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nghe rất </a:t>
            </a:r>
            <a:r>
              <a:rPr lang="pt-BR" sz="2800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mỏng</a:t>
            </a:r>
            <a:endParaRPr lang="en-GB" sz="2800" dirty="0" smtClean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algn="just">
              <a:spcAft>
                <a:spcPts val="0"/>
              </a:spcAft>
            </a:pPr>
            <a:r>
              <a:rPr lang="pt-BR" sz="2800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	Nhưng </a:t>
            </a:r>
            <a:r>
              <a:rPr lang="pt-BR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mà dẻo </a:t>
            </a:r>
            <a:r>
              <a:rPr lang="pt-BR" sz="2800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dai</a:t>
            </a:r>
            <a:r>
              <a:rPr lang="vi-VN" sz="280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.</a:t>
            </a:r>
            <a:endParaRPr lang="en-GB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algn="r">
              <a:spcAft>
                <a:spcPts val="0"/>
              </a:spcAft>
            </a:pPr>
            <a:r>
              <a:rPr lang="pt-BR" sz="24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(Nguyễn Lãm Thắng)</a:t>
            </a:r>
            <a:endParaRPr lang="en-GB" sz="2400" dirty="0">
              <a:effectLst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3781" y="3698636"/>
            <a:ext cx="11007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dirty="0" err="1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Câu</a:t>
            </a:r>
            <a:r>
              <a:rPr lang="en-US" sz="2800" b="1" dirty="0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</a:t>
            </a:r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:</a:t>
            </a:r>
            <a:r>
              <a:rPr lang="en-US" sz="2800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Viết</a:t>
            </a:r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tên</a:t>
            </a:r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loài</a:t>
            </a:r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hoa</a:t>
            </a:r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được</a:t>
            </a:r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nhắc</a:t>
            </a:r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đến</a:t>
            </a:r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trong</a:t>
            </a:r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bài</a:t>
            </a:r>
            <a:r>
              <a:rPr lang="en-US" sz="2800" spc="-65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thơ</a:t>
            </a:r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trên</a:t>
            </a:r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.</a:t>
            </a:r>
            <a:endParaRPr lang="en-GB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………</a:t>
            </a:r>
            <a:r>
              <a:rPr lang="en-US" sz="28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……………</a:t>
            </a:r>
            <a:r>
              <a:rPr lang="en-US" sz="2800" dirty="0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……………………………………………</a:t>
            </a:r>
            <a:endParaRPr lang="en-GB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4593621"/>
            <a:ext cx="7284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err="1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Câu</a:t>
            </a:r>
            <a:r>
              <a:rPr lang="en-US" sz="2800" b="1" dirty="0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2:</a:t>
            </a:r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Tìm</a:t>
            </a:r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</a:t>
            </a:r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trong</a:t>
            </a:r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bài</a:t>
            </a:r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thơ</a:t>
            </a:r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có</a:t>
            </a:r>
            <a:endParaRPr lang="en-GB" sz="2800" dirty="0">
              <a:solidFill>
                <a:prstClr val="black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en-US" sz="28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Vần</a:t>
            </a:r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ăng</a:t>
            </a:r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: …………………………………</a:t>
            </a:r>
            <a:endParaRPr lang="en-GB" sz="2800" dirty="0">
              <a:solidFill>
                <a:prstClr val="black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en-US" sz="28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Vần</a:t>
            </a:r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eo</a:t>
            </a:r>
            <a:r>
              <a:rPr lang="en-US" sz="28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: …………………………………..</a:t>
            </a:r>
            <a:endParaRPr lang="en-GB" sz="2800" dirty="0">
              <a:solidFill>
                <a:prstClr val="black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9300" y="4014501"/>
            <a:ext cx="3246120" cy="692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 smtClean="0">
                <a:solidFill>
                  <a:srgbClr val="C0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Hoa giấy</a:t>
            </a:r>
            <a:endParaRPr lang="en-US" sz="2800" dirty="0">
              <a:solidFill>
                <a:srgbClr val="C0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0860" y="4983480"/>
            <a:ext cx="171450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0070C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n</a:t>
            </a:r>
            <a:r>
              <a:rPr lang="vi-VN" sz="2800" dirty="0" smtClean="0">
                <a:solidFill>
                  <a:srgbClr val="0070C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ắng</a:t>
            </a:r>
            <a:endParaRPr lang="en-US" sz="2800" dirty="0">
              <a:solidFill>
                <a:srgbClr val="0070C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9440" y="5475696"/>
            <a:ext cx="108966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0070C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d</a:t>
            </a:r>
            <a:r>
              <a:rPr lang="vi-VN" sz="2800" dirty="0" smtClean="0">
                <a:solidFill>
                  <a:srgbClr val="0070C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ẻo</a:t>
            </a:r>
            <a:endParaRPr lang="en-US" sz="2800" dirty="0">
              <a:solidFill>
                <a:srgbClr val="0070C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5740" y="198120"/>
            <a:ext cx="2080260" cy="7086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Đọc câu</a:t>
            </a:r>
            <a:endParaRPr lang="en-US" sz="32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01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  <p:bldP spid="3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6057" y="412208"/>
            <a:ext cx="11007634" cy="62478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628650" algn="l"/>
              </a:tabLst>
            </a:pP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Điền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chỗ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trống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4000" b="1" dirty="0" err="1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</a:t>
            </a:r>
            <a:endParaRPr lang="en-US" sz="4000" b="1" dirty="0" smtClean="0">
              <a:solidFill>
                <a:srgbClr val="17171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tabLst>
                <a:tab pos="628650" algn="l"/>
              </a:tabLst>
            </a:pP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spcAft>
                <a:spcPts val="0"/>
              </a:spcAft>
              <a:tabLst>
                <a:tab pos="2138680" algn="l"/>
                <a:tab pos="3323590" algn="ctr"/>
                <a:tab pos="4686935" algn="l"/>
              </a:tabLst>
            </a:pPr>
            <a:r>
              <a:rPr lang="en-US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4000" dirty="0" err="1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xẻ</a:t>
            </a:r>
            <a:r>
              <a:rPr lang="en-US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…ỗ		</a:t>
            </a:r>
            <a:r>
              <a:rPr lang="en-US" sz="4000" dirty="0" err="1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</a:t>
            </a:r>
            <a:r>
              <a:rPr lang="vi-VN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…ề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             </a:t>
            </a:r>
            <a:endParaRPr lang="en-US" sz="4000" dirty="0" smtClean="0">
              <a:solidFill>
                <a:srgbClr val="17171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spcAft>
                <a:spcPts val="0"/>
              </a:spcAft>
              <a:tabLst>
                <a:tab pos="2138680" algn="l"/>
                <a:tab pos="3323590" algn="ctr"/>
                <a:tab pos="4686935" algn="l"/>
              </a:tabLst>
            </a:pPr>
            <a:r>
              <a:rPr lang="en-US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…</a:t>
            </a:r>
            <a:r>
              <a:rPr lang="vi-VN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ế </a:t>
            </a:r>
            <a:r>
              <a:rPr lang="en-US" sz="4000" dirty="0" err="1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en-US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…à </a:t>
            </a:r>
            <a:r>
              <a:rPr lang="en-US" sz="4000" dirty="0" err="1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gô</a:t>
            </a:r>
            <a:endParaRPr lang="vi-VN" sz="4000" dirty="0" smtClean="0">
              <a:solidFill>
                <a:srgbClr val="17171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spcAft>
                <a:spcPts val="0"/>
              </a:spcAft>
              <a:tabLst>
                <a:tab pos="2138680" algn="l"/>
                <a:tab pos="3323590" algn="ctr"/>
                <a:tab pos="4686935" algn="l"/>
              </a:tabLst>
            </a:pPr>
            <a:endParaRPr lang="vi-VN" sz="4000" dirty="0">
              <a:solidFill>
                <a:srgbClr val="171717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spcAft>
                <a:spcPts val="0"/>
              </a:spcAft>
              <a:tabLst>
                <a:tab pos="2138680" algn="l"/>
                <a:tab pos="3323590" algn="ctr"/>
                <a:tab pos="4686935" algn="l"/>
              </a:tabLst>
            </a:pPr>
            <a:endParaRPr lang="vi-VN" sz="4000" dirty="0" smtClean="0">
              <a:solidFill>
                <a:srgbClr val="17171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spcAft>
                <a:spcPts val="0"/>
              </a:spcAft>
              <a:tabLst>
                <a:tab pos="2138680" algn="l"/>
                <a:tab pos="3323590" algn="ctr"/>
                <a:tab pos="4686935" algn="l"/>
              </a:tabLst>
            </a:pPr>
            <a:endParaRPr lang="vi-VN" sz="4000" dirty="0">
              <a:solidFill>
                <a:srgbClr val="171717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spcAft>
                <a:spcPts val="0"/>
              </a:spcAft>
              <a:tabLst>
                <a:tab pos="2138680" algn="l"/>
                <a:tab pos="3323590" algn="ctr"/>
                <a:tab pos="4686935" algn="l"/>
              </a:tabLst>
            </a:pPr>
            <a:endParaRPr lang="vi-VN" sz="4000" dirty="0" smtClean="0">
              <a:solidFill>
                <a:srgbClr val="17171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spcAft>
                <a:spcPts val="0"/>
              </a:spcAft>
              <a:tabLst>
                <a:tab pos="2138680" algn="l"/>
                <a:tab pos="3323590" algn="ctr"/>
                <a:tab pos="4686935" algn="l"/>
              </a:tabLst>
            </a:pPr>
            <a:endParaRPr lang="vi-VN" sz="4000" dirty="0">
              <a:solidFill>
                <a:srgbClr val="171717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spcAft>
                <a:spcPts val="0"/>
              </a:spcAft>
              <a:tabLst>
                <a:tab pos="2138680" algn="l"/>
                <a:tab pos="3323590" algn="ctr"/>
                <a:tab pos="4686935" algn="l"/>
              </a:tabLst>
            </a:pPr>
            <a:endParaRPr lang="en-GB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7819" y="1649369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endParaRPr lang="en-GB" sz="4000" dirty="0"/>
          </a:p>
        </p:txBody>
      </p:sp>
      <p:sp>
        <p:nvSpPr>
          <p:cNvPr id="4" name="Rectangle 3"/>
          <p:cNvSpPr/>
          <p:nvPr/>
        </p:nvSpPr>
        <p:spPr>
          <a:xfrm>
            <a:off x="2680499" y="2242955"/>
            <a:ext cx="809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</a:t>
            </a:r>
            <a:endParaRPr lang="en-GB" sz="4000" dirty="0"/>
          </a:p>
        </p:txBody>
      </p:sp>
      <p:sp>
        <p:nvSpPr>
          <p:cNvPr id="5" name="Rectangle 4"/>
          <p:cNvSpPr/>
          <p:nvPr/>
        </p:nvSpPr>
        <p:spPr>
          <a:xfrm>
            <a:off x="6682510" y="1645061"/>
            <a:ext cx="809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</a:t>
            </a:r>
            <a:endParaRPr lang="en-GB" sz="4000" dirty="0"/>
          </a:p>
        </p:txBody>
      </p:sp>
      <p:sp>
        <p:nvSpPr>
          <p:cNvPr id="6" name="Rectangle 5"/>
          <p:cNvSpPr/>
          <p:nvPr/>
        </p:nvSpPr>
        <p:spPr>
          <a:xfrm>
            <a:off x="6261171" y="2258195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3934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78822" y="35746"/>
            <a:ext cx="113646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uôc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uôt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2421" y="4972002"/>
            <a:ext cx="30059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……..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25863" y="4972002"/>
            <a:ext cx="3374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06324" y="4974078"/>
            <a:ext cx="1095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uôc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67464" y="4981698"/>
            <a:ext cx="974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uôt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4" y="1453348"/>
            <a:ext cx="5449387" cy="3330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167" y="1453348"/>
            <a:ext cx="5538650" cy="3398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7837" y="4877836"/>
            <a:ext cx="3978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66720" y="4877835"/>
            <a:ext cx="3978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6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  <p:bldP spid="12" grpId="0"/>
      <p:bldP spid="6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78822" y="35746"/>
            <a:ext cx="113646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uôc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uôt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2421" y="4972002"/>
            <a:ext cx="28632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25863" y="4972002"/>
            <a:ext cx="38635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t……..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1559" y="4961655"/>
            <a:ext cx="1095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uôc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71108" y="4943598"/>
            <a:ext cx="974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uôt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33" y="1479029"/>
            <a:ext cx="5041324" cy="3373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252" y="1479029"/>
            <a:ext cx="5634257" cy="33988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4175" y="4958838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́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23279" y="4913118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́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20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0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557" y="338724"/>
            <a:ext cx="11410121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3: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bưởi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endParaRPr lang="en-US" sz="4000" b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…………………………………………………………</a:t>
            </a:r>
            <a:endParaRPr lang="vi-VN" sz="4000" dirty="0" smtClean="0">
              <a:solidFill>
                <a:srgbClr val="17171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vi-VN" sz="4000" dirty="0">
              <a:solidFill>
                <a:srgbClr val="171717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1808" y="1569830"/>
            <a:ext cx="2037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endParaRPr lang="en-GB" sz="4000" dirty="0"/>
          </a:p>
        </p:txBody>
      </p:sp>
      <p:sp>
        <p:nvSpPr>
          <p:cNvPr id="4" name="Rectangle 3"/>
          <p:cNvSpPr/>
          <p:nvPr/>
        </p:nvSpPr>
        <p:spPr>
          <a:xfrm>
            <a:off x="4191175" y="1570019"/>
            <a:ext cx="23759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bưởi</a:t>
            </a:r>
            <a:endParaRPr lang="en-GB" sz="4000" dirty="0"/>
          </a:p>
        </p:txBody>
      </p:sp>
      <p:sp>
        <p:nvSpPr>
          <p:cNvPr id="5" name="Rectangle 4"/>
          <p:cNvSpPr/>
          <p:nvPr/>
        </p:nvSpPr>
        <p:spPr>
          <a:xfrm>
            <a:off x="6632146" y="1556578"/>
            <a:ext cx="2545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endParaRPr lang="en-GB" sz="4000" dirty="0"/>
          </a:p>
        </p:txBody>
      </p:sp>
      <p:sp>
        <p:nvSpPr>
          <p:cNvPr id="6" name="Rectangle 5"/>
          <p:cNvSpPr/>
          <p:nvPr/>
        </p:nvSpPr>
        <p:spPr>
          <a:xfrm>
            <a:off x="9256289" y="1556578"/>
            <a:ext cx="7825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557" y="4101715"/>
            <a:ext cx="11410121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FF0000"/>
                </a:solidFill>
              </a:rPr>
              <a:t>           Sau vườn nhà em, có cây bưởi.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38876" y="1295400"/>
            <a:ext cx="391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 smtClean="0">
                <a:solidFill>
                  <a:srgbClr val="FF0000"/>
                </a:solidFill>
              </a:rPr>
              <a:t>.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8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00039 0.1638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00116 L -0.42826 0.1590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06237 0.1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7 -0.00578 L 0.06471 0.156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0.02986 L -0.01823 0.1847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 animBg="1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A4AF31B-2D84-4112-A8A0-12696547A1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4FA6F47-1AED-4B6D-9008-0304ECD1AEC3}"/>
              </a:ext>
            </a:extLst>
          </p:cNvPr>
          <p:cNvSpPr txBox="1"/>
          <p:nvPr/>
        </p:nvSpPr>
        <p:spPr>
          <a:xfrm>
            <a:off x="1242874" y="2644775"/>
            <a:ext cx="98505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</a:t>
            </a:r>
            <a:endParaRPr lang="en-US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6790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2459" y="299833"/>
            <a:ext cx="10994571" cy="54476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32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</a:t>
            </a:r>
            <a:r>
              <a:rPr lang="pt-BR" sz="32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 </a:t>
            </a:r>
            <a:r>
              <a:rPr lang="pt-BR" sz="32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âm - </a:t>
            </a:r>
            <a:r>
              <a:rPr lang="pt-BR" sz="32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vần:</a:t>
            </a:r>
          </a:p>
          <a:p>
            <a:pPr algn="ctr">
              <a:spcAft>
                <a:spcPts val="0"/>
              </a:spcAft>
            </a:pPr>
            <a:r>
              <a:rPr lang="pt-BR" sz="32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sz="32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 y,  ngh,  ph,  anh,  iêc, ung,  </a:t>
            </a:r>
            <a:r>
              <a:rPr lang="pt-BR" sz="32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ênh</a:t>
            </a:r>
          </a:p>
          <a:p>
            <a:pPr algn="just">
              <a:spcAft>
                <a:spcPts val="0"/>
              </a:spcAft>
              <a:tabLst>
                <a:tab pos="4219575" algn="l"/>
              </a:tabLst>
            </a:pPr>
            <a:r>
              <a:rPr lang="pt-BR" sz="32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sz="32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Đọc tiếng - từ </a:t>
            </a:r>
            <a:r>
              <a:rPr lang="pt-BR" sz="32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ngữ:</a:t>
            </a:r>
          </a:p>
          <a:p>
            <a:pPr algn="ctr">
              <a:spcAft>
                <a:spcPts val="0"/>
              </a:spcAft>
              <a:tabLst>
                <a:tab pos="4219575" algn="l"/>
              </a:tabLst>
            </a:pPr>
            <a:r>
              <a:rPr lang="pt-BR" sz="32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tuyết</a:t>
            </a:r>
            <a:r>
              <a:rPr lang="pt-BR" sz="32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sz="32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sương</a:t>
            </a:r>
            <a:r>
              <a:rPr lang="pt-BR" sz="32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      </a:t>
            </a:r>
            <a:r>
              <a:rPr lang="pt-BR" sz="32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lạnh</a:t>
            </a:r>
            <a:endParaRPr lang="en-GB" sz="3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  <a:tabLst>
                <a:tab pos="4219575" algn="l"/>
              </a:tabLst>
            </a:pPr>
            <a:r>
              <a:rPr lang="pt-BR" sz="32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 đường,   cánh đồng,   nương </a:t>
            </a:r>
            <a:r>
              <a:rPr lang="pt-BR" sz="32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rẫy</a:t>
            </a:r>
            <a:endParaRPr lang="vi-VN" sz="3200" b="1" dirty="0" smtClean="0">
              <a:solidFill>
                <a:srgbClr val="17171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8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</a:t>
            </a:r>
            <a:r>
              <a:rPr lang="pt-BR" sz="28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 </a:t>
            </a:r>
            <a:r>
              <a:rPr lang="pt-BR" sz="28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- đoạn</a:t>
            </a:r>
            <a:endParaRPr lang="en-GB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215" indent="6985" algn="just">
              <a:spcAft>
                <a:spcPts val="0"/>
              </a:spcAft>
              <a:tabLst>
                <a:tab pos="3238500" algn="l"/>
              </a:tabLst>
            </a:pPr>
            <a:r>
              <a:rPr lang="pt-BR" sz="32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 gì có cánh 	</a:t>
            </a:r>
            <a:endParaRPr lang="en-GB" sz="3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215" indent="6985" algn="just">
              <a:spcAft>
                <a:spcPts val="0"/>
              </a:spcAft>
            </a:pPr>
            <a:r>
              <a:rPr lang="pt-BR" sz="32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 lại biết bơi</a:t>
            </a:r>
            <a:endParaRPr lang="en-GB" sz="3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215" indent="6985" algn="just">
              <a:spcAft>
                <a:spcPts val="0"/>
              </a:spcAft>
            </a:pPr>
            <a:r>
              <a:rPr lang="pt-BR" sz="32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 xuống ao chơi</a:t>
            </a:r>
            <a:endParaRPr lang="en-GB" sz="3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215" indent="6985" algn="just">
              <a:spcAft>
                <a:spcPts val="0"/>
              </a:spcAft>
            </a:pPr>
            <a:r>
              <a:rPr lang="pt-BR" sz="32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Đêm về đẻ </a:t>
            </a:r>
            <a:r>
              <a:rPr lang="pt-BR" sz="32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trứng</a:t>
            </a:r>
            <a:r>
              <a:rPr lang="vi-VN" sz="32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?</a:t>
            </a:r>
            <a:endParaRPr lang="pt-BR" sz="3200" b="1" dirty="0">
              <a:solidFill>
                <a:srgbClr val="17171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tabLst>
                <a:tab pos="4219575" algn="l"/>
              </a:tabLst>
            </a:pPr>
            <a:endParaRPr lang="en-GB" sz="3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83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822" y="257635"/>
            <a:ext cx="11430001" cy="59400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 câu - </a:t>
            </a:r>
            <a:r>
              <a:rPr lang="pt-BR" sz="36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endParaRPr lang="en-GB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215" indent="6985" algn="just">
              <a:spcAft>
                <a:spcPts val="0"/>
              </a:spcAft>
              <a:tabLst>
                <a:tab pos="3238500" algn="l"/>
              </a:tabLst>
            </a:pPr>
            <a:r>
              <a:rPr lang="pt-BR" sz="36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 </a:t>
            </a:r>
            <a:r>
              <a:rPr lang="pt-BR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 có cánh 	</a:t>
            </a:r>
            <a:endParaRPr lang="en-GB" sz="3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215" indent="6985" algn="just">
              <a:spcAft>
                <a:spcPts val="0"/>
              </a:spcAft>
            </a:pPr>
            <a:r>
              <a:rPr lang="pt-BR" sz="36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 </a:t>
            </a:r>
            <a:r>
              <a:rPr lang="pt-BR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 biết bơi</a:t>
            </a:r>
            <a:endParaRPr lang="en-GB" sz="3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215" indent="6985" algn="just">
              <a:spcAft>
                <a:spcPts val="0"/>
              </a:spcAft>
            </a:pPr>
            <a:r>
              <a:rPr lang="pt-BR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 xuống ao chơi</a:t>
            </a:r>
            <a:endParaRPr lang="en-GB" sz="3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215" indent="6985" algn="just">
              <a:spcAft>
                <a:spcPts val="0"/>
              </a:spcAft>
            </a:pPr>
            <a:r>
              <a:rPr lang="pt-BR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Đêm về đẻ </a:t>
            </a:r>
            <a:r>
              <a:rPr lang="pt-BR" sz="36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trứng</a:t>
            </a:r>
            <a:r>
              <a:rPr lang="vi-VN" sz="36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?</a:t>
            </a:r>
            <a:endParaRPr lang="pt-BR" sz="3600" b="1" dirty="0" smtClean="0">
              <a:solidFill>
                <a:srgbClr val="17171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215" indent="6985" algn="just">
              <a:spcAft>
                <a:spcPts val="0"/>
              </a:spcAft>
            </a:pPr>
            <a:endParaRPr lang="en-GB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sz="32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3200" b="1" dirty="0" err="1" smtClean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3200" b="1" dirty="0" err="1" smtClean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 smtClean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nhắc</a:t>
            </a:r>
            <a:r>
              <a:rPr lang="en-US" sz="3200" b="1" dirty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200" b="1" spc="-65" dirty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3200" b="1" dirty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3200" dirty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3200" dirty="0" smtClean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</a:t>
            </a:r>
          </a:p>
          <a:p>
            <a:pPr algn="just">
              <a:spcAft>
                <a:spcPts val="0"/>
              </a:spcAft>
            </a:pPr>
            <a:r>
              <a:rPr lang="en-US" sz="3200" b="1" dirty="0" err="1" smtClean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3200" b="1" dirty="0" err="1" smtClean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 smtClean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3200" b="1" dirty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GB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vi-VN" sz="32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3200" dirty="0" err="1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Vần</a:t>
            </a:r>
            <a:r>
              <a:rPr lang="en-US" sz="32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anh</a:t>
            </a:r>
            <a:r>
              <a:rPr lang="en-US" sz="32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…………………………………</a:t>
            </a:r>
            <a:endParaRPr lang="en-GB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vi-VN" sz="32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3200" dirty="0" err="1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Vần</a:t>
            </a:r>
            <a:r>
              <a:rPr lang="en-US" sz="32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uông</a:t>
            </a:r>
            <a:r>
              <a:rPr lang="en-US" sz="32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………………………………………</a:t>
            </a:r>
            <a:endParaRPr lang="en-GB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146" name="Picture 1" descr="Top 1000 hình ảnh con vịt đẹp, dễ thương nhất thế giớ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822" y="257635"/>
            <a:ext cx="5715001" cy="317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2099" y="3970557"/>
            <a:ext cx="1837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0527" y="4909143"/>
            <a:ext cx="1380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0901" y="5386906"/>
            <a:ext cx="1720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5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389" y="281413"/>
            <a:ext cx="11142616" cy="50167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3: </a:t>
            </a:r>
            <a:endParaRPr lang="en-GB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buAutoNum type="alphaLcParenR"/>
            </a:pPr>
            <a:r>
              <a:rPr lang="en-US" sz="40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vi-VN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 vật nuôi trong nhà mà em biết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…………………....................................................</a:t>
            </a:r>
          </a:p>
          <a:p>
            <a:pPr algn="just">
              <a:spcAft>
                <a:spcPts val="0"/>
              </a:spcAft>
            </a:pPr>
            <a:r>
              <a:rPr lang="en-US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bé Hà, vịt nâu, Nhà, có đàn    </a:t>
            </a:r>
            <a:endParaRPr lang="en-GB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en-GB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………………………………………………………</a:t>
            </a:r>
            <a:endParaRPr lang="en-GB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6048" y="1987842"/>
            <a:ext cx="9071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chó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con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mèo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con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gà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con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vịt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,…</a:t>
            </a:r>
            <a:endParaRPr lang="en-GB" sz="4000" dirty="0"/>
          </a:p>
        </p:txBody>
      </p:sp>
      <p:sp>
        <p:nvSpPr>
          <p:cNvPr id="4" name="Rectangle 3"/>
          <p:cNvSpPr/>
          <p:nvPr/>
        </p:nvSpPr>
        <p:spPr>
          <a:xfrm>
            <a:off x="4890570" y="3346804"/>
            <a:ext cx="2013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ịt nâu.</a:t>
            </a:r>
            <a:endParaRPr lang="en-GB" sz="4000" dirty="0"/>
          </a:p>
        </p:txBody>
      </p:sp>
      <p:sp>
        <p:nvSpPr>
          <p:cNvPr id="6" name="Rectangle 5"/>
          <p:cNvSpPr/>
          <p:nvPr/>
        </p:nvSpPr>
        <p:spPr>
          <a:xfrm>
            <a:off x="3241108" y="3346379"/>
            <a:ext cx="15808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Hà</a:t>
            </a:r>
            <a:endParaRPr lang="en-GB" sz="4000" dirty="0"/>
          </a:p>
        </p:txBody>
      </p:sp>
      <p:sp>
        <p:nvSpPr>
          <p:cNvPr id="7" name="Rectangle 6"/>
          <p:cNvSpPr/>
          <p:nvPr/>
        </p:nvSpPr>
        <p:spPr>
          <a:xfrm>
            <a:off x="8064568" y="3346804"/>
            <a:ext cx="18357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đàn</a:t>
            </a:r>
            <a:endParaRPr lang="en-GB" sz="4000" dirty="0"/>
          </a:p>
        </p:txBody>
      </p:sp>
      <p:sp>
        <p:nvSpPr>
          <p:cNvPr id="8" name="Rectangle 7"/>
          <p:cNvSpPr/>
          <p:nvPr/>
        </p:nvSpPr>
        <p:spPr>
          <a:xfrm>
            <a:off x="6814888" y="3346804"/>
            <a:ext cx="1152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86345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36875 0.1511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0.01224 0.1481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25065 0.1488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9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648 L 0.1556 0.1476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988" y="279065"/>
            <a:ext cx="11386458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vần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b, k, in,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ung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yên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oe</a:t>
            </a:r>
            <a:endParaRPr lang="en-GB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988" y="1154277"/>
            <a:ext cx="11386458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ctr">
              <a:spcAft>
                <a:spcPts val="0"/>
              </a:spcAft>
            </a:pPr>
            <a:r>
              <a:rPr lang="en-US" sz="4000" dirty="0" err="1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niềm</a:t>
            </a:r>
            <a:r>
              <a:rPr lang="en-US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phim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nhuộm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vải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vầng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trăng</a:t>
            </a:r>
            <a:endParaRPr lang="en-GB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3988" y="2645042"/>
            <a:ext cx="11386458" cy="3170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GB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70305" algn="just">
              <a:spcAft>
                <a:spcPts val="0"/>
              </a:spcAft>
              <a:tabLst>
                <a:tab pos="4819650" algn="l"/>
              </a:tabLst>
            </a:pPr>
            <a:r>
              <a:rPr lang="it-IT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 gì bé tí</a:t>
            </a:r>
            <a:endParaRPr lang="en-GB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70305" algn="just">
              <a:spcAft>
                <a:spcPts val="0"/>
              </a:spcAft>
              <a:tabLst>
                <a:tab pos="4819650" algn="l"/>
              </a:tabLst>
            </a:pPr>
            <a:r>
              <a:rPr lang="it-IT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Chăm chỉ suốt ngày</a:t>
            </a:r>
            <a:endParaRPr lang="en-GB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70305" algn="just">
              <a:spcAft>
                <a:spcPts val="0"/>
              </a:spcAft>
              <a:tabLst>
                <a:tab pos="4819650" algn="l"/>
              </a:tabLst>
            </a:pPr>
            <a:r>
              <a:rPr lang="it-IT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 khắp vườn cây</a:t>
            </a:r>
            <a:endParaRPr lang="en-GB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70305" algn="just">
              <a:spcAft>
                <a:spcPts val="0"/>
              </a:spcAft>
              <a:tabLst>
                <a:tab pos="4819650" algn="l"/>
              </a:tabLst>
            </a:pPr>
            <a:r>
              <a:rPr lang="it-IT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 hoa gây </a:t>
            </a:r>
            <a:r>
              <a:rPr lang="it-IT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mật</a:t>
            </a:r>
            <a:r>
              <a:rPr lang="vi-VN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?</a:t>
            </a:r>
            <a:endParaRPr lang="en-GB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1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802" y="318254"/>
            <a:ext cx="7669087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GB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GB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1.</a:t>
            </a:r>
            <a:r>
              <a:rPr lang="pt-BR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Nối ô chữ cho phù hợp </a:t>
            </a:r>
            <a:endParaRPr lang="en-GB" sz="40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909"/>
            <a:ext cx="12192000" cy="542108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45223" y="1894388"/>
            <a:ext cx="1269086" cy="39577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45223" y="3357154"/>
            <a:ext cx="1285320" cy="11417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451431" y="2011680"/>
            <a:ext cx="1262878" cy="261828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451431" y="3357154"/>
            <a:ext cx="1279112" cy="261849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8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2071" y="339674"/>
            <a:ext cx="6244017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GB" sz="3200" b="1" dirty="0" err="1">
                <a:solidFill>
                  <a:srgbClr val="00B05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Câu</a:t>
            </a:r>
            <a:r>
              <a:rPr lang="en-GB" sz="3200" b="1" dirty="0">
                <a:solidFill>
                  <a:srgbClr val="00B05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3</a:t>
            </a:r>
            <a:r>
              <a:rPr lang="en-GB" sz="3200" dirty="0">
                <a:solidFill>
                  <a:srgbClr val="00B05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: </a:t>
            </a:r>
            <a:r>
              <a:rPr lang="pt-BR" sz="3200" dirty="0">
                <a:solidFill>
                  <a:srgbClr val="00B05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Nối ô chữ cho phù hợp</a:t>
            </a:r>
            <a:endParaRPr lang="en-GB" sz="3200" dirty="0">
              <a:solidFill>
                <a:srgbClr val="00B05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6117" y="1237129"/>
            <a:ext cx="2339789" cy="5558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Cây cối</a:t>
            </a:r>
            <a:endParaRPr lang="en-US" sz="32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3538" y="1246089"/>
            <a:ext cx="3863682" cy="5558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r</a:t>
            </a:r>
            <a:r>
              <a:rPr lang="vi-VN" sz="3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ơi trắng xóa </a:t>
            </a:r>
            <a:endParaRPr lang="en-US" sz="32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6116" y="2061904"/>
            <a:ext cx="2339789" cy="5558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Tuyết</a:t>
            </a:r>
            <a:endParaRPr lang="en-US" sz="32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0742" y="2070864"/>
            <a:ext cx="3826478" cy="5558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trong xanh</a:t>
            </a:r>
            <a:endParaRPr lang="en-US" sz="32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0937" y="2913574"/>
            <a:ext cx="2339789" cy="5558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Ông ngoại</a:t>
            </a:r>
            <a:endParaRPr lang="en-US" sz="32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6867" y="3819034"/>
            <a:ext cx="2339789" cy="5558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Bầu trời</a:t>
            </a:r>
            <a:endParaRPr lang="en-US" sz="32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73492" y="2913569"/>
            <a:ext cx="3763728" cy="5558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đâm chồi nảy lộc</a:t>
            </a:r>
            <a:endParaRPr lang="en-US" sz="32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73492" y="3812729"/>
            <a:ext cx="3763728" cy="5558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d</a:t>
            </a:r>
            <a:r>
              <a:rPr lang="vi-VN" sz="3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ạy em chơi cờ</a:t>
            </a:r>
            <a:endParaRPr lang="en-US" sz="32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cxnSp>
        <p:nvCxnSpPr>
          <p:cNvPr id="12" name="Straight Connector 11"/>
          <p:cNvCxnSpPr>
            <a:stCxn id="3" idx="3"/>
            <a:endCxn id="9" idx="1"/>
          </p:cNvCxnSpPr>
          <p:nvPr/>
        </p:nvCxnSpPr>
        <p:spPr>
          <a:xfrm>
            <a:off x="3325906" y="1515035"/>
            <a:ext cx="1147586" cy="16764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3"/>
            <a:endCxn id="10" idx="1"/>
          </p:cNvCxnSpPr>
          <p:nvPr/>
        </p:nvCxnSpPr>
        <p:spPr>
          <a:xfrm>
            <a:off x="3370726" y="3191480"/>
            <a:ext cx="1102766" cy="8991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325905" y="1562100"/>
            <a:ext cx="1047633" cy="7924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3"/>
            <a:endCxn id="6" idx="1"/>
          </p:cNvCxnSpPr>
          <p:nvPr/>
        </p:nvCxnSpPr>
        <p:spPr>
          <a:xfrm flipV="1">
            <a:off x="3336656" y="2348770"/>
            <a:ext cx="1074086" cy="17481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4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042" y="208089"/>
            <a:ext cx="11633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2: </a:t>
            </a:r>
            <a:endParaRPr lang="en-GB" sz="4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Điền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chỗ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trống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9333" y="5278743"/>
            <a:ext cx="20361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62372" y="5278743"/>
            <a:ext cx="21515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..….ế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12" descr="3 nhà ga cổ kính, view đẹp ở Việt Nam &amp;#39;hễ đứng vào là có ảnh xịn&amp;#39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22" y="1683622"/>
            <a:ext cx="4786177" cy="334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230" y="1683623"/>
            <a:ext cx="4837836" cy="3345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4316" y="5272733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118" y="5289628"/>
            <a:ext cx="809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28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78822" y="300792"/>
            <a:ext cx="113646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Điền</a:t>
            </a:r>
            <a:r>
              <a:rPr lang="en-US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chỗ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chấm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tạo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tiếng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chứa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vần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ep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êp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inh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hay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anh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lang="en-GB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2421" y="5581600"/>
            <a:ext cx="2406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ôi d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.......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25863" y="5581600"/>
            <a:ext cx="2406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ầu b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......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5489" y="5552959"/>
            <a:ext cx="782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94076" y="5547793"/>
            <a:ext cx="782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êp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48174" y="5511050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́</a:t>
            </a:r>
          </a:p>
        </p:txBody>
      </p:sp>
      <p:pic>
        <p:nvPicPr>
          <p:cNvPr id="2050" name="Picture 2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6" y="1534268"/>
            <a:ext cx="5690674" cy="413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6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34268"/>
            <a:ext cx="5952309" cy="413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900541" y="5552959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́</a:t>
            </a:r>
          </a:p>
        </p:txBody>
      </p:sp>
    </p:spTree>
    <p:extLst>
      <p:ext uri="{BB962C8B-B14F-4D97-AF65-F5344CB8AC3E}">
        <p14:creationId xmlns:p14="http://schemas.microsoft.com/office/powerpoint/2010/main" val="354170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78822" y="300792"/>
            <a:ext cx="113646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Điền</a:t>
            </a:r>
            <a:r>
              <a:rPr lang="en-US" sz="40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chỗ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chấm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chứa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vần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êp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inh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anh</a:t>
            </a:r>
            <a:r>
              <a:rPr lang="en-US" sz="40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endParaRPr lang="en-GB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2421" y="5581600"/>
            <a:ext cx="24384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…….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râm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98777" y="5581600"/>
            <a:ext cx="3575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…………..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0516" y="5593301"/>
            <a:ext cx="1237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5063" y="5585893"/>
            <a:ext cx="1693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chanh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47" y="1913075"/>
            <a:ext cx="5896356" cy="386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922" y="1833548"/>
            <a:ext cx="5956027" cy="386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20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A4AF31B-2D84-4112-A8A0-12696547A1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4FA6F47-1AED-4B6D-9008-0304ECD1AEC3}"/>
              </a:ext>
            </a:extLst>
          </p:cNvPr>
          <p:cNvSpPr txBox="1"/>
          <p:nvPr/>
        </p:nvSpPr>
        <p:spPr>
          <a:xfrm>
            <a:off x="1242874" y="2644775"/>
            <a:ext cx="98505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</a:t>
            </a:r>
            <a:endParaRPr lang="en-US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590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5637" y="391274"/>
            <a:ext cx="10848703" cy="50783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</a:t>
            </a:r>
            <a:r>
              <a:rPr lang="pt-BR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 </a:t>
            </a:r>
            <a:r>
              <a:rPr lang="pt-BR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âm - </a:t>
            </a:r>
            <a:r>
              <a:rPr lang="pt-BR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vần:</a:t>
            </a:r>
          </a:p>
          <a:p>
            <a:pPr algn="ctr">
              <a:spcAft>
                <a:spcPts val="0"/>
              </a:spcAft>
            </a:pPr>
            <a:r>
              <a:rPr lang="pt-BR" sz="36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 x,   t,  ph,   an,  iên,   ương,  </a:t>
            </a:r>
            <a:r>
              <a:rPr lang="pt-BR" sz="36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uôi</a:t>
            </a:r>
            <a:endParaRPr lang="vi-VN" sz="3600" dirty="0">
              <a:solidFill>
                <a:srgbClr val="17171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36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sz="36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Đọc tiếng/từ </a:t>
            </a:r>
            <a:r>
              <a:rPr lang="pt-BR" sz="36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ngữ:</a:t>
            </a:r>
          </a:p>
          <a:p>
            <a:pPr algn="ctr">
              <a:spcAft>
                <a:spcPts val="0"/>
              </a:spcAft>
              <a:tabLst>
                <a:tab pos="4219575" algn="l"/>
              </a:tabLst>
            </a:pPr>
            <a:r>
              <a:rPr lang="pt-BR" sz="36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nhanh </a:t>
            </a:r>
            <a:r>
              <a:rPr lang="pt-BR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sz="36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chậm</a:t>
            </a:r>
            <a:r>
              <a:rPr lang="pt-BR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sz="36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ngoan</a:t>
            </a:r>
            <a:endParaRPr lang="en-GB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  <a:tabLst>
                <a:tab pos="4219575" algn="l"/>
              </a:tabLst>
            </a:pPr>
            <a:r>
              <a:rPr lang="pt-BR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 trứng,     công viên,   </a:t>
            </a:r>
            <a:r>
              <a:rPr lang="pt-BR" sz="36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cánh buồm</a:t>
            </a:r>
            <a:endParaRPr lang="vi-VN" sz="3600" dirty="0" smtClean="0">
              <a:solidFill>
                <a:srgbClr val="17171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4219575" algn="l"/>
              </a:tabLst>
            </a:pPr>
            <a:r>
              <a:rPr lang="vi-VN" sz="3600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3.Đọc câu, đoạn:</a:t>
            </a:r>
          </a:p>
          <a:p>
            <a:pPr>
              <a:tabLst>
                <a:tab pos="4219575" algn="l"/>
              </a:tabLst>
            </a:pPr>
            <a:r>
              <a:rPr lang="vi-VN" sz="3600" b="1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sz="3600" dirty="0" err="1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36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cuối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gói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bánh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chưng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dọn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bàn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ghế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lấy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chỗ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trống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ngồi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gói</a:t>
            </a:r>
            <a:r>
              <a:rPr lang="en-US" sz="36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bánh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nếp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thịt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đỗ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chuối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36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vi-VN" sz="3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20994"/>
              </p:ext>
            </p:extLst>
          </p:nvPr>
        </p:nvGraphicFramePr>
        <p:xfrm>
          <a:off x="188324" y="2987040"/>
          <a:ext cx="11782696" cy="31585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32412"/>
                <a:gridCol w="2351315"/>
                <a:gridCol w="8098969"/>
              </a:tblGrid>
              <a:tr h="8382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Bố</a:t>
                      </a:r>
                      <a:endParaRPr lang="en-GB" sz="3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3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gói</a:t>
                      </a:r>
                      <a:r>
                        <a:rPr lang="vi-VN" sz="3600" b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bánh chưng</a:t>
                      </a:r>
                      <a:endParaRPr lang="en-GB" sz="3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477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chuẩn</a:t>
                      </a: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nếp</a:t>
                      </a: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thịt</a:t>
                      </a: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đỗ</a:t>
                      </a: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lá</a:t>
                      </a: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chuối</a:t>
                      </a: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3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81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Mẹ</a:t>
                      </a:r>
                      <a:endParaRPr lang="en-GB" sz="3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9161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4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dọn</a:t>
                      </a: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bàn</a:t>
                      </a: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ghế</a:t>
                      </a: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chỗ</a:t>
                      </a: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trống</a:t>
                      </a: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</a:t>
                      </a:r>
                      <a:r>
                        <a:rPr lang="vi-VN" sz="3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ồi</a:t>
                      </a:r>
                      <a:r>
                        <a:rPr lang="vi-VN" sz="36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gói</a:t>
                      </a:r>
                      <a:r>
                        <a:rPr lang="en-US" sz="3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bánh</a:t>
                      </a:r>
                      <a:r>
                        <a:rPr lang="vi-VN" sz="36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</a:t>
                      </a:r>
                      <a:endParaRPr lang="en-GB" sz="3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522579" y="4059520"/>
            <a:ext cx="2347055" cy="14192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580131" y="4427220"/>
            <a:ext cx="2289504" cy="6065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0490" y="187583"/>
            <a:ext cx="11803380" cy="27392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cuối</a:t>
            </a:r>
            <a:r>
              <a:rPr lang="en-US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gói</a:t>
            </a:r>
            <a:r>
              <a:rPr lang="en-US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bánh</a:t>
            </a:r>
            <a:r>
              <a:rPr lang="en-US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chưng</a:t>
            </a:r>
            <a:r>
              <a:rPr lang="en-US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dọn</a:t>
            </a:r>
            <a:r>
              <a:rPr lang="en-US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bàn</a:t>
            </a:r>
            <a:r>
              <a:rPr lang="en-US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ghế</a:t>
            </a:r>
            <a:r>
              <a:rPr lang="en-US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lấy</a:t>
            </a:r>
            <a:r>
              <a:rPr lang="en-US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chỗ</a:t>
            </a:r>
            <a:r>
              <a:rPr lang="en-US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trống</a:t>
            </a:r>
            <a:r>
              <a:rPr lang="en-US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ngồi</a:t>
            </a:r>
            <a:r>
              <a:rPr lang="en-US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gói</a:t>
            </a:r>
            <a:r>
              <a:rPr lang="en-US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bánh</a:t>
            </a:r>
            <a:r>
              <a:rPr lang="en-US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nếp</a:t>
            </a:r>
            <a:r>
              <a:rPr lang="en-US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thịt</a:t>
            </a:r>
            <a:r>
              <a:rPr lang="en-US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đỗ</a:t>
            </a:r>
            <a:r>
              <a:rPr lang="en-US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</a:t>
            </a:r>
            <a:r>
              <a:rPr lang="en-US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chuối</a:t>
            </a:r>
            <a:r>
              <a:rPr lang="en-US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36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cụm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GB" sz="32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70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852" y="509705"/>
            <a:ext cx="10933043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5: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bánh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36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…………………..............................................................................................................................</a:t>
            </a:r>
            <a:endParaRPr lang="en-GB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380" y="975360"/>
            <a:ext cx="10492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b</a:t>
            </a:r>
            <a:r>
              <a:rPr lang="vi-VN" sz="3600" dirty="0" smtClean="0">
                <a:solidFill>
                  <a:srgbClr val="FF0000"/>
                </a:solidFill>
              </a:rPr>
              <a:t>ánh ga tô, bánh kem, bánh ít, bánh tét, bánh rò, bánh ú, bánh bông lan,.....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6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429" y="217432"/>
            <a:ext cx="11351268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vần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ctr">
              <a:spcAft>
                <a:spcPts val="0"/>
              </a:spcAft>
            </a:pPr>
            <a:r>
              <a:rPr lang="en-US" sz="36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oi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ong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iêm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uôt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1429" y="1749914"/>
            <a:ext cx="11351268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ctr">
              <a:spcAft>
                <a:spcPts val="0"/>
              </a:spcAft>
            </a:pPr>
            <a:r>
              <a:rPr lang="en-US" sz="3600" dirty="0" err="1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600" dirty="0" smtClean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phố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đu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quay,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trăng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rằm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cánh</a:t>
            </a:r>
            <a:r>
              <a:rPr lang="en-US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diều</a:t>
            </a:r>
            <a:endParaRPr lang="en-GB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429" y="3282396"/>
            <a:ext cx="11351268" cy="286232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GB" sz="36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90600">
              <a:spcAft>
                <a:spcPts val="0"/>
              </a:spcAft>
              <a:tabLst>
                <a:tab pos="4819650" algn="l"/>
              </a:tabLst>
            </a:pPr>
            <a:r>
              <a:rPr lang="it-IT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 cao cao vút</a:t>
            </a:r>
            <a:endParaRPr lang="en-GB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90600">
              <a:spcAft>
                <a:spcPts val="0"/>
              </a:spcAft>
              <a:tabLst>
                <a:tab pos="4819650" algn="l"/>
              </a:tabLst>
            </a:pPr>
            <a:r>
              <a:rPr lang="it-IT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Chim biến mất rồi</a:t>
            </a:r>
            <a:endParaRPr lang="en-GB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90600" algn="just">
              <a:spcAft>
                <a:spcPts val="0"/>
              </a:spcAft>
              <a:tabLst>
                <a:tab pos="4819650" algn="l"/>
              </a:tabLst>
            </a:pPr>
            <a:r>
              <a:rPr lang="it-IT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 còn tiếng hót</a:t>
            </a:r>
            <a:endParaRPr lang="en-GB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90600" algn="just">
              <a:spcAft>
                <a:spcPts val="0"/>
              </a:spcAft>
              <a:tabLst>
                <a:tab pos="4819650" algn="l"/>
              </a:tabLst>
            </a:pPr>
            <a:r>
              <a:rPr lang="it-IT" sz="3600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 xanh da trời.</a:t>
            </a:r>
            <a:endParaRPr lang="en-GB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70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702" y="295072"/>
            <a:ext cx="76690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err="1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GB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1.</a:t>
            </a:r>
            <a:r>
              <a:rPr lang="pt-BR" sz="4000" b="1" dirty="0">
                <a:solidFill>
                  <a:srgbClr val="1717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Nối ô chữ cho phù hợp </a:t>
            </a:r>
            <a:endParaRPr lang="en-GB" sz="40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706"/>
            <a:ext cx="12192000" cy="543488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397893" y="1800970"/>
            <a:ext cx="1329478" cy="40903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397893" y="1800970"/>
            <a:ext cx="1329478" cy="1205191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397893" y="3209552"/>
            <a:ext cx="1329478" cy="1205191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397893" y="4518411"/>
            <a:ext cx="1329478" cy="120519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10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78822" y="300793"/>
            <a:ext cx="113646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</a:p>
          <a:p>
            <a:pPr algn="just">
              <a:spcAft>
                <a:spcPts val="0"/>
              </a:spcAft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8392" y="5581600"/>
            <a:ext cx="1893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….à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gô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12752" y="5581600"/>
            <a:ext cx="1893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….ế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9990" y="5570439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43232" y="5570743"/>
            <a:ext cx="809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10243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59" y="1838124"/>
            <a:ext cx="5561649" cy="362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Đa đa, Gà gô - Chinese Francolin - Francolinus pintadean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5" y="1624232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65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457" y="181063"/>
            <a:ext cx="1162962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1.</a:t>
            </a:r>
            <a:r>
              <a:rPr lang="en-US" sz="3200" b="1" dirty="0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Viết</a:t>
            </a:r>
            <a:r>
              <a:rPr lang="en-US" sz="3200" b="1" dirty="0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âm</a:t>
            </a:r>
            <a:r>
              <a:rPr lang="en-US" sz="3200" b="1" dirty="0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- </a:t>
            </a:r>
            <a:r>
              <a:rPr lang="en-US" sz="3200" b="1" dirty="0" err="1" smtClean="0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vần</a:t>
            </a:r>
            <a:r>
              <a:rPr lang="en-US" sz="3200" b="1" dirty="0" smtClean="0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: </a:t>
            </a:r>
            <a:r>
              <a:rPr lang="vi-VN" sz="3200" b="1" dirty="0" smtClean="0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nh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, g, ng,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gi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,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yêu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,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ung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, ach, an</a:t>
            </a:r>
            <a:endParaRPr lang="en-GB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457" y="1053921"/>
            <a:ext cx="11629622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2. </a:t>
            </a:r>
            <a:r>
              <a:rPr lang="en-US" sz="3200" b="1" dirty="0" err="1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Viết</a:t>
            </a:r>
            <a:r>
              <a:rPr lang="en-US" sz="3200" b="1" dirty="0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các</a:t>
            </a:r>
            <a:r>
              <a:rPr lang="en-US" sz="3200" b="1" dirty="0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từ</a:t>
            </a:r>
            <a:r>
              <a:rPr lang="en-US" sz="3200" b="1" dirty="0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ngữ</a:t>
            </a:r>
            <a:r>
              <a:rPr lang="en-US" sz="3200" b="1" dirty="0" smtClean="0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: </a:t>
            </a:r>
            <a:r>
              <a:rPr lang="vi-VN" sz="3200" b="1" dirty="0" smtClean="0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muôn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loài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,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dòng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kênh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,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xanh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tươi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,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nhọn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hoắt</a:t>
            </a:r>
            <a:endParaRPr lang="en-GB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457" y="2542332"/>
            <a:ext cx="11629622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3. </a:t>
            </a:r>
            <a:r>
              <a:rPr lang="en-US" sz="3200" b="1" dirty="0" err="1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Viết</a:t>
            </a:r>
            <a:r>
              <a:rPr lang="en-US" sz="3200" b="1" dirty="0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các</a:t>
            </a:r>
            <a:r>
              <a:rPr lang="en-US" sz="3200" b="1" dirty="0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câu</a:t>
            </a:r>
            <a:r>
              <a:rPr lang="en-US" sz="3200" b="1" dirty="0" smtClean="0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en-US" sz="32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	</a:t>
            </a:r>
            <a:r>
              <a:rPr lang="en-US" sz="32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Mưa</a:t>
            </a:r>
            <a:r>
              <a:rPr lang="en-US" sz="32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tạnh</a:t>
            </a:r>
            <a:r>
              <a:rPr lang="en-US" sz="32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, </a:t>
            </a:r>
            <a:r>
              <a:rPr lang="en-US" sz="32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những</a:t>
            </a:r>
            <a:r>
              <a:rPr lang="en-US" sz="32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hạt</a:t>
            </a:r>
            <a:r>
              <a:rPr lang="en-US" sz="32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mưa</a:t>
            </a:r>
            <a:r>
              <a:rPr lang="en-US" sz="32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long </a:t>
            </a:r>
            <a:r>
              <a:rPr lang="en-US" sz="32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lanh</a:t>
            </a:r>
            <a:r>
              <a:rPr lang="en-US" sz="32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đọng</a:t>
            </a:r>
            <a:r>
              <a:rPr lang="en-US" sz="32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trên</a:t>
            </a:r>
            <a:r>
              <a:rPr lang="en-US" sz="32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các</a:t>
            </a:r>
            <a:r>
              <a:rPr lang="en-US" sz="32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cuống</a:t>
            </a:r>
            <a:r>
              <a:rPr lang="en-US" sz="32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lá</a:t>
            </a:r>
            <a:r>
              <a:rPr lang="en-US" sz="32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. </a:t>
            </a:r>
            <a:r>
              <a:rPr lang="en-US" sz="32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Bầu</a:t>
            </a:r>
            <a:r>
              <a:rPr lang="en-US" sz="32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trời</a:t>
            </a:r>
            <a:r>
              <a:rPr lang="en-US" sz="32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trong</a:t>
            </a:r>
            <a:r>
              <a:rPr lang="en-US" sz="32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xanh</a:t>
            </a:r>
            <a:r>
              <a:rPr lang="en-US" sz="3200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.</a:t>
            </a:r>
            <a:endParaRPr lang="en-GB" sz="3200" dirty="0">
              <a:effectLst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53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78822" y="300793"/>
            <a:ext cx="113646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</a:p>
          <a:p>
            <a:pPr algn="just">
              <a:spcAft>
                <a:spcPts val="0"/>
              </a:spcAft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ưu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2421" y="5581600"/>
            <a:ext cx="25528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cái r</a:t>
            </a:r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......... 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98777" y="5581600"/>
            <a:ext cx="3377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quả l..............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3304" y="5588869"/>
            <a:ext cx="639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2166" y="5570888"/>
            <a:ext cx="86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ưu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84" y="1942221"/>
            <a:ext cx="5510561" cy="3521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801" y="2165750"/>
            <a:ext cx="5836437" cy="3256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0218" y="5403905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23080" y="5535529"/>
            <a:ext cx="377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89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6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234" y="194405"/>
            <a:ext cx="11395762" cy="58785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Câu</a:t>
            </a:r>
            <a:r>
              <a:rPr lang="en-US" sz="3200" b="1" dirty="0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</a:t>
            </a:r>
            <a:r>
              <a:rPr lang="en-US" sz="3200" b="1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: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Điền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vào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chỗ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trống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tr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hay </a:t>
            </a:r>
            <a:r>
              <a:rPr lang="en-US" sz="3200" b="1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ch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endParaRPr lang="en-US" sz="3200" dirty="0" smtClean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algn="just"/>
            <a:endParaRPr lang="en-GB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algn="just"/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	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cá</a:t>
            </a:r>
            <a:r>
              <a:rPr lang="vi-VN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......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ê             		con  …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âu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          </a:t>
            </a:r>
          </a:p>
          <a:p>
            <a:pPr algn="just"/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	con </a:t>
            </a:r>
            <a:r>
              <a:rPr lang="vi-VN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..... </a:t>
            </a:r>
            <a:r>
              <a:rPr lang="vi-VN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ó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        		……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ú 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hề</a:t>
            </a:r>
            <a:endParaRPr lang="en-US" sz="3200" dirty="0" smtClean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algn="just"/>
            <a:endParaRPr lang="en-GB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algn="just"/>
            <a:r>
              <a:rPr lang="en-US" sz="3200" b="1" dirty="0" err="1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Câu</a:t>
            </a:r>
            <a:r>
              <a:rPr lang="en-US" sz="3200" b="1" dirty="0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2</a:t>
            </a:r>
            <a:r>
              <a:rPr lang="en-US" sz="3200" b="1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: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Điền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vào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chỗ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trống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ng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hay </a:t>
            </a:r>
            <a:r>
              <a:rPr lang="en-US" sz="3200" b="1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ngh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endParaRPr lang="en-US" sz="3200" dirty="0" smtClean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algn="just"/>
            <a:endParaRPr lang="en-US" sz="3200" dirty="0" smtClean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algn="just"/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	……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e 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nhạc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        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		……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ủ 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trưa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	              </a:t>
            </a:r>
            <a:endParaRPr lang="en-US" sz="3200" dirty="0" smtClean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algn="just"/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	……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ã 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ba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	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		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củ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 …</a:t>
            </a:r>
            <a:r>
              <a:rPr lang="en-US" sz="36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…</a:t>
            </a:r>
            <a:r>
              <a:rPr lang="vi-VN" sz="36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ệ</a:t>
            </a:r>
            <a:endParaRPr lang="vi-VN" sz="3200" dirty="0" smtClean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pPr algn="just"/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1701" y="1167791"/>
            <a:ext cx="447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tr</a:t>
            </a:r>
            <a:endParaRPr lang="en-GB" sz="32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2035" y="1646988"/>
            <a:ext cx="700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ch</a:t>
            </a:r>
            <a:endParaRPr lang="en-GB" sz="32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7670" y="1188474"/>
            <a:ext cx="447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tr</a:t>
            </a:r>
            <a:endParaRPr lang="en-GB" sz="32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1738" y="1661850"/>
            <a:ext cx="700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ch</a:t>
            </a:r>
            <a:endParaRPr lang="en-GB" sz="32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1998" y="3590176"/>
            <a:ext cx="962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ngh</a:t>
            </a:r>
            <a:endParaRPr lang="en-GB" sz="32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8166" y="4190191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ng</a:t>
            </a:r>
            <a:endParaRPr lang="en-GB" sz="32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5115" y="3606191"/>
            <a:ext cx="712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ng</a:t>
            </a:r>
            <a:endParaRPr lang="en-GB" sz="32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0291" y="4157187"/>
            <a:ext cx="1020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ngh</a:t>
            </a:r>
            <a:endParaRPr lang="en-GB" sz="32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77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487" y="283335"/>
            <a:ext cx="1037833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Câu</a:t>
            </a:r>
            <a:r>
              <a:rPr lang="en-US" sz="3200" b="1" dirty="0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3</a:t>
            </a:r>
            <a:r>
              <a:rPr lang="en-US" sz="3200" b="1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: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Điền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vần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uôn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hoặc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uông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vào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chỗ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chấm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?</a:t>
            </a:r>
            <a:endParaRPr lang="en-GB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88" y="991221"/>
            <a:ext cx="4960127" cy="4141772"/>
          </a:xfrm>
          <a:prstGeom prst="rect">
            <a:avLst/>
          </a:prstGeom>
        </p:spPr>
      </p:pic>
      <p:pic>
        <p:nvPicPr>
          <p:cNvPr id="1026" name="Picture 2" descr="✨ALL】Cuộn len nhiều màu chuyên dụng | Shope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419" y="1184173"/>
            <a:ext cx="5525037" cy="375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29863" y="4972002"/>
            <a:ext cx="3142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ch</a:t>
            </a:r>
            <a:r>
              <a:rPr lang="en-US" sz="32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………  </a:t>
            </a:r>
            <a:r>
              <a:rPr lang="en-US" sz="3200" b="1" dirty="0" err="1" smtClean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chim</a:t>
            </a:r>
            <a:endParaRPr lang="en-GB" sz="3200" b="1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4630" y="4974297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uông</a:t>
            </a:r>
            <a:endParaRPr lang="en-GB" sz="32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18758" y="4972002"/>
            <a:ext cx="2212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c……  </a:t>
            </a:r>
            <a:r>
              <a:rPr lang="en-US" sz="3200" b="1" dirty="0" err="1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len</a:t>
            </a:r>
            <a:r>
              <a:rPr lang="en-US" sz="3200" b="1" dirty="0">
                <a:solidFill>
                  <a:srgbClr val="171717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endParaRPr lang="en-GB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9649" y="4981917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uôn</a:t>
            </a:r>
            <a:endParaRPr lang="en-GB" sz="32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2021" y="4782308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49067" y="5096217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.</a:t>
            </a:r>
            <a:endParaRPr lang="en-GB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25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5" grpId="0"/>
      <p:bldP spid="8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487" y="283335"/>
            <a:ext cx="11603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Câu</a:t>
            </a:r>
            <a:r>
              <a:rPr lang="en-US" sz="3600" b="1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600" b="1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3: </a:t>
            </a: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Điền</a:t>
            </a:r>
            <a:r>
              <a:rPr lang="en-US" sz="36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6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vần</a:t>
            </a:r>
            <a:r>
              <a:rPr lang="en-US" sz="36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600" b="1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uôn</a:t>
            </a:r>
            <a:r>
              <a:rPr lang="en-US" sz="36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6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hoặc</a:t>
            </a:r>
            <a:r>
              <a:rPr lang="en-US" sz="36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600" b="1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uông</a:t>
            </a:r>
            <a:r>
              <a:rPr lang="en-US" sz="36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6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vào</a:t>
            </a:r>
            <a:r>
              <a:rPr lang="en-US" sz="36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6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chỗ</a:t>
            </a:r>
            <a:r>
              <a:rPr lang="en-US" sz="36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6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chấm</a:t>
            </a:r>
            <a:r>
              <a:rPr lang="en-US" sz="36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?</a:t>
            </a:r>
            <a:endParaRPr lang="en-GB" sz="36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9863" y="4972002"/>
            <a:ext cx="3198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 </a:t>
            </a:r>
            <a:r>
              <a:rPr lang="en-US" sz="3200" b="1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quả</a:t>
            </a:r>
            <a:r>
              <a:rPr lang="en-US" sz="3200" b="1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 </a:t>
            </a:r>
            <a:r>
              <a:rPr lang="en-US" sz="3200" b="1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ch</a:t>
            </a:r>
            <a:r>
              <a:rPr lang="en-US" sz="3200" b="1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………</a:t>
            </a:r>
            <a:endParaRPr lang="en-GB" sz="3200" b="1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050" name="Picture 2" descr="Hình Ảnh Quả Chuông, HD Png Download - vh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24" y="1143286"/>
            <a:ext cx="3988225" cy="377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Hình ảnh Chuồn Chuồn đẹp Thân Màu Vàng Cánh Xanh Cánh, Chuồn Chuồn, Chuồn  Chuồn đẹp, Cơ Thể Màu Vàng miễn phí tải tập tin PNG PSDComment và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747" y="1143286"/>
            <a:ext cx="4090718" cy="377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59945" y="5068525"/>
            <a:ext cx="3034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chuồn</a:t>
            </a:r>
            <a:r>
              <a:rPr lang="en-US" sz="3200" b="1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 </a:t>
            </a:r>
            <a:r>
              <a:rPr lang="en-US" sz="3200" b="1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ch</a:t>
            </a:r>
            <a:r>
              <a:rPr lang="en-US" sz="3200" b="1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……</a:t>
            </a:r>
            <a:endParaRPr lang="en-GB" sz="3200" b="1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1173" y="4977420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uông</a:t>
            </a:r>
            <a:endParaRPr lang="en-GB" sz="32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36321" y="5063442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uôn</a:t>
            </a:r>
            <a:endParaRPr lang="en-GB" sz="32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35344" y="5031473"/>
            <a:ext cx="340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965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A4AF31B-2D84-4112-A8A0-12696547A1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4FA6F47-1AED-4B6D-9008-0304ECD1AEC3}"/>
              </a:ext>
            </a:extLst>
          </p:cNvPr>
          <p:cNvSpPr txBox="1"/>
          <p:nvPr/>
        </p:nvSpPr>
        <p:spPr>
          <a:xfrm>
            <a:off x="1242874" y="2644775"/>
            <a:ext cx="98505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</a:t>
            </a:r>
            <a:endParaRPr lang="en-US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13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1876</TotalTime>
  <Words>1612</Words>
  <Application>Microsoft Office PowerPoint</Application>
  <PresentationFormat>Custom</PresentationFormat>
  <Paragraphs>367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Windows User</cp:lastModifiedBy>
  <cp:revision>99</cp:revision>
  <dcterms:created xsi:type="dcterms:W3CDTF">2020-08-06T10:07:49Z</dcterms:created>
  <dcterms:modified xsi:type="dcterms:W3CDTF">2021-12-28T09:46:19Z</dcterms:modified>
</cp:coreProperties>
</file>