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15"/>
  </p:notesMasterIdLst>
  <p:sldIdLst>
    <p:sldId id="310" r:id="rId3"/>
    <p:sldId id="504" r:id="rId4"/>
    <p:sldId id="505" r:id="rId5"/>
    <p:sldId id="496" r:id="rId6"/>
    <p:sldId id="506" r:id="rId7"/>
    <p:sldId id="507" r:id="rId8"/>
    <p:sldId id="508" r:id="rId9"/>
    <p:sldId id="498" r:id="rId10"/>
    <p:sldId id="499" r:id="rId11"/>
    <p:sldId id="501" r:id="rId12"/>
    <p:sldId id="503" r:id="rId13"/>
    <p:sldId id="261" r:id="rId14"/>
  </p:sldIdLst>
  <p:sldSz cx="9144000" cy="5143500" type="screen16x9"/>
  <p:notesSz cx="6858000" cy="9144000"/>
  <p:embeddedFontLst>
    <p:embeddedFont>
      <p:font typeface="Arial-Rounded" charset="0"/>
      <p:regular r:id="rId16"/>
      <p:bold r:id="rId17"/>
    </p:embeddedFont>
    <p:embeddedFont>
      <p:font typeface="Calibri" pitchFamily="34" charset="0"/>
      <p:regular r:id="rId18"/>
      <p:bold r:id="rId19"/>
      <p:italic r:id="rId20"/>
      <p:boldItalic r:id="rId21"/>
    </p:embeddedFont>
    <p:embeddedFont>
      <p:font typeface="Calibri Light" pitchFamily="34" charset="0"/>
      <p:regular r:id="rId22"/>
      <p:italic r:id="rId23"/>
    </p:embeddedFont>
    <p:embeddedFont>
      <p:font typeface="HP001 4 hàng" charset="0"/>
      <p:regular r:id="rId24"/>
      <p:bold r:id="rId25"/>
    </p:embeddedFont>
    <p:embeddedFont>
      <p:font typeface="Lato" charset="0"/>
      <p:regular r:id="rId26"/>
      <p:bold r:id="rId27"/>
      <p:italic r:id="rId28"/>
      <p:boldItalic r:id="rId29"/>
    </p:embeddedFont>
    <p:embeddedFont>
      <p:font typeface="Quicksand Medium"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FFD1FF"/>
    <a:srgbClr val="FB8005"/>
    <a:srgbClr val="EB67B6"/>
    <a:srgbClr val="E80888"/>
    <a:srgbClr val="F446B6"/>
    <a:srgbClr val="D50D8E"/>
    <a:srgbClr val="009242"/>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5552" autoAdjust="0"/>
  </p:normalViewPr>
  <p:slideViewPr>
    <p:cSldViewPr snapToGrid="0">
      <p:cViewPr>
        <p:scale>
          <a:sx n="93" d="100"/>
          <a:sy n="93" d="100"/>
        </p:scale>
        <p:origin x="-582"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0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20/04/2021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20/04/2021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20/04/2021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20/04/2021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20/04/2021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20/04/2021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20/04/2021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9908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20/04/2021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20/04/2021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20/04/2021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20/04/2021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20/04/2021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slide" Target="slide6.xml"/><Relationship Id="rId5" Type="http://schemas.microsoft.com/office/2007/relationships/hdphoto" Target="../media/hdphoto4.wdp"/><Relationship Id="rId10" Type="http://schemas.openxmlformats.org/officeDocument/2006/relationships/slide" Target="slide5.xml"/><Relationship Id="rId4" Type="http://schemas.openxmlformats.org/officeDocument/2006/relationships/image" Target="../media/image7.png"/><Relationship Id="rId9" Type="http://schemas.microsoft.com/office/2007/relationships/hdphoto" Target="../media/hdphoto6.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smtClean="0">
                <a:solidFill>
                  <a:srgbClr val="0070C0"/>
                </a:solidFill>
                <a:latin typeface="Times New Roman" pitchFamily="18" charset="0"/>
                <a:cs typeface="Times New Roman" pitchFamily="18" charset="0"/>
              </a:rPr>
              <a:t>KẾT NỐI TRI THỨC VỚI CUỘC SỐNG</a:t>
            </a:r>
            <a:endParaRPr lang="en-US" sz="2800">
              <a:solidFill>
                <a:srgbClr val="0070C0"/>
              </a:solidFill>
              <a:latin typeface="Times New Roman" pitchFamily="18" charset="0"/>
              <a:cs typeface="Times New Roman" pitchFamily="18" charset="0"/>
            </a:endParaRPr>
          </a:p>
        </p:txBody>
      </p:sp>
      <p:sp>
        <p:nvSpPr>
          <p:cNvPr id="4" name="TextBox 3"/>
          <p:cNvSpPr txBox="1"/>
          <p:nvPr/>
        </p:nvSpPr>
        <p:spPr>
          <a:xfrm>
            <a:off x="3442524" y="1434812"/>
            <a:ext cx="2258952" cy="584775"/>
          </a:xfrm>
          <a:prstGeom prst="rect">
            <a:avLst/>
          </a:prstGeom>
          <a:solidFill>
            <a:srgbClr val="FEE7EF"/>
          </a:solidFill>
          <a:ln>
            <a:solidFill>
              <a:srgbClr val="7030A0"/>
            </a:solidFill>
          </a:ln>
        </p:spPr>
        <p:txBody>
          <a:bodyPr wrap="none" rtlCol="0">
            <a:spAutoFit/>
          </a:bodyPr>
          <a:lstStyle/>
          <a:p>
            <a:r>
              <a:rPr lang="en-US" sz="3200" smtClean="0">
                <a:solidFill>
                  <a:srgbClr val="FF0000"/>
                </a:solidFill>
                <a:latin typeface="Times New Roman" pitchFamily="18" charset="0"/>
                <a:cs typeface="Times New Roman" pitchFamily="18" charset="0"/>
              </a:rPr>
              <a:t>Tiếng Việt 1</a:t>
            </a:r>
            <a:endParaRPr lang="en-US" sz="3200">
              <a:solidFill>
                <a:srgbClr val="FF0000"/>
              </a:solidFill>
              <a:latin typeface="Times New Roman" pitchFamily="18" charset="0"/>
              <a:cs typeface="Times New Roman" pitchFamily="18" charset="0"/>
            </a:endParaRPr>
          </a:p>
        </p:txBody>
      </p:sp>
      <p:sp>
        <p:nvSpPr>
          <p:cNvPr id="5" name="TextBox 4"/>
          <p:cNvSpPr txBox="1"/>
          <p:nvPr/>
        </p:nvSpPr>
        <p:spPr>
          <a:xfrm>
            <a:off x="1981199" y="2368550"/>
            <a:ext cx="4330032" cy="707886"/>
          </a:xfrm>
          <a:prstGeom prst="rect">
            <a:avLst/>
          </a:prstGeom>
          <a:solidFill>
            <a:srgbClr val="FFFF99"/>
          </a:solidFill>
          <a:ln w="28575">
            <a:solidFill>
              <a:srgbClr val="00B050"/>
            </a:solidFill>
          </a:ln>
        </p:spPr>
        <p:txBody>
          <a:bodyPr wrap="none" rtlCol="0">
            <a:spAutoFit/>
          </a:bodyPr>
          <a:lstStyle/>
          <a:p>
            <a:r>
              <a:rPr lang="en-US" sz="4000" dirty="0" smtClean="0">
                <a:solidFill>
                  <a:srgbClr val="FF0000"/>
                </a:solidFill>
                <a:latin typeface="Times New Roman" pitchFamily="18" charset="0"/>
                <a:cs typeface="Times New Roman" pitchFamily="18" charset="0"/>
              </a:rPr>
              <a:t>GV: </a:t>
            </a:r>
            <a:r>
              <a:rPr lang="en-US" sz="4000" dirty="0" err="1" smtClean="0">
                <a:solidFill>
                  <a:srgbClr val="FF0000"/>
                </a:solidFill>
                <a:latin typeface="Times New Roman" pitchFamily="18" charset="0"/>
                <a:cs typeface="Times New Roman" pitchFamily="18" charset="0"/>
              </a:rPr>
              <a:t>Phạm</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Thị</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Hiền</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9521" y="67250"/>
            <a:ext cx="7391400" cy="461653"/>
          </a:xfrm>
          <a:prstGeom prst="rect">
            <a:avLst/>
          </a:prstGeom>
          <a:solidFill>
            <a:schemeClr val="bg1"/>
          </a:solidFill>
        </p:spPr>
        <p:txBody>
          <a:bodyPr wrap="square" lIns="91428" tIns="45714" rIns="91428" bIns="45714" rtlCol="0">
            <a:spAutoFit/>
          </a:bodyPr>
          <a:lstStyle/>
          <a:p>
            <a:pPr algn="just"/>
            <a:r>
              <a:rPr lang="en-US" sz="2400" b="1" smtClean="0">
                <a:latin typeface="Arial" pitchFamily="34" charset="0"/>
                <a:ea typeface="Arial-Rounded" pitchFamily="34" charset="0"/>
                <a:cs typeface="Arial" pitchFamily="34" charset="0"/>
              </a:rPr>
              <a:t>Đọc mở rộng</a:t>
            </a:r>
            <a:endParaRPr lang="en-US" sz="2400" b="1">
              <a:latin typeface="Arial" pitchFamily="34" charset="0"/>
              <a:ea typeface="Arial-Rounded" pitchFamily="34" charset="0"/>
              <a:cs typeface="Arial" pitchFamily="34" charset="0"/>
            </a:endParaRPr>
          </a:p>
        </p:txBody>
      </p:sp>
      <p:sp>
        <p:nvSpPr>
          <p:cNvPr id="6" name="TextBox 5"/>
          <p:cNvSpPr txBox="1"/>
          <p:nvPr/>
        </p:nvSpPr>
        <p:spPr>
          <a:xfrm>
            <a:off x="393770" y="653276"/>
            <a:ext cx="8287893" cy="461665"/>
          </a:xfrm>
          <a:prstGeom prst="rect">
            <a:avLst/>
          </a:prstGeom>
          <a:noFill/>
        </p:spPr>
        <p:txBody>
          <a:bodyPr wrap="square" rtlCol="0">
            <a:spAutoFit/>
          </a:bodyPr>
          <a:lstStyle/>
          <a:p>
            <a:pPr marL="342900" indent="-342900">
              <a:buAutoNum type="alphaLcPeriod"/>
            </a:pPr>
            <a:r>
              <a:rPr lang="en-US" sz="2400" smtClean="0">
                <a:latin typeface="Arial" pitchFamily="34" charset="0"/>
                <a:cs typeface="Arial" pitchFamily="34" charset="0"/>
              </a:rPr>
              <a:t>Tìm đọc một cuốn sách hoặc bài viết về thiên nhiên.</a:t>
            </a:r>
          </a:p>
        </p:txBody>
      </p:sp>
      <p:sp>
        <p:nvSpPr>
          <p:cNvPr id="9" name="TextBox 8"/>
          <p:cNvSpPr txBox="1"/>
          <p:nvPr/>
        </p:nvSpPr>
        <p:spPr>
          <a:xfrm>
            <a:off x="387628" y="1125009"/>
            <a:ext cx="8201568" cy="461665"/>
          </a:xfrm>
          <a:prstGeom prst="rect">
            <a:avLst/>
          </a:prstGeom>
          <a:noFill/>
        </p:spPr>
        <p:txBody>
          <a:bodyPr wrap="square" rtlCol="0">
            <a:spAutoFit/>
          </a:bodyPr>
          <a:lstStyle/>
          <a:p>
            <a:r>
              <a:rPr lang="en-US" sz="2400" smtClean="0">
                <a:latin typeface="Arial" pitchFamily="34" charset="0"/>
                <a:cs typeface="Arial" pitchFamily="34" charset="0"/>
              </a:rPr>
              <a:t>b. Nói với bạn về một số điều em đã đọc được.</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2679"/>
          <a:stretch/>
        </p:blipFill>
        <p:spPr bwMode="auto">
          <a:xfrm>
            <a:off x="987974" y="1787703"/>
            <a:ext cx="7000875" cy="300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36708" y="1"/>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smtClean="0">
                <a:solidFill>
                  <a:schemeClr val="bg1"/>
                </a:solidFill>
              </a:rPr>
              <a:t>5</a:t>
            </a:r>
            <a:endParaRPr lang="en-US" sz="2400" b="1">
              <a:solidFill>
                <a:schemeClr val="bg1"/>
              </a:solidFill>
            </a:endParaRPr>
          </a:p>
        </p:txBody>
      </p:sp>
    </p:spTree>
    <p:extLst>
      <p:ext uri="{BB962C8B-B14F-4D97-AF65-F5344CB8AC3E}">
        <p14:creationId xmlns:p14="http://schemas.microsoft.com/office/powerpoint/2010/main" val="2296337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69" y="3452"/>
            <a:ext cx="8969342" cy="4847481"/>
          </a:xfrm>
          <a:prstGeom prst="rect">
            <a:avLst/>
          </a:prstGeom>
          <a:solidFill>
            <a:schemeClr val="bg1"/>
          </a:solidFill>
        </p:spPr>
        <p:txBody>
          <a:bodyPr wrap="square" rtlCol="0">
            <a:spAutoFit/>
          </a:bodyPr>
          <a:lstStyle/>
          <a:p>
            <a:pPr algn="ctr"/>
            <a:r>
              <a:rPr lang="vi-VN" sz="2000">
                <a:solidFill>
                  <a:srgbClr val="FF0000"/>
                </a:solidFill>
              </a:rPr>
              <a:t>CHIM SƠN CA VÀ BÔNG CÚC TRẮNG. </a:t>
            </a:r>
            <a:endParaRPr lang="en-US" sz="2000" smtClean="0">
              <a:solidFill>
                <a:srgbClr val="FF0000"/>
              </a:solidFill>
            </a:endParaRPr>
          </a:p>
          <a:p>
            <a:pPr algn="just"/>
            <a:r>
              <a:rPr lang="vi-VN" sz="1700" smtClean="0"/>
              <a:t>Bên </a:t>
            </a:r>
            <a:r>
              <a:rPr lang="vi-VN" sz="1700"/>
              <a:t>bờ rào của khu vườn nọ, giữa đám cỏ dại, một bông cúc vừa nở những cánh hoa trắng tinh. Dưới nắng, bông cúc y như chiếc chén nhỏ bằng ngọc lấp lánh. Vẻ đẹp ấy đã làm sơn ca đang bay phải sà xuống, líu lo hót rằng: - “Cúc ơi! Cúc xinh xắn làm sao!" Bông cúc trắng nghiêng đầu lắng nghe, lòng sung sướng khôn tả. Chim véo von quanh cúc hồi lâu rồi mới bay vút lên bầu trời xanh thẳm. Sáng sớm hôm sau, khi bông cúc trắng vừa xoè cánh đón bình minh và háo hức chờ đợi sơn ca tới thì đã nghe thấy tiếng hót buồn thảm văng vẳng phía xa. Thì ra, sơn ca đã bị nhốt trong lồng. Bông cúc trắng muốn cứu bạn mà chẳng làm gì được. Bỗng có hai cậu bé đi vào vườn, cắt đám cỏ lẫn bông cúc đem về bỏ vào lồng cho chim ăn. Sơn ca bị giam cầm, cổ họng khô bỏng vì khát nước. Nó rúc mỏ vặt đám cỏ ướt cho đỡ đói. Bông cúc trắng toả hương thơm ngào ngạt an ủi bạn. Sơn ca dù đói khát, chú ăn hết đám cỏ nhưng vẫn không đụng đến bông hoa. Màn đêm buông xuống tối đen. Hai cậu bé quên bẵng chú chim khốn khổ, không cho nó một giọt nước nào. Đêm ấy, chú sơn ca lìa đời. Bông cúc trắng thương xót bạn, khóc hết nước mắt, héo lả đi bên xác sơn ca. Sáng ra, thấy chú chim đã chết, hai cậu bé tỏ vẻ ân hận và tiếc nuối. Hai cậu đặt xác sơn ca vào một chiếc hộp thật đẹp rồi chôn cất cẩn thận. Tội nghiệp con chim bé nhỏ! Khi nó còn sống, các cậu đã để mặc nó chết vì tù túng và đói khát. Còn bông cúc trắng, giá các cậu đừng vô tình thì hôm nay nó vẫn xinh tươi đùa vui nắng mặt trời</a:t>
            </a:r>
            <a:r>
              <a:rPr lang="vi-VN" sz="1700" smtClean="0"/>
              <a:t>.</a:t>
            </a:r>
            <a:endParaRPr lang="vi-VN" sz="1700"/>
          </a:p>
        </p:txBody>
      </p:sp>
    </p:spTree>
    <p:extLst>
      <p:ext uri="{BB962C8B-B14F-4D97-AF65-F5344CB8AC3E}">
        <p14:creationId xmlns:p14="http://schemas.microsoft.com/office/powerpoint/2010/main" val="3633471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xmlns=""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a16="http://schemas.microsoft.com/office/drawing/2014/main" xmlns=""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5">
            <a:extLst>
              <a:ext uri="{FF2B5EF4-FFF2-40B4-BE49-F238E27FC236}">
                <a16:creationId xmlns:a16="http://schemas.microsoft.com/office/drawing/2014/main" xmlns="" id="{50AF093B-0823-42E9-99FC-2AB0093227DF}"/>
              </a:ext>
            </a:extLst>
          </p:cNvPr>
          <p:cNvPicPr>
            <a:picLocks noChangeAspect="1"/>
          </p:cNvPicPr>
          <p:nvPr/>
        </p:nvPicPr>
        <p:blipFill>
          <a:blip r:embed="rId3"/>
          <a:stretch>
            <a:fillRect/>
          </a:stretch>
        </p:blipFill>
        <p:spPr>
          <a:xfrm>
            <a:off x="174527" y="1747468"/>
            <a:ext cx="1401031" cy="3383280"/>
          </a:xfrm>
          <a:prstGeom prst="rect">
            <a:avLst/>
          </a:prstGeom>
        </p:spPr>
      </p:pic>
      <p:sp>
        <p:nvSpPr>
          <p:cNvPr id="2" name="Rounded Rectangle 1"/>
          <p:cNvSpPr/>
          <p:nvPr/>
        </p:nvSpPr>
        <p:spPr>
          <a:xfrm>
            <a:off x="-1" y="0"/>
            <a:ext cx="9144001" cy="1448656"/>
          </a:xfrm>
          <a:prstGeom prst="roundRect">
            <a:avLst/>
          </a:prstGeom>
          <a:solidFill>
            <a:srgbClr val="009242"/>
          </a:solidFill>
          <a:ln w="13335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lIns="91438" tIns="45719" rIns="91438" bIns="45719" rtlCol="0" anchor="ctr"/>
          <a:lstStyle/>
          <a:p>
            <a:pPr algn="ctr"/>
            <a:r>
              <a:rPr lang="en-US" sz="4400" b="1"/>
              <a:t>         THIÊN NHIÊN KÌ THÚ</a:t>
            </a:r>
          </a:p>
        </p:txBody>
      </p:sp>
      <p:sp>
        <p:nvSpPr>
          <p:cNvPr id="5" name="Oval 4"/>
          <p:cNvSpPr/>
          <p:nvPr/>
        </p:nvSpPr>
        <p:spPr>
          <a:xfrm>
            <a:off x="-225781" y="-180975"/>
            <a:ext cx="1575559" cy="1290584"/>
          </a:xfrm>
          <a:prstGeom prst="ellipse">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6000" b="1">
                <a:solidFill>
                  <a:srgbClr val="00B050"/>
                </a:solidFill>
              </a:rPr>
              <a:t>6</a:t>
            </a:r>
          </a:p>
        </p:txBody>
      </p:sp>
      <p:grpSp>
        <p:nvGrpSpPr>
          <p:cNvPr id="3" name="Group 2"/>
          <p:cNvGrpSpPr/>
          <p:nvPr/>
        </p:nvGrpSpPr>
        <p:grpSpPr>
          <a:xfrm>
            <a:off x="1992986" y="1961910"/>
            <a:ext cx="7151013" cy="1035576"/>
            <a:chOff x="1992986" y="1961910"/>
            <a:chExt cx="6789696" cy="1035576"/>
          </a:xfrm>
        </p:grpSpPr>
        <p:sp>
          <p:nvSpPr>
            <p:cNvPr id="16" name="Rectangle 10"/>
            <p:cNvSpPr/>
            <p:nvPr/>
          </p:nvSpPr>
          <p:spPr>
            <a:xfrm>
              <a:off x="1992986" y="2044087"/>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6357470" y="1973080"/>
              <a:ext cx="2425212" cy="10244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4" name="Rectangle 10"/>
            <p:cNvSpPr/>
            <p:nvPr/>
          </p:nvSpPr>
          <p:spPr>
            <a:xfrm>
              <a:off x="1992986" y="1961910"/>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a:off x="2055600" y="2054250"/>
              <a:ext cx="6295779" cy="8006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0" name="TextBox 9"/>
          <p:cNvSpPr txBox="1"/>
          <p:nvPr/>
        </p:nvSpPr>
        <p:spPr>
          <a:xfrm>
            <a:off x="2355239" y="2000250"/>
            <a:ext cx="5916891" cy="784815"/>
          </a:xfrm>
          <a:prstGeom prst="rect">
            <a:avLst/>
          </a:prstGeom>
          <a:noFill/>
        </p:spPr>
        <p:txBody>
          <a:bodyPr wrap="square" lIns="91426" tIns="45713" rIns="91426" bIns="45713" rtlCol="0">
            <a:spAutoFit/>
          </a:bodyPr>
          <a:lstStyle/>
          <a:p>
            <a:pPr algn="ctr"/>
            <a:r>
              <a:rPr lang="en-US" sz="4500" b="1" smtClean="0">
                <a:solidFill>
                  <a:srgbClr val="00B050"/>
                </a:solidFill>
                <a:latin typeface="Arial" pitchFamily="34" charset="0"/>
                <a:ea typeface="Arial-Rounded" pitchFamily="34" charset="0"/>
                <a:cs typeface="Arial" pitchFamily="34" charset="0"/>
              </a:rPr>
              <a:t>Ôn tập</a:t>
            </a:r>
            <a:endParaRPr lang="en-US" sz="4500" b="1">
              <a:solidFill>
                <a:srgbClr val="00B050"/>
              </a:solidFill>
              <a:latin typeface="Arial" pitchFamily="34" charset="0"/>
              <a:ea typeface="Arial-Rounded" pitchFamily="34" charset="0"/>
              <a:cs typeface="Arial" pitchFamily="34" charset="0"/>
            </a:endParaRPr>
          </a:p>
        </p:txBody>
      </p:sp>
      <p:sp>
        <p:nvSpPr>
          <p:cNvPr id="4" name="Oval 3"/>
          <p:cNvSpPr/>
          <p:nvPr/>
        </p:nvSpPr>
        <p:spPr>
          <a:xfrm>
            <a:off x="1300163" y="1937791"/>
            <a:ext cx="1055077" cy="1028015"/>
          </a:xfrm>
          <a:prstGeom prst="ellipse">
            <a:avLst/>
          </a:prstGeom>
          <a:solidFill>
            <a:srgbClr val="0092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35326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bg1"/>
                </a:solidFill>
                <a:latin typeface="Arial" pitchFamily="34" charset="0"/>
                <a:cs typeface="Arial" pitchFamily="34" charset="0"/>
              </a:rPr>
              <a:t>Tiết 1</a:t>
            </a:r>
            <a:endParaRPr lang="en-US" sz="5400" b="1">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584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015" y="-1946"/>
            <a:ext cx="8043712" cy="954107"/>
          </a:xfrm>
          <a:prstGeom prst="rect">
            <a:avLst/>
          </a:prstGeom>
          <a:solidFill>
            <a:schemeClr val="bg1"/>
          </a:solidFill>
        </p:spPr>
        <p:txBody>
          <a:bodyPr wrap="square" rtlCol="0">
            <a:spAutoFit/>
          </a:bodyPr>
          <a:lstStyle/>
          <a:p>
            <a:r>
              <a:rPr lang="en-US" sz="2800">
                <a:solidFill>
                  <a:schemeClr val="tx1"/>
                </a:solidFill>
              </a:rPr>
              <a:t> </a:t>
            </a:r>
            <a:r>
              <a:rPr lang="en-US" sz="2800" smtClean="0">
                <a:solidFill>
                  <a:schemeClr val="tx1"/>
                </a:solidFill>
              </a:rPr>
              <a:t>Tìm từ ngữ có tiếng chứa vần </a:t>
            </a:r>
            <a:r>
              <a:rPr lang="en-US" sz="2800" smtClean="0">
                <a:solidFill>
                  <a:srgbClr val="FF0000"/>
                </a:solidFill>
              </a:rPr>
              <a:t>ooc, yêt, yêng, oen, oao, oet, uênh</a:t>
            </a:r>
            <a:endParaRPr lang="en-US" sz="2800">
              <a:solidFill>
                <a:schemeClr val="tx1"/>
              </a:solidFill>
            </a:endParaRPr>
          </a:p>
        </p:txBody>
      </p:sp>
      <p:grpSp>
        <p:nvGrpSpPr>
          <p:cNvPr id="5" name="Group 4"/>
          <p:cNvGrpSpPr/>
          <p:nvPr/>
        </p:nvGrpSpPr>
        <p:grpSpPr>
          <a:xfrm>
            <a:off x="1676609" y="520996"/>
            <a:ext cx="2205836" cy="1793460"/>
            <a:chOff x="960087" y="1319369"/>
            <a:chExt cx="1752600" cy="1498968"/>
          </a:xfrm>
        </p:grpSpPr>
        <p:pic>
          <p:nvPicPr>
            <p:cNvPr id="6"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40" b="89610" l="0" r="90000">
                          <a14:backgroundMark x1="37778" y1="62987" x2="76111" y2="57143"/>
                        </a14:backgroundRemoval>
                      </a14:imgEffect>
                    </a14:imgLayer>
                  </a14:imgProps>
                </a:ext>
                <a:ext uri="{28A0092B-C50C-407E-A947-70E740481C1C}">
                  <a14:useLocalDpi xmlns:a14="http://schemas.microsoft.com/office/drawing/2010/main" val="0"/>
                </a:ext>
              </a:extLst>
            </a:blip>
            <a:srcRect/>
            <a:stretch>
              <a:fillRect/>
            </a:stretch>
          </p:blipFill>
          <p:spPr bwMode="auto">
            <a:xfrm>
              <a:off x="960087" y="1319369"/>
              <a:ext cx="1752600" cy="149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23421" y="1900822"/>
              <a:ext cx="1225932" cy="591639"/>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oen</a:t>
              </a:r>
              <a:endParaRPr lang="en-US" sz="4000" b="1" i="1">
                <a:solidFill>
                  <a:srgbClr val="E80888"/>
                </a:solidFill>
                <a:latin typeface="Arial" pitchFamily="34" charset="0"/>
                <a:ea typeface="Arial-Rounded" pitchFamily="34" charset="0"/>
                <a:cs typeface="Arial" pitchFamily="34" charset="0"/>
              </a:endParaRPr>
            </a:p>
          </p:txBody>
        </p:sp>
      </p:grpSp>
      <p:grpSp>
        <p:nvGrpSpPr>
          <p:cNvPr id="8" name="Group 7"/>
          <p:cNvGrpSpPr/>
          <p:nvPr/>
        </p:nvGrpSpPr>
        <p:grpSpPr>
          <a:xfrm>
            <a:off x="4706795" y="319952"/>
            <a:ext cx="2442208" cy="1793462"/>
            <a:chOff x="3276600" y="1152807"/>
            <a:chExt cx="1940403" cy="1498969"/>
          </a:xfrm>
        </p:grpSpPr>
        <p:pic>
          <p:nvPicPr>
            <p:cNvPr id="9" name="Picture 8"/>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943" b="94309" l="0" r="100000">
                          <a14:backgroundMark x1="52201" y1="61789" x2="28302" y2="552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276600" y="1152807"/>
              <a:ext cx="1940403" cy="149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426584" y="1794549"/>
              <a:ext cx="1353617" cy="591639"/>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yêt</a:t>
              </a:r>
              <a:endParaRPr lang="en-US" sz="4000" b="1" i="1">
                <a:solidFill>
                  <a:srgbClr val="E80888"/>
                </a:solidFill>
                <a:latin typeface="Arial" pitchFamily="34" charset="0"/>
                <a:ea typeface="Arial-Rounded" pitchFamily="34" charset="0"/>
                <a:cs typeface="Arial" pitchFamily="34" charset="0"/>
              </a:endParaRPr>
            </a:p>
          </p:txBody>
        </p:sp>
      </p:grpSp>
      <p:grpSp>
        <p:nvGrpSpPr>
          <p:cNvPr id="11" name="Group 10"/>
          <p:cNvGrpSpPr/>
          <p:nvPr/>
        </p:nvGrpSpPr>
        <p:grpSpPr>
          <a:xfrm>
            <a:off x="6384825" y="1837278"/>
            <a:ext cx="2397648" cy="1692558"/>
            <a:chOff x="6540500" y="1403703"/>
            <a:chExt cx="1905000" cy="1414634"/>
          </a:xfrm>
        </p:grpSpPr>
        <p:pic>
          <p:nvPicPr>
            <p:cNvPr id="12" name="Picture 6"/>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1129" l="0" r="100000">
                          <a14:backgroundMark x1="28144" y1="48387" x2="73054" y2="45968"/>
                        </a14:backgroundRemoval>
                      </a14:imgEffect>
                    </a14:imgLayer>
                  </a14:imgProps>
                </a:ext>
                <a:ext uri="{28A0092B-C50C-407E-A947-70E740481C1C}">
                  <a14:useLocalDpi xmlns:a14="http://schemas.microsoft.com/office/drawing/2010/main" val="0"/>
                </a:ext>
              </a:extLst>
            </a:blip>
            <a:srcRect/>
            <a:stretch>
              <a:fillRect/>
            </a:stretch>
          </p:blipFill>
          <p:spPr bwMode="auto">
            <a:xfrm>
              <a:off x="6540500" y="1403703"/>
              <a:ext cx="1905000" cy="141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035260" y="1786264"/>
              <a:ext cx="1219200" cy="591639"/>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yêng</a:t>
              </a:r>
              <a:endParaRPr lang="en-US" sz="4000" b="1" i="1">
                <a:solidFill>
                  <a:srgbClr val="E80888"/>
                </a:solidFill>
                <a:latin typeface="Arial" pitchFamily="34" charset="0"/>
                <a:ea typeface="Arial-Rounded" pitchFamily="34" charset="0"/>
                <a:cs typeface="Arial" pitchFamily="34" charset="0"/>
              </a:endParaRPr>
            </a:p>
          </p:txBody>
        </p:sp>
      </p:grpSp>
      <p:grpSp>
        <p:nvGrpSpPr>
          <p:cNvPr id="14" name="Group 13"/>
          <p:cNvGrpSpPr/>
          <p:nvPr/>
        </p:nvGrpSpPr>
        <p:grpSpPr>
          <a:xfrm>
            <a:off x="10584" y="1837278"/>
            <a:ext cx="2479342" cy="1777826"/>
            <a:chOff x="76200" y="3361617"/>
            <a:chExt cx="1969907" cy="1485900"/>
          </a:xfrm>
        </p:grpSpPr>
        <p:pic>
          <p:nvPicPr>
            <p:cNvPr id="15" name="Picture 5"/>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6875" l="0" r="100000">
                          <a14:backgroundMark x1="25000" y1="50000" x2="59434"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3361617"/>
              <a:ext cx="1969907"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65150" y="3816488"/>
              <a:ext cx="990600" cy="591638"/>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oet</a:t>
              </a:r>
              <a:endParaRPr lang="en-US" sz="4000" b="1" i="1">
                <a:solidFill>
                  <a:srgbClr val="E80888"/>
                </a:solidFill>
                <a:latin typeface="Arial" pitchFamily="34" charset="0"/>
                <a:ea typeface="Arial-Rounded" pitchFamily="34" charset="0"/>
                <a:cs typeface="Arial" pitchFamily="34" charset="0"/>
              </a:endParaRPr>
            </a:p>
          </p:txBody>
        </p:sp>
      </p:grpSp>
      <p:sp>
        <p:nvSpPr>
          <p:cNvPr id="26" name="TextBox 25"/>
          <p:cNvSpPr txBox="1"/>
          <p:nvPr/>
        </p:nvSpPr>
        <p:spPr>
          <a:xfrm>
            <a:off x="631668" y="4640818"/>
            <a:ext cx="2081019" cy="369332"/>
          </a:xfrm>
          <a:prstGeom prst="rect">
            <a:avLst/>
          </a:prstGeom>
          <a:noFill/>
        </p:spPr>
        <p:txBody>
          <a:bodyPr wrap="none" rtlCol="0">
            <a:spAutoFit/>
          </a:bodyPr>
          <a:lstStyle/>
          <a:p>
            <a:r>
              <a:rPr lang="en-US" smtClean="0">
                <a:solidFill>
                  <a:srgbClr val="FF0000"/>
                </a:solidFill>
              </a:rPr>
              <a:t>Chia 2 nhóm để tìm </a:t>
            </a:r>
            <a:endParaRPr lang="en-US">
              <a:solidFill>
                <a:srgbClr val="FF0000"/>
              </a:solidFill>
            </a:endParaRPr>
          </a:p>
        </p:txBody>
      </p:sp>
      <p:sp>
        <p:nvSpPr>
          <p:cNvPr id="27" name="Freeform 26"/>
          <p:cNvSpPr/>
          <p:nvPr/>
        </p:nvSpPr>
        <p:spPr>
          <a:xfrm flipH="1">
            <a:off x="3621479" y="922561"/>
            <a:ext cx="1951074" cy="4177208"/>
          </a:xfrm>
          <a:custGeom>
            <a:avLst/>
            <a:gdLst>
              <a:gd name="connsiteX0" fmla="*/ 3100567 w 3100567"/>
              <a:gd name="connsiteY0" fmla="*/ 0 h 4177208"/>
              <a:gd name="connsiteX1" fmla="*/ 378632 w 3100567"/>
              <a:gd name="connsiteY1" fmla="*/ 1796903 h 4177208"/>
              <a:gd name="connsiteX2" fmla="*/ 187246 w 3100567"/>
              <a:gd name="connsiteY2" fmla="*/ 2424224 h 4177208"/>
              <a:gd name="connsiteX3" fmla="*/ 1941618 w 3100567"/>
              <a:gd name="connsiteY3" fmla="*/ 3955312 h 4177208"/>
              <a:gd name="connsiteX4" fmla="*/ 2186167 w 3100567"/>
              <a:gd name="connsiteY4" fmla="*/ 4136065 h 417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567" h="4177208">
                <a:moveTo>
                  <a:pt x="3100567" y="0"/>
                </a:moveTo>
                <a:cubicBezTo>
                  <a:pt x="1982376" y="696433"/>
                  <a:pt x="864185" y="1392866"/>
                  <a:pt x="378632" y="1796903"/>
                </a:cubicBezTo>
                <a:cubicBezTo>
                  <a:pt x="-106921" y="2200940"/>
                  <a:pt x="-73252" y="2064489"/>
                  <a:pt x="187246" y="2424224"/>
                </a:cubicBezTo>
                <a:cubicBezTo>
                  <a:pt x="447744" y="2783959"/>
                  <a:pt x="1608465" y="3670005"/>
                  <a:pt x="1941618" y="3955312"/>
                </a:cubicBezTo>
                <a:cubicBezTo>
                  <a:pt x="2274771" y="4240619"/>
                  <a:pt x="2230469" y="4188342"/>
                  <a:pt x="2186167" y="4136065"/>
                </a:cubicBezTo>
              </a:path>
            </a:pathLst>
          </a:custGeom>
          <a:ln w="190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hlinkClick r:id="rId10" action="ppaction://hlinksldjump"/>
          </p:cNvPr>
          <p:cNvSpPr txBox="1"/>
          <p:nvPr/>
        </p:nvSpPr>
        <p:spPr>
          <a:xfrm>
            <a:off x="506695" y="1189117"/>
            <a:ext cx="1082348" cy="400110"/>
          </a:xfrm>
          <a:prstGeom prst="rect">
            <a:avLst/>
          </a:prstGeom>
          <a:solidFill>
            <a:schemeClr val="accent5">
              <a:lumMod val="60000"/>
              <a:lumOff val="40000"/>
            </a:schemeClr>
          </a:solidFill>
        </p:spPr>
        <p:txBody>
          <a:bodyPr wrap="none" rtlCol="0">
            <a:spAutoFit/>
          </a:bodyPr>
          <a:lstStyle/>
          <a:p>
            <a:r>
              <a:rPr lang="en-US" sz="2000" smtClean="0">
                <a:solidFill>
                  <a:srgbClr val="FF0000"/>
                </a:solidFill>
                <a:latin typeface="Arial" pitchFamily="34" charset="0"/>
                <a:cs typeface="Arial" pitchFamily="34" charset="0"/>
              </a:rPr>
              <a:t>Nhóm 1</a:t>
            </a:r>
            <a:endParaRPr lang="en-US" sz="2000">
              <a:solidFill>
                <a:srgbClr val="FF0000"/>
              </a:solidFill>
              <a:latin typeface="Arial" pitchFamily="34" charset="0"/>
              <a:cs typeface="Arial" pitchFamily="34" charset="0"/>
            </a:endParaRPr>
          </a:p>
        </p:txBody>
      </p:sp>
      <p:sp>
        <p:nvSpPr>
          <p:cNvPr id="29" name="TextBox 28">
            <a:hlinkClick r:id="rId11" action="ppaction://hlinksldjump"/>
          </p:cNvPr>
          <p:cNvSpPr txBox="1"/>
          <p:nvPr/>
        </p:nvSpPr>
        <p:spPr>
          <a:xfrm>
            <a:off x="7682528" y="1189117"/>
            <a:ext cx="1082348" cy="400110"/>
          </a:xfrm>
          <a:prstGeom prst="rect">
            <a:avLst/>
          </a:prstGeom>
          <a:solidFill>
            <a:srgbClr val="FFFF00"/>
          </a:solidFill>
        </p:spPr>
        <p:txBody>
          <a:bodyPr wrap="none" rtlCol="0">
            <a:spAutoFit/>
          </a:bodyPr>
          <a:lstStyle/>
          <a:p>
            <a:r>
              <a:rPr lang="en-US" sz="2000" smtClean="0">
                <a:solidFill>
                  <a:srgbClr val="FF0000"/>
                </a:solidFill>
                <a:latin typeface="Arial" pitchFamily="34" charset="0"/>
                <a:cs typeface="Arial" pitchFamily="34" charset="0"/>
              </a:rPr>
              <a:t>Nhóm 2</a:t>
            </a:r>
            <a:endParaRPr lang="en-US" sz="2000">
              <a:solidFill>
                <a:srgbClr val="FF0000"/>
              </a:solidFill>
              <a:latin typeface="Arial" pitchFamily="34" charset="0"/>
              <a:cs typeface="Arial" pitchFamily="34" charset="0"/>
            </a:endParaRPr>
          </a:p>
        </p:txBody>
      </p:sp>
      <p:sp>
        <p:nvSpPr>
          <p:cNvPr id="20" name="Oval 19"/>
          <p:cNvSpPr/>
          <p:nvPr/>
        </p:nvSpPr>
        <p:spPr>
          <a:xfrm>
            <a:off x="36708" y="1"/>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smtClean="0">
                <a:solidFill>
                  <a:schemeClr val="bg1"/>
                </a:solidFill>
              </a:rPr>
              <a:t>1</a:t>
            </a:r>
            <a:endParaRPr lang="en-US" sz="2400" b="1">
              <a:solidFill>
                <a:schemeClr val="bg1"/>
              </a:solidFill>
            </a:endParaRPr>
          </a:p>
        </p:txBody>
      </p:sp>
      <p:grpSp>
        <p:nvGrpSpPr>
          <p:cNvPr id="22" name="Group 21"/>
          <p:cNvGrpSpPr/>
          <p:nvPr/>
        </p:nvGrpSpPr>
        <p:grpSpPr>
          <a:xfrm>
            <a:off x="2737244" y="2038498"/>
            <a:ext cx="2205836" cy="1793460"/>
            <a:chOff x="960087" y="1319369"/>
            <a:chExt cx="1752600" cy="1498968"/>
          </a:xfrm>
        </p:grpSpPr>
        <p:pic>
          <p:nvPicPr>
            <p:cNvPr id="23"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40" b="89610" l="0" r="90000">
                          <a14:backgroundMark x1="37778" y1="62987" x2="76111" y2="57143"/>
                        </a14:backgroundRemoval>
                      </a14:imgEffect>
                    </a14:imgLayer>
                  </a14:imgProps>
                </a:ext>
                <a:ext uri="{28A0092B-C50C-407E-A947-70E740481C1C}">
                  <a14:useLocalDpi xmlns:a14="http://schemas.microsoft.com/office/drawing/2010/main" val="0"/>
                </a:ext>
              </a:extLst>
            </a:blip>
            <a:srcRect/>
            <a:stretch>
              <a:fillRect/>
            </a:stretch>
          </p:blipFill>
          <p:spPr bwMode="auto">
            <a:xfrm>
              <a:off x="960087" y="1319369"/>
              <a:ext cx="1752600" cy="149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223421" y="1900822"/>
              <a:ext cx="1225932" cy="591639"/>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oao</a:t>
              </a:r>
              <a:endParaRPr lang="en-US" sz="4000" b="1" i="1">
                <a:solidFill>
                  <a:srgbClr val="E80888"/>
                </a:solidFill>
                <a:latin typeface="Arial" pitchFamily="34" charset="0"/>
                <a:ea typeface="Arial-Rounded" pitchFamily="34" charset="0"/>
                <a:cs typeface="Arial" pitchFamily="34" charset="0"/>
              </a:endParaRPr>
            </a:p>
          </p:txBody>
        </p:sp>
      </p:grpSp>
      <p:grpSp>
        <p:nvGrpSpPr>
          <p:cNvPr id="30" name="Group 29"/>
          <p:cNvGrpSpPr/>
          <p:nvPr/>
        </p:nvGrpSpPr>
        <p:grpSpPr>
          <a:xfrm>
            <a:off x="1047869" y="2991144"/>
            <a:ext cx="2205836" cy="1793460"/>
            <a:chOff x="960087" y="1319369"/>
            <a:chExt cx="1752600" cy="1498968"/>
          </a:xfrm>
        </p:grpSpPr>
        <p:pic>
          <p:nvPicPr>
            <p:cNvPr id="31"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40" b="89610" l="0" r="90000">
                          <a14:backgroundMark x1="37778" y1="62987" x2="76111" y2="57143"/>
                        </a14:backgroundRemoval>
                      </a14:imgEffect>
                    </a14:imgLayer>
                  </a14:imgProps>
                </a:ext>
                <a:ext uri="{28A0092B-C50C-407E-A947-70E740481C1C}">
                  <a14:useLocalDpi xmlns:a14="http://schemas.microsoft.com/office/drawing/2010/main" val="0"/>
                </a:ext>
              </a:extLst>
            </a:blip>
            <a:srcRect/>
            <a:stretch>
              <a:fillRect/>
            </a:stretch>
          </p:blipFill>
          <p:spPr bwMode="auto">
            <a:xfrm>
              <a:off x="960087" y="1319369"/>
              <a:ext cx="1752600" cy="149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223421" y="1900822"/>
              <a:ext cx="1225932" cy="591639"/>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ooc</a:t>
              </a:r>
              <a:endParaRPr lang="en-US" sz="4000" b="1" i="1">
                <a:solidFill>
                  <a:srgbClr val="E80888"/>
                </a:solidFill>
                <a:latin typeface="Arial" pitchFamily="34" charset="0"/>
                <a:ea typeface="Arial-Rounded" pitchFamily="34" charset="0"/>
                <a:cs typeface="Arial" pitchFamily="34" charset="0"/>
              </a:endParaRPr>
            </a:p>
          </p:txBody>
        </p:sp>
      </p:grpSp>
      <p:grpSp>
        <p:nvGrpSpPr>
          <p:cNvPr id="33" name="Group 32"/>
          <p:cNvGrpSpPr/>
          <p:nvPr/>
        </p:nvGrpSpPr>
        <p:grpSpPr>
          <a:xfrm>
            <a:off x="5292612" y="3317592"/>
            <a:ext cx="2397648" cy="1692558"/>
            <a:chOff x="6540500" y="1403703"/>
            <a:chExt cx="1905000" cy="1414634"/>
          </a:xfrm>
        </p:grpSpPr>
        <p:pic>
          <p:nvPicPr>
            <p:cNvPr id="34" name="Picture 6"/>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1129" l="0" r="100000">
                          <a14:backgroundMark x1="28144" y1="48387" x2="73054" y2="45968"/>
                        </a14:backgroundRemoval>
                      </a14:imgEffect>
                    </a14:imgLayer>
                  </a14:imgProps>
                </a:ext>
                <a:ext uri="{28A0092B-C50C-407E-A947-70E740481C1C}">
                  <a14:useLocalDpi xmlns:a14="http://schemas.microsoft.com/office/drawing/2010/main" val="0"/>
                </a:ext>
              </a:extLst>
            </a:blip>
            <a:srcRect/>
            <a:stretch>
              <a:fillRect/>
            </a:stretch>
          </p:blipFill>
          <p:spPr bwMode="auto">
            <a:xfrm>
              <a:off x="6540500" y="1403703"/>
              <a:ext cx="1905000" cy="141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7035260" y="1786264"/>
              <a:ext cx="1219200" cy="591639"/>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uênh</a:t>
              </a:r>
              <a:endParaRPr lang="en-US" sz="4000" b="1" i="1">
                <a:solidFill>
                  <a:srgbClr val="E80888"/>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137133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par>
                                <p:cTn id="38" presetID="16" presetClass="entr" presetSubtype="21"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inVertical)">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0962" y="170122"/>
            <a:ext cx="8108233" cy="9274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600"/>
          </a:p>
        </p:txBody>
      </p:sp>
      <p:sp>
        <p:nvSpPr>
          <p:cNvPr id="4" name="Flowchart: Document 3"/>
          <p:cNvSpPr/>
          <p:nvPr/>
        </p:nvSpPr>
        <p:spPr>
          <a:xfrm>
            <a:off x="567266" y="170122"/>
            <a:ext cx="1814106" cy="927449"/>
          </a:xfrm>
          <a:prstGeom prst="flowChartDocumen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4800" b="1" smtClean="0"/>
              <a:t>oen</a:t>
            </a:r>
            <a:endParaRPr lang="en-US" sz="4800" b="1"/>
          </a:p>
        </p:txBody>
      </p:sp>
      <p:sp>
        <p:nvSpPr>
          <p:cNvPr id="5" name="TextBox 4"/>
          <p:cNvSpPr txBox="1"/>
          <p:nvPr/>
        </p:nvSpPr>
        <p:spPr>
          <a:xfrm>
            <a:off x="2381371" y="173347"/>
            <a:ext cx="6207823" cy="461663"/>
          </a:xfrm>
          <a:prstGeom prst="rect">
            <a:avLst/>
          </a:prstGeom>
          <a:noFill/>
        </p:spPr>
        <p:txBody>
          <a:bodyPr wrap="square" lIns="91438" tIns="45719" rIns="91438" bIns="45719" rtlCol="0">
            <a:spAutoFit/>
          </a:bodyPr>
          <a:lstStyle/>
          <a:p>
            <a:r>
              <a:rPr lang="en-US" sz="2400" smtClean="0"/>
              <a:t>Nhoẻn miệng, hoen rỉ, xoèn xoẹt, ….</a:t>
            </a:r>
            <a:endParaRPr lang="en-US" sz="2400"/>
          </a:p>
        </p:txBody>
      </p:sp>
      <p:sp>
        <p:nvSpPr>
          <p:cNvPr id="6" name="Rounded Rectangle 5"/>
          <p:cNvSpPr/>
          <p:nvPr/>
        </p:nvSpPr>
        <p:spPr>
          <a:xfrm>
            <a:off x="403980" y="1395520"/>
            <a:ext cx="8262196" cy="927449"/>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600"/>
          </a:p>
        </p:txBody>
      </p:sp>
      <p:sp>
        <p:nvSpPr>
          <p:cNvPr id="7" name="Flowchart: Document 6"/>
          <p:cNvSpPr/>
          <p:nvPr/>
        </p:nvSpPr>
        <p:spPr>
          <a:xfrm>
            <a:off x="490282" y="1395520"/>
            <a:ext cx="1813976" cy="927449"/>
          </a:xfrm>
          <a:prstGeom prst="flowChartDocument">
            <a:avLst/>
          </a:prstGeom>
          <a:solidFill>
            <a:srgbClr val="D50D8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4800" b="1" smtClean="0"/>
              <a:t>oet</a:t>
            </a:r>
            <a:endParaRPr lang="en-US" sz="4800" b="1"/>
          </a:p>
        </p:txBody>
      </p:sp>
      <p:sp>
        <p:nvSpPr>
          <p:cNvPr id="8" name="Rounded Rectangle 7"/>
          <p:cNvSpPr/>
          <p:nvPr/>
        </p:nvSpPr>
        <p:spPr>
          <a:xfrm>
            <a:off x="324753" y="2653908"/>
            <a:ext cx="8346636" cy="92744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600"/>
          </a:p>
        </p:txBody>
      </p:sp>
      <p:sp>
        <p:nvSpPr>
          <p:cNvPr id="9" name="Flowchart: Document 8"/>
          <p:cNvSpPr/>
          <p:nvPr/>
        </p:nvSpPr>
        <p:spPr>
          <a:xfrm>
            <a:off x="411055" y="2653906"/>
            <a:ext cx="1814106" cy="927449"/>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4800" b="1" smtClean="0"/>
              <a:t>oao</a:t>
            </a:r>
            <a:endParaRPr lang="en-US" sz="4800" b="1"/>
          </a:p>
        </p:txBody>
      </p:sp>
      <p:sp>
        <p:nvSpPr>
          <p:cNvPr id="10" name="TextBox 9"/>
          <p:cNvSpPr txBox="1"/>
          <p:nvPr/>
        </p:nvSpPr>
        <p:spPr>
          <a:xfrm>
            <a:off x="2309470" y="2662883"/>
            <a:ext cx="6313701" cy="461663"/>
          </a:xfrm>
          <a:prstGeom prst="rect">
            <a:avLst/>
          </a:prstGeom>
          <a:noFill/>
        </p:spPr>
        <p:txBody>
          <a:bodyPr wrap="square" lIns="91438" tIns="45719" rIns="91438" bIns="45719" rtlCol="0">
            <a:spAutoFit/>
          </a:bodyPr>
          <a:lstStyle/>
          <a:p>
            <a:r>
              <a:rPr lang="en-US" sz="2400" smtClean="0"/>
              <a:t>Mèo ngoao, ngoáo ộp, ngoáo mắt, …..</a:t>
            </a:r>
            <a:endParaRPr lang="en-US" sz="2400"/>
          </a:p>
        </p:txBody>
      </p:sp>
      <p:sp>
        <p:nvSpPr>
          <p:cNvPr id="11" name="Rounded Rectangle 10"/>
          <p:cNvSpPr/>
          <p:nvPr/>
        </p:nvSpPr>
        <p:spPr>
          <a:xfrm>
            <a:off x="242559" y="3927903"/>
            <a:ext cx="8346636" cy="92744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600"/>
          </a:p>
        </p:txBody>
      </p:sp>
      <p:sp>
        <p:nvSpPr>
          <p:cNvPr id="12" name="Flowchart: Document 11"/>
          <p:cNvSpPr/>
          <p:nvPr/>
        </p:nvSpPr>
        <p:spPr>
          <a:xfrm>
            <a:off x="328861" y="3927901"/>
            <a:ext cx="1814106" cy="927449"/>
          </a:xfrm>
          <a:prstGeom prst="flowChartDocumen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4800" b="1" smtClean="0"/>
              <a:t>ooc</a:t>
            </a:r>
            <a:endParaRPr lang="en-US" sz="4800" b="1"/>
          </a:p>
        </p:txBody>
      </p:sp>
      <p:sp>
        <p:nvSpPr>
          <p:cNvPr id="13" name="TextBox 12"/>
          <p:cNvSpPr txBox="1"/>
          <p:nvPr/>
        </p:nvSpPr>
        <p:spPr>
          <a:xfrm>
            <a:off x="2227276" y="3936878"/>
            <a:ext cx="6916724" cy="830995"/>
          </a:xfrm>
          <a:prstGeom prst="rect">
            <a:avLst/>
          </a:prstGeom>
          <a:noFill/>
        </p:spPr>
        <p:txBody>
          <a:bodyPr wrap="square" lIns="91438" tIns="45719" rIns="91438" bIns="45719" rtlCol="0">
            <a:spAutoFit/>
          </a:bodyPr>
          <a:lstStyle/>
          <a:p>
            <a:r>
              <a:rPr lang="en-US" sz="2400" smtClean="0"/>
              <a:t>Con voọc, quần soóc, đàn oóc gan, xe rơ – moóc,  …</a:t>
            </a:r>
            <a:endParaRPr lang="en-US" sz="2400"/>
          </a:p>
        </p:txBody>
      </p:sp>
      <p:sp>
        <p:nvSpPr>
          <p:cNvPr id="14" name="TextBox 13"/>
          <p:cNvSpPr txBox="1"/>
          <p:nvPr/>
        </p:nvSpPr>
        <p:spPr>
          <a:xfrm>
            <a:off x="2415349" y="1395520"/>
            <a:ext cx="6207823" cy="461663"/>
          </a:xfrm>
          <a:prstGeom prst="rect">
            <a:avLst/>
          </a:prstGeom>
          <a:noFill/>
        </p:spPr>
        <p:txBody>
          <a:bodyPr wrap="square" lIns="91438" tIns="45719" rIns="91438" bIns="45719" rtlCol="0">
            <a:spAutoFit/>
          </a:bodyPr>
          <a:lstStyle/>
          <a:p>
            <a:r>
              <a:rPr lang="en-US" sz="2400" smtClean="0"/>
              <a:t>Khoét tổ, loẹt xoẹt, láo toét, nhão nhoẹt… </a:t>
            </a:r>
            <a:endParaRPr lang="en-US" sz="2400"/>
          </a:p>
        </p:txBody>
      </p:sp>
    </p:spTree>
    <p:extLst>
      <p:ext uri="{BB962C8B-B14F-4D97-AF65-F5344CB8AC3E}">
        <p14:creationId xmlns:p14="http://schemas.microsoft.com/office/powerpoint/2010/main" val="308200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3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325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3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3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animBg="1"/>
      <p:bldP spid="9" grpId="0" animBg="1"/>
      <p:bldP spid="10" grpId="0"/>
      <p:bldP spid="11" grpId="0" animBg="1"/>
      <p:bldP spid="12"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2745" y="745475"/>
            <a:ext cx="8108233" cy="9274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600"/>
          </a:p>
        </p:txBody>
      </p:sp>
      <p:sp>
        <p:nvSpPr>
          <p:cNvPr id="4" name="Flowchart: Document 3"/>
          <p:cNvSpPr/>
          <p:nvPr/>
        </p:nvSpPr>
        <p:spPr>
          <a:xfrm>
            <a:off x="519049" y="745475"/>
            <a:ext cx="1814106" cy="927449"/>
          </a:xfrm>
          <a:prstGeom prst="flowChartDocumen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4800" b="1" smtClean="0"/>
              <a:t>yêt</a:t>
            </a:r>
            <a:endParaRPr lang="en-US" sz="4800" b="1"/>
          </a:p>
        </p:txBody>
      </p:sp>
      <p:sp>
        <p:nvSpPr>
          <p:cNvPr id="5" name="TextBox 4"/>
          <p:cNvSpPr txBox="1"/>
          <p:nvPr/>
        </p:nvSpPr>
        <p:spPr>
          <a:xfrm>
            <a:off x="2333154" y="748700"/>
            <a:ext cx="6207823" cy="461663"/>
          </a:xfrm>
          <a:prstGeom prst="rect">
            <a:avLst/>
          </a:prstGeom>
          <a:noFill/>
        </p:spPr>
        <p:txBody>
          <a:bodyPr wrap="square" lIns="91438" tIns="45719" rIns="91438" bIns="45719" rtlCol="0">
            <a:spAutoFit/>
          </a:bodyPr>
          <a:lstStyle/>
          <a:p>
            <a:r>
              <a:rPr lang="en-US" sz="2400" smtClean="0"/>
              <a:t>Niêm yết, yết kiến, ….</a:t>
            </a:r>
            <a:endParaRPr lang="en-US" sz="2400"/>
          </a:p>
        </p:txBody>
      </p:sp>
      <p:sp>
        <p:nvSpPr>
          <p:cNvPr id="6" name="Rounded Rectangle 5"/>
          <p:cNvSpPr/>
          <p:nvPr/>
        </p:nvSpPr>
        <p:spPr>
          <a:xfrm>
            <a:off x="355763" y="1970873"/>
            <a:ext cx="8262196" cy="927449"/>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600"/>
          </a:p>
        </p:txBody>
      </p:sp>
      <p:sp>
        <p:nvSpPr>
          <p:cNvPr id="7" name="Flowchart: Document 6"/>
          <p:cNvSpPr/>
          <p:nvPr/>
        </p:nvSpPr>
        <p:spPr>
          <a:xfrm>
            <a:off x="442065" y="1970873"/>
            <a:ext cx="1813976" cy="927449"/>
          </a:xfrm>
          <a:prstGeom prst="flowChartDocument">
            <a:avLst/>
          </a:prstGeom>
          <a:solidFill>
            <a:srgbClr val="D50D8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4800" b="1" smtClean="0"/>
              <a:t>yêng</a:t>
            </a:r>
            <a:endParaRPr lang="en-US" sz="4800" b="1"/>
          </a:p>
        </p:txBody>
      </p:sp>
      <p:sp>
        <p:nvSpPr>
          <p:cNvPr id="8" name="Rounded Rectangle 7"/>
          <p:cNvSpPr/>
          <p:nvPr/>
        </p:nvSpPr>
        <p:spPr>
          <a:xfrm>
            <a:off x="276536" y="3229261"/>
            <a:ext cx="8346636" cy="92744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600"/>
          </a:p>
        </p:txBody>
      </p:sp>
      <p:sp>
        <p:nvSpPr>
          <p:cNvPr id="9" name="Flowchart: Document 8"/>
          <p:cNvSpPr/>
          <p:nvPr/>
        </p:nvSpPr>
        <p:spPr>
          <a:xfrm>
            <a:off x="362838" y="3229259"/>
            <a:ext cx="1814106" cy="927449"/>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4800" b="1" smtClean="0"/>
              <a:t>uênh</a:t>
            </a:r>
            <a:endParaRPr lang="en-US" sz="4800" b="1"/>
          </a:p>
        </p:txBody>
      </p:sp>
      <p:sp>
        <p:nvSpPr>
          <p:cNvPr id="10" name="TextBox 9"/>
          <p:cNvSpPr txBox="1"/>
          <p:nvPr/>
        </p:nvSpPr>
        <p:spPr>
          <a:xfrm>
            <a:off x="2261253" y="3238236"/>
            <a:ext cx="6313701" cy="830995"/>
          </a:xfrm>
          <a:prstGeom prst="rect">
            <a:avLst/>
          </a:prstGeom>
          <a:noFill/>
        </p:spPr>
        <p:txBody>
          <a:bodyPr wrap="square" lIns="91438" tIns="45719" rIns="91438" bIns="45719" rtlCol="0">
            <a:spAutoFit/>
          </a:bodyPr>
          <a:lstStyle/>
          <a:p>
            <a:r>
              <a:rPr lang="en-US" sz="2400" smtClean="0"/>
              <a:t>Chuếnh choáng, huênh hoang, tuềnh toàng, …</a:t>
            </a:r>
            <a:endParaRPr lang="en-US" sz="2400"/>
          </a:p>
        </p:txBody>
      </p:sp>
      <p:sp>
        <p:nvSpPr>
          <p:cNvPr id="14" name="TextBox 13"/>
          <p:cNvSpPr txBox="1"/>
          <p:nvPr/>
        </p:nvSpPr>
        <p:spPr>
          <a:xfrm>
            <a:off x="2367132" y="1970873"/>
            <a:ext cx="6207823" cy="461663"/>
          </a:xfrm>
          <a:prstGeom prst="rect">
            <a:avLst/>
          </a:prstGeom>
          <a:noFill/>
        </p:spPr>
        <p:txBody>
          <a:bodyPr wrap="square" lIns="91438" tIns="45719" rIns="91438" bIns="45719" rtlCol="0">
            <a:spAutoFit/>
          </a:bodyPr>
          <a:lstStyle/>
          <a:p>
            <a:r>
              <a:rPr lang="en-US" sz="2400" smtClean="0"/>
              <a:t>Chim yểng, yêng hùng,….</a:t>
            </a:r>
            <a:endParaRPr lang="en-US" sz="2400"/>
          </a:p>
        </p:txBody>
      </p:sp>
    </p:spTree>
    <p:extLst>
      <p:ext uri="{BB962C8B-B14F-4D97-AF65-F5344CB8AC3E}">
        <p14:creationId xmlns:p14="http://schemas.microsoft.com/office/powerpoint/2010/main" val="145253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3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325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animBg="1"/>
      <p:bldP spid="9" grpId="0" animBg="1"/>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46023"/>
          <a:stretch/>
        </p:blipFill>
        <p:spPr bwMode="auto">
          <a:xfrm>
            <a:off x="57150" y="157914"/>
            <a:ext cx="9029700" cy="162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5395" b="30030"/>
          <a:stretch/>
        </p:blipFill>
        <p:spPr bwMode="auto">
          <a:xfrm>
            <a:off x="0" y="2643254"/>
            <a:ext cx="9029700" cy="44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70707" b="14718"/>
          <a:stretch/>
        </p:blipFill>
        <p:spPr bwMode="auto">
          <a:xfrm>
            <a:off x="-5560" y="3511192"/>
            <a:ext cx="9029700" cy="44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85425"/>
          <a:stretch/>
        </p:blipFill>
        <p:spPr bwMode="auto">
          <a:xfrm>
            <a:off x="-5560" y="4434154"/>
            <a:ext cx="9029700" cy="44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0692" y="1787704"/>
            <a:ext cx="8560739" cy="954107"/>
          </a:xfrm>
          <a:prstGeom prst="rect">
            <a:avLst/>
          </a:prstGeom>
          <a:noFill/>
        </p:spPr>
        <p:txBody>
          <a:bodyPr wrap="square" rtlCol="0">
            <a:spAutoFit/>
          </a:bodyPr>
          <a:lstStyle/>
          <a:p>
            <a:r>
              <a:rPr lang="en-US" sz="2800" smtClean="0">
                <a:solidFill>
                  <a:srgbClr val="0418AC"/>
                </a:solidFill>
              </a:rPr>
              <a:t>Loài chim của biển cả, Chúa tể rừng xanh, Cuộc thi tài năng rừng xanh.</a:t>
            </a:r>
            <a:endParaRPr lang="en-US" sz="2800">
              <a:solidFill>
                <a:srgbClr val="0418AC"/>
              </a:solidFill>
            </a:endParaRPr>
          </a:p>
        </p:txBody>
      </p:sp>
      <p:sp>
        <p:nvSpPr>
          <p:cNvPr id="9" name="TextBox 8"/>
          <p:cNvSpPr txBox="1"/>
          <p:nvPr/>
        </p:nvSpPr>
        <p:spPr>
          <a:xfrm>
            <a:off x="406252" y="3021715"/>
            <a:ext cx="8560739" cy="523220"/>
          </a:xfrm>
          <a:prstGeom prst="rect">
            <a:avLst/>
          </a:prstGeom>
          <a:noFill/>
        </p:spPr>
        <p:txBody>
          <a:bodyPr wrap="square" rtlCol="0">
            <a:spAutoFit/>
          </a:bodyPr>
          <a:lstStyle/>
          <a:p>
            <a:r>
              <a:rPr lang="en-US" sz="2800" smtClean="0">
                <a:solidFill>
                  <a:srgbClr val="0418AC"/>
                </a:solidFill>
              </a:rPr>
              <a:t>Cây liễu dẻo dai.</a:t>
            </a:r>
            <a:endParaRPr lang="en-US" sz="2800">
              <a:solidFill>
                <a:srgbClr val="0418AC"/>
              </a:solidFill>
            </a:endParaRPr>
          </a:p>
        </p:txBody>
      </p:sp>
      <p:sp>
        <p:nvSpPr>
          <p:cNvPr id="10" name="TextBox 9"/>
          <p:cNvSpPr txBox="1"/>
          <p:nvPr/>
        </p:nvSpPr>
        <p:spPr>
          <a:xfrm>
            <a:off x="463401" y="3906652"/>
            <a:ext cx="8560739" cy="523220"/>
          </a:xfrm>
          <a:prstGeom prst="rect">
            <a:avLst/>
          </a:prstGeom>
          <a:noFill/>
        </p:spPr>
        <p:txBody>
          <a:bodyPr wrap="square" rtlCol="0">
            <a:spAutoFit/>
          </a:bodyPr>
          <a:lstStyle/>
          <a:p>
            <a:r>
              <a:rPr lang="en-US" sz="2800" smtClean="0">
                <a:solidFill>
                  <a:srgbClr val="0418AC"/>
                </a:solidFill>
              </a:rPr>
              <a:t>Bảy sắc cầu vồng.</a:t>
            </a:r>
            <a:endParaRPr lang="en-US" sz="2800">
              <a:solidFill>
                <a:srgbClr val="0418AC"/>
              </a:solidFill>
            </a:endParaRPr>
          </a:p>
        </p:txBody>
      </p:sp>
    </p:spTree>
    <p:extLst>
      <p:ext uri="{BB962C8B-B14F-4D97-AF65-F5344CB8AC3E}">
        <p14:creationId xmlns:p14="http://schemas.microsoft.com/office/powerpoint/2010/main" val="249478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015" y="-1946"/>
            <a:ext cx="8433792" cy="461665"/>
          </a:xfrm>
          <a:prstGeom prst="rect">
            <a:avLst/>
          </a:prstGeom>
          <a:solidFill>
            <a:schemeClr val="bg1"/>
          </a:solidFill>
        </p:spPr>
        <p:txBody>
          <a:bodyPr wrap="square" rtlCol="0">
            <a:spAutoFit/>
          </a:bodyPr>
          <a:lstStyle/>
          <a:p>
            <a:r>
              <a:rPr lang="en-US" sz="2400" b="1" smtClean="0">
                <a:solidFill>
                  <a:schemeClr val="tx1"/>
                </a:solidFill>
              </a:rPr>
              <a:t>Chọn từ ngữ chỉ thiên nhiên</a:t>
            </a:r>
            <a:endParaRPr lang="en-US" sz="2400" b="1">
              <a:solidFill>
                <a:schemeClr val="tx1"/>
              </a:solidFill>
            </a:endParaRP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1632" y="459719"/>
            <a:ext cx="90201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Multiply 11"/>
          <p:cNvSpPr/>
          <p:nvPr/>
        </p:nvSpPr>
        <p:spPr>
          <a:xfrm>
            <a:off x="4480178" y="212771"/>
            <a:ext cx="729466" cy="616450"/>
          </a:xfrm>
          <a:prstGeom prst="mathMultiply">
            <a:avLst/>
          </a:prstGeom>
          <a:solidFill>
            <a:srgbClr val="0418A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6534364" y="459719"/>
            <a:ext cx="1489753" cy="2684173"/>
          </a:xfrm>
          <a:prstGeom prst="straightConnector1">
            <a:avLst/>
          </a:prstGeom>
          <a:ln w="19050">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Multiply 16"/>
          <p:cNvSpPr/>
          <p:nvPr/>
        </p:nvSpPr>
        <p:spPr>
          <a:xfrm>
            <a:off x="5804898" y="520996"/>
            <a:ext cx="729466" cy="616450"/>
          </a:xfrm>
          <a:prstGeom prst="mathMultiply">
            <a:avLst/>
          </a:prstGeom>
          <a:solidFill>
            <a:srgbClr val="0418A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17"/>
          <p:cNvSpPr/>
          <p:nvPr/>
        </p:nvSpPr>
        <p:spPr>
          <a:xfrm>
            <a:off x="6092574" y="3747081"/>
            <a:ext cx="729466" cy="616450"/>
          </a:xfrm>
          <a:prstGeom prst="mathMultiply">
            <a:avLst/>
          </a:prstGeom>
          <a:solidFill>
            <a:srgbClr val="0418A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3195262" y="4229966"/>
            <a:ext cx="729466" cy="616450"/>
          </a:xfrm>
          <a:prstGeom prst="mathMultiply">
            <a:avLst/>
          </a:prstGeom>
          <a:solidFill>
            <a:srgbClr val="0418A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1571945" y="2835667"/>
            <a:ext cx="729466" cy="616450"/>
          </a:xfrm>
          <a:prstGeom prst="mathMultiply">
            <a:avLst/>
          </a:prstGeom>
          <a:solidFill>
            <a:srgbClr val="0418A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2275725" y="520996"/>
            <a:ext cx="729466" cy="616450"/>
          </a:xfrm>
          <a:prstGeom prst="mathMultiply">
            <a:avLst/>
          </a:prstGeom>
          <a:solidFill>
            <a:srgbClr val="0418A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708" y="1"/>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smtClean="0">
                <a:solidFill>
                  <a:schemeClr val="bg1"/>
                </a:solidFill>
              </a:rPr>
              <a:t>3</a:t>
            </a:r>
            <a:endParaRPr lang="en-US" sz="2400" b="1">
              <a:solidFill>
                <a:schemeClr val="bg1"/>
              </a:solidFill>
            </a:endParaRPr>
          </a:p>
        </p:txBody>
      </p:sp>
    </p:spTree>
    <p:extLst>
      <p:ext uri="{BB962C8B-B14F-4D97-AF65-F5344CB8AC3E}">
        <p14:creationId xmlns:p14="http://schemas.microsoft.com/office/powerpoint/2010/main" val="41341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753" y="0"/>
            <a:ext cx="6173819" cy="513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8015" y="-1946"/>
            <a:ext cx="4228920" cy="461665"/>
          </a:xfrm>
          <a:prstGeom prst="rect">
            <a:avLst/>
          </a:prstGeom>
          <a:solidFill>
            <a:schemeClr val="bg1"/>
          </a:solidFill>
        </p:spPr>
        <p:txBody>
          <a:bodyPr wrap="square" rtlCol="0">
            <a:spAutoFit/>
          </a:bodyPr>
          <a:lstStyle/>
          <a:p>
            <a:r>
              <a:rPr lang="en-US" sz="2400" smtClean="0">
                <a:solidFill>
                  <a:schemeClr val="tx1"/>
                </a:solidFill>
              </a:rPr>
              <a:t>Viết 1 – 2 câu về thiên nhiên.</a:t>
            </a:r>
            <a:endParaRPr lang="en-US" sz="2400">
              <a:solidFill>
                <a:schemeClr val="tx1"/>
              </a:solidFill>
            </a:endParaRPr>
          </a:p>
        </p:txBody>
      </p:sp>
      <p:sp>
        <p:nvSpPr>
          <p:cNvPr id="11" name="Oval 10"/>
          <p:cNvSpPr/>
          <p:nvPr/>
        </p:nvSpPr>
        <p:spPr>
          <a:xfrm>
            <a:off x="36708" y="1"/>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smtClean="0">
                <a:solidFill>
                  <a:schemeClr val="bg1"/>
                </a:solidFill>
              </a:rPr>
              <a:t>4</a:t>
            </a:r>
            <a:endParaRPr lang="en-US" sz="2400" b="1">
              <a:solidFill>
                <a:schemeClr val="bg1"/>
              </a:solidFill>
            </a:endParaRPr>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696" y="3026653"/>
            <a:ext cx="8743950" cy="2147323"/>
          </a:xfrm>
          <a:prstGeom prst="rect">
            <a:avLst/>
          </a:prstGeom>
          <a:solidFill>
            <a:schemeClr val="bg1"/>
          </a:solidFill>
          <a:ln>
            <a:noFill/>
          </a:ln>
          <a:effectLst/>
          <a:extLst/>
        </p:spPr>
      </p:pic>
      <p:sp>
        <p:nvSpPr>
          <p:cNvPr id="8" name="Rectangle 7"/>
          <p:cNvSpPr/>
          <p:nvPr/>
        </p:nvSpPr>
        <p:spPr>
          <a:xfrm>
            <a:off x="652063" y="3261275"/>
            <a:ext cx="8409744" cy="830997"/>
          </a:xfrm>
          <a:prstGeom prst="rect">
            <a:avLst/>
          </a:prstGeom>
        </p:spPr>
        <p:txBody>
          <a:bodyPr wrap="square">
            <a:spAutoFit/>
          </a:bodyPr>
          <a:lstStyle/>
          <a:p>
            <a:pPr>
              <a:lnSpc>
                <a:spcPct val="150000"/>
              </a:lnSpc>
            </a:pPr>
            <a:r>
              <a:rPr lang="en-US" sz="3200" b="1" smtClean="0">
                <a:solidFill>
                  <a:srgbClr val="0418AC"/>
                </a:solidFill>
                <a:latin typeface="HP001 4 hàng" pitchFamily="34" charset="0"/>
                <a:ea typeface="Arial-Rounded" pitchFamily="34" charset="0"/>
                <a:cs typeface="Arial-Rounded" pitchFamily="34" charset="0"/>
              </a:rPr>
              <a:t>Buổi sáng, cảnh đồi núi ở đây thật đẹp. Xa </a:t>
            </a:r>
            <a:endParaRPr lang="en-US" sz="3200" b="1">
              <a:solidFill>
                <a:srgbClr val="0418AC"/>
              </a:solidFill>
              <a:latin typeface="HP001 4 hàng" pitchFamily="34" charset="0"/>
              <a:ea typeface="Arial-Rounded" pitchFamily="34" charset="0"/>
              <a:cs typeface="Arial-Rounded" pitchFamily="34" charset="0"/>
            </a:endParaRPr>
          </a:p>
        </p:txBody>
      </p:sp>
      <p:sp>
        <p:nvSpPr>
          <p:cNvPr id="9" name="TextBox 8"/>
          <p:cNvSpPr txBox="1"/>
          <p:nvPr/>
        </p:nvSpPr>
        <p:spPr>
          <a:xfrm>
            <a:off x="193352" y="2564988"/>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10" name="Rectangle 9"/>
          <p:cNvSpPr/>
          <p:nvPr/>
        </p:nvSpPr>
        <p:spPr>
          <a:xfrm>
            <a:off x="76695" y="3924464"/>
            <a:ext cx="8892643" cy="830997"/>
          </a:xfrm>
          <a:prstGeom prst="rect">
            <a:avLst/>
          </a:prstGeom>
        </p:spPr>
        <p:txBody>
          <a:bodyPr wrap="square">
            <a:spAutoFit/>
          </a:bodyPr>
          <a:lstStyle/>
          <a:p>
            <a:pPr>
              <a:lnSpc>
                <a:spcPct val="150000"/>
              </a:lnSpc>
            </a:pPr>
            <a:r>
              <a:rPr lang="en-US" sz="3200" b="1" dirty="0" err="1" smtClean="0">
                <a:solidFill>
                  <a:srgbClr val="0418AC"/>
                </a:solidFill>
                <a:latin typeface="HP001 4 hàng" pitchFamily="34" charset="0"/>
                <a:ea typeface="Arial-Rounded" pitchFamily="34" charset="0"/>
                <a:cs typeface="Arial-Rounded" pitchFamily="34" charset="0"/>
              </a:rPr>
              <a:t>xa</a:t>
            </a:r>
            <a:r>
              <a:rPr lang="en-US" sz="3200" b="1" dirty="0" smtClean="0">
                <a:solidFill>
                  <a:srgbClr val="0418AC"/>
                </a:solidFill>
                <a:latin typeface="HP001 4 hàng" pitchFamily="34" charset="0"/>
                <a:ea typeface="Arial-Rounded" pitchFamily="34" charset="0"/>
                <a:cs typeface="Arial-Rounded" pitchFamily="34" charset="0"/>
              </a:rPr>
              <a:t> </a:t>
            </a:r>
            <a:r>
              <a:rPr lang="en-US" sz="3200" b="1" dirty="0" err="1" smtClean="0">
                <a:solidFill>
                  <a:srgbClr val="0418AC"/>
                </a:solidFill>
                <a:latin typeface="HP001 4 hàng" pitchFamily="34" charset="0"/>
                <a:ea typeface="Arial-Rounded" pitchFamily="34" charset="0"/>
                <a:cs typeface="Arial-Rounded" pitchFamily="34" charset="0"/>
              </a:rPr>
              <a:t>là</a:t>
            </a:r>
            <a:r>
              <a:rPr lang="en-US" sz="3200" b="1" dirty="0" smtClean="0">
                <a:solidFill>
                  <a:srgbClr val="0418AC"/>
                </a:solidFill>
                <a:latin typeface="HP001 4 hàng" pitchFamily="34" charset="0"/>
                <a:ea typeface="Arial-Rounded" pitchFamily="34" charset="0"/>
                <a:cs typeface="Arial-Rounded" pitchFamily="34" charset="0"/>
              </a:rPr>
              <a:t> </a:t>
            </a:r>
            <a:r>
              <a:rPr lang="en-US" sz="3200" b="1" dirty="0" err="1" smtClean="0">
                <a:solidFill>
                  <a:srgbClr val="0418AC"/>
                </a:solidFill>
                <a:latin typeface="HP001 4 hàng" pitchFamily="34" charset="0"/>
                <a:ea typeface="Arial-Rounded" pitchFamily="34" charset="0"/>
                <a:cs typeface="Arial-Rounded" pitchFamily="34" charset="0"/>
              </a:rPr>
              <a:t>những</a:t>
            </a:r>
            <a:r>
              <a:rPr lang="en-US" sz="3200" b="1" dirty="0" smtClean="0">
                <a:solidFill>
                  <a:srgbClr val="0418AC"/>
                </a:solidFill>
                <a:latin typeface="HP001 4 hàng" pitchFamily="34" charset="0"/>
                <a:ea typeface="Arial-Rounded" pitchFamily="34" charset="0"/>
                <a:cs typeface="Arial-Rounded" pitchFamily="34" charset="0"/>
              </a:rPr>
              <a:t> </a:t>
            </a:r>
            <a:r>
              <a:rPr lang="en-US" sz="3200" b="1" dirty="0" err="1" smtClean="0">
                <a:solidFill>
                  <a:srgbClr val="0418AC"/>
                </a:solidFill>
                <a:latin typeface="HP001 4 hàng" pitchFamily="34" charset="0"/>
                <a:ea typeface="Arial-Rounded" pitchFamily="34" charset="0"/>
                <a:cs typeface="Arial-Rounded" pitchFamily="34" charset="0"/>
              </a:rPr>
              <a:t>cánh</a:t>
            </a:r>
            <a:r>
              <a:rPr lang="en-US" sz="3200" b="1" dirty="0" smtClean="0">
                <a:solidFill>
                  <a:srgbClr val="0418AC"/>
                </a:solidFill>
                <a:latin typeface="HP001 4 hàng" pitchFamily="34" charset="0"/>
                <a:ea typeface="Arial-Rounded" pitchFamily="34" charset="0"/>
                <a:cs typeface="Arial-Rounded" pitchFamily="34" charset="0"/>
              </a:rPr>
              <a:t> </a:t>
            </a:r>
            <a:r>
              <a:rPr lang="en-US" sz="3200" b="1" dirty="0" err="1" smtClean="0">
                <a:solidFill>
                  <a:srgbClr val="0418AC"/>
                </a:solidFill>
                <a:latin typeface="HP001 4 hàng" pitchFamily="34" charset="0"/>
                <a:ea typeface="Arial-Rounded" pitchFamily="34" charset="0"/>
                <a:cs typeface="Arial-Rounded" pitchFamily="34" charset="0"/>
              </a:rPr>
              <a:t>đồng</a:t>
            </a:r>
            <a:r>
              <a:rPr lang="en-US" sz="3200" b="1" dirty="0" smtClean="0">
                <a:solidFill>
                  <a:srgbClr val="0418AC"/>
                </a:solidFill>
                <a:latin typeface="HP001 4 hàng" pitchFamily="34" charset="0"/>
                <a:ea typeface="Arial-Rounded" pitchFamily="34" charset="0"/>
                <a:cs typeface="Arial-Rounded" pitchFamily="34" charset="0"/>
              </a:rPr>
              <a:t> </a:t>
            </a:r>
            <a:r>
              <a:rPr lang="en-US" sz="3200" b="1" dirty="0" err="1" smtClean="0">
                <a:solidFill>
                  <a:srgbClr val="0418AC"/>
                </a:solidFill>
                <a:latin typeface="HP001 4 hàng" pitchFamily="34" charset="0"/>
                <a:ea typeface="Arial-Rounded" pitchFamily="34" charset="0"/>
                <a:cs typeface="Arial-Rounded" pitchFamily="34" charset="0"/>
              </a:rPr>
              <a:t>lúa</a:t>
            </a:r>
            <a:r>
              <a:rPr lang="en-US" sz="3200" b="1" dirty="0" smtClean="0">
                <a:solidFill>
                  <a:srgbClr val="0418AC"/>
                </a:solidFill>
                <a:latin typeface="HP001 4 hàng" pitchFamily="34" charset="0"/>
                <a:ea typeface="Arial-Rounded" pitchFamily="34" charset="0"/>
                <a:cs typeface="Arial-Rounded" pitchFamily="34" charset="0"/>
              </a:rPr>
              <a:t> </a:t>
            </a:r>
            <a:r>
              <a:rPr lang="en-US" sz="3200" b="1" dirty="0" err="1" smtClean="0">
                <a:solidFill>
                  <a:srgbClr val="0418AC"/>
                </a:solidFill>
                <a:latin typeface="HP001 4 hàng" pitchFamily="34" charset="0"/>
                <a:ea typeface="Arial-Rounded" pitchFamily="34" charset="0"/>
                <a:cs typeface="Arial-Rounded" pitchFamily="34" charset="0"/>
              </a:rPr>
              <a:t>chín</a:t>
            </a:r>
            <a:r>
              <a:rPr lang="en-US" sz="3200" b="1" dirty="0" smtClean="0">
                <a:solidFill>
                  <a:srgbClr val="0418AC"/>
                </a:solidFill>
                <a:latin typeface="HP001 4 hàng" pitchFamily="34" charset="0"/>
                <a:ea typeface="Arial-Rounded" pitchFamily="34" charset="0"/>
                <a:cs typeface="Arial-Rounded" pitchFamily="34" charset="0"/>
              </a:rPr>
              <a:t> </a:t>
            </a:r>
            <a:r>
              <a:rPr lang="en-US" sz="3200" b="1" dirty="0" err="1" smtClean="0">
                <a:solidFill>
                  <a:srgbClr val="0418AC"/>
                </a:solidFill>
                <a:latin typeface="HP001 4 hàng" pitchFamily="34" charset="0"/>
                <a:ea typeface="Arial-Rounded" pitchFamily="34" charset="0"/>
                <a:cs typeface="Arial-Rounded" pitchFamily="34" charset="0"/>
              </a:rPr>
              <a:t>vàng</a:t>
            </a:r>
            <a:r>
              <a:rPr lang="en-US" sz="3200" b="1" dirty="0" smtClean="0">
                <a:solidFill>
                  <a:srgbClr val="0418AC"/>
                </a:solidFill>
                <a:latin typeface="HP001 4 hàng" pitchFamily="34" charset="0"/>
                <a:ea typeface="Arial-Rounded" pitchFamily="34" charset="0"/>
                <a:cs typeface="Arial-Rounded" pitchFamily="34" charset="0"/>
              </a:rPr>
              <a:t>.  </a:t>
            </a:r>
            <a:endParaRPr lang="en-US" sz="3200" b="1" dirty="0">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38180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5359</TotalTime>
  <Words>309</Words>
  <Application>Microsoft Office PowerPoint</Application>
  <PresentationFormat>On-screen Show (16:9)</PresentationFormat>
  <Paragraphs>51</Paragraphs>
  <Slides>12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Arial-Rounded</vt:lpstr>
      <vt:lpstr>Calibri</vt:lpstr>
      <vt:lpstr>Calibri Light</vt:lpstr>
      <vt:lpstr>HP001 4 hàng</vt:lpstr>
      <vt:lpstr>Lato</vt:lpstr>
      <vt:lpstr>Times New Roman</vt:lpstr>
      <vt:lpstr>Quicksand Medium</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Dell</cp:lastModifiedBy>
  <cp:revision>703</cp:revision>
  <dcterms:modified xsi:type="dcterms:W3CDTF">2021-04-19T23:24:09Z</dcterms:modified>
</cp:coreProperties>
</file>