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9" r:id="rId3"/>
    <p:sldId id="273" r:id="rId4"/>
    <p:sldId id="285" r:id="rId5"/>
    <p:sldId id="274" r:id="rId6"/>
    <p:sldId id="278" r:id="rId7"/>
    <p:sldId id="277" r:id="rId8"/>
    <p:sldId id="283" r:id="rId9"/>
    <p:sldId id="284" r:id="rId10"/>
    <p:sldId id="276" r:id="rId11"/>
    <p:sldId id="280" r:id="rId12"/>
    <p:sldId id="281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153E1-866D-4829-BBB0-8E1CC15FAA4D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1F39-8F9D-4B3F-B2CA-1CC4ED3A4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775D03-6F63-44FE-A276-32F62AF00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D95C6C-D1D9-4CFB-A933-813E7D881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AE3A32-466F-4497-9ED1-375A266A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BB1A54-DF58-40FA-B66E-B4755DAD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A048AD-D783-46EF-B6D4-51FDE80C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ADF14A-A26F-4B02-A2D6-1ADA2E98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584643F-24D9-4E69-A06B-58346887D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D9724F-5827-4EA2-9282-B11FC21D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F8FC3B-7CF4-48CE-99C4-E7D22C47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7053FD-9063-4090-A8A8-B22F91BA2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0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1F3DA21-A2F5-424C-B235-46D63E22F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D8A4296-95B3-4B80-BB61-88CA360C7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EC5FD6-B686-4741-BB9F-CB1465FBD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6A0D8B-98C3-4E14-B812-D5925EB4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59E37F-83F4-4A76-90E3-85C6D9D12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0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E44EC-3CAE-40B6-AC53-6AA5B406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7599FD-D0F3-4CE4-9B92-71FEF0819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BE30C6-5FBE-41FD-9900-F0EEBAB6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BFCFFE-39C8-41EF-BDCB-7E112CA6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461D91-64C8-40DA-9C86-EA318901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21A03A-C42C-4A96-94CE-3B35F00DF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354DB9C-068A-410E-8926-CF53F4681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2B35C5-21F4-4823-A2E7-5239CF5C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864D6E-1BC7-4BC6-ABF2-FA7F2A47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9C1CF3-F007-4F3B-91AA-9FB6EBB0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78EC89-B6B2-4052-8662-F2981E0E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2F81CD-5201-48AC-9290-F67B0F59A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F710F9A-70C7-4655-9B2D-4E784EF72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C0E47A-9720-4268-9E81-A11A3C381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E67DB8-A0AF-4B5D-9AAF-7E02A11D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A2EEA8E-6624-48A7-9014-2402AB21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8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469D87-83B1-4B09-91DC-03877CC3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3DE2779-3E48-4C6F-A105-DA8128F12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03DA933-EA69-4EF6-BD77-3CEE50AB5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F6095E1-4CCA-490D-A047-E2016A250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6AA0759-37EB-4585-A7A9-FFD0CCAD1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47ECA49-85D4-46CA-AA07-33801D49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9486AB4-A32E-45EA-BD4C-E485B21E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2B40D4E-D95C-4A5D-81F1-C94172BFB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9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8736E2-EEB5-4AF1-8FA8-4988BC64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2768EE9-A4B8-48FE-831D-85E89E0C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E5F3735-BD9E-4E86-AC4E-2C073D6D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761A5EC-BA75-491B-8CF9-AAC511AC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9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8430EFD-46CB-4F9D-A60F-66550DA61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3E5365E-8DF5-4E48-98AD-7E2C6471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9EB52C2-650F-4CA6-96A7-C8A43057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1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393FED-DDF7-4709-B328-0C6B71D10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638017-ED3E-4CCD-8689-E85B2DF48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0AC0D11-E02E-409A-9659-336A574E1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740F61B-B7C4-4E8C-9F85-EC81054F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C8C05BB-7DFE-4E8A-92E2-219176B3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4A0970-C8A7-419F-AC91-7AFDA40B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0DC7EC-2BBB-4680-AD6E-7B8F427CD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19E2C1C-3D0C-44B6-9583-33DF8E5E9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BFB8D99-DFDE-4419-A382-9EEDF64BA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A7ED60-88FE-47E1-8C1F-D904C7E1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D85F8D-2B0F-48ED-A942-E80024E3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8502D64-90AF-4DC4-8AA9-A00D08D7E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6BC2CE7-D5B3-49E9-BD5E-7DC417843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E0FF01-8279-4058-8200-A0B16F748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89E451-2665-4CC6-B08A-B75F68E6E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FA00-E7FB-435D-8117-31B05C95E663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5A4DE6-35D8-4D64-B33F-DD8D602D9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7988D0-2FC0-41A3-BB41-EDDA82BB2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4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="" xmlns:a16="http://schemas.microsoft.com/office/drawing/2014/main" id="{4A4AF31B-2D84-4112-A8A0-12696547A1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4FA6F47-1AED-4B6D-9008-0304ECD1AEC3}"/>
              </a:ext>
            </a:extLst>
          </p:cNvPr>
          <p:cNvSpPr txBox="1"/>
          <p:nvPr/>
        </p:nvSpPr>
        <p:spPr>
          <a:xfrm>
            <a:off x="1242874" y="2644775"/>
            <a:ext cx="98505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257577"/>
            <a:ext cx="11603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Khoanh vào chữ cái trước câu trả lời đúng: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233" y="1198855"/>
            <a:ext cx="116038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10, 7, 2, 3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A.  10               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B.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C.  2                    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4, 8, 5, 9 </a:t>
            </a:r>
            <a:r>
              <a:rPr lang="en-US" sz="4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4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4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A.  4                   B.  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8                   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38519" y="3060959"/>
            <a:ext cx="645458" cy="6364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67882" y="4902879"/>
            <a:ext cx="645458" cy="6364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5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257577"/>
            <a:ext cx="11603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9: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điền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41" y="2059526"/>
            <a:ext cx="11491617" cy="2262241"/>
          </a:xfrm>
          <a:prstGeom prst="rect">
            <a:avLst/>
          </a:prstGeom>
        </p:spPr>
      </p:pic>
      <p:sp>
        <p:nvSpPr>
          <p:cNvPr id="4" name="Isosceles Triangle 3"/>
          <p:cNvSpPr/>
          <p:nvPr/>
        </p:nvSpPr>
        <p:spPr>
          <a:xfrm>
            <a:off x="2232228" y="3200345"/>
            <a:ext cx="717172" cy="788952"/>
          </a:xfrm>
          <a:prstGeom prst="triangle">
            <a:avLst>
              <a:gd name="adj" fmla="val 52273"/>
            </a:avLst>
          </a:prstGeom>
          <a:solidFill>
            <a:schemeClr val="accent5"/>
          </a:solidFill>
          <a:ln w="76200">
            <a:solidFill>
              <a:srgbClr val="0206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9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07407E-6 L 0.6168 -0.1486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-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230" y="206272"/>
            <a:ext cx="116038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/>
              <a:t>Câu</a:t>
            </a:r>
            <a:r>
              <a:rPr lang="en-GB" sz="4000" b="1" dirty="0"/>
              <a:t> 10</a:t>
            </a:r>
            <a:r>
              <a:rPr lang="en-GB" sz="4000" b="1" dirty="0" smtClean="0"/>
              <a:t>:</a:t>
            </a:r>
            <a:endParaRPr lang="en-GB" sz="4000" dirty="0"/>
          </a:p>
          <a:p>
            <a:r>
              <a:rPr lang="en-GB" sz="4000" dirty="0" err="1" smtClean="0"/>
              <a:t>Hình</a:t>
            </a:r>
            <a:r>
              <a:rPr lang="en-GB" sz="4000" dirty="0" smtClean="0"/>
              <a:t> </a:t>
            </a:r>
            <a:r>
              <a:rPr lang="en-GB" sz="4000" dirty="0" err="1"/>
              <a:t>bên</a:t>
            </a:r>
            <a:r>
              <a:rPr lang="en-GB" sz="4000" dirty="0"/>
              <a:t> </a:t>
            </a:r>
            <a:r>
              <a:rPr lang="en-GB" sz="4000" dirty="0" err="1"/>
              <a:t>có</a:t>
            </a:r>
            <a:r>
              <a:rPr lang="en-GB" sz="4000" dirty="0"/>
              <a:t>:</a:t>
            </a:r>
          </a:p>
          <a:p>
            <a:r>
              <a:rPr lang="en-GB" sz="4000" dirty="0" smtClean="0"/>
              <a:t>...... </a:t>
            </a:r>
            <a:r>
              <a:rPr lang="en-GB" sz="4000" dirty="0" err="1" smtClean="0"/>
              <a:t>khối</a:t>
            </a:r>
            <a:r>
              <a:rPr lang="en-GB" sz="4000" dirty="0" smtClean="0"/>
              <a:t> </a:t>
            </a:r>
            <a:r>
              <a:rPr lang="en-GB" sz="4000" dirty="0" err="1"/>
              <a:t>hộp</a:t>
            </a:r>
            <a:r>
              <a:rPr lang="en-GB" sz="4000" dirty="0"/>
              <a:t> </a:t>
            </a:r>
            <a:r>
              <a:rPr lang="en-GB" sz="4000" dirty="0" err="1"/>
              <a:t>chữ</a:t>
            </a:r>
            <a:r>
              <a:rPr lang="en-GB" sz="4000" dirty="0"/>
              <a:t> </a:t>
            </a:r>
            <a:r>
              <a:rPr lang="en-GB" sz="4000" dirty="0" err="1"/>
              <a:t>nhật</a:t>
            </a:r>
            <a:endParaRPr lang="en-GB" sz="4000" dirty="0"/>
          </a:p>
          <a:p>
            <a:r>
              <a:rPr lang="en-GB" sz="4000" dirty="0" smtClean="0"/>
              <a:t>...... </a:t>
            </a:r>
            <a:r>
              <a:rPr lang="en-GB" sz="4000" dirty="0" err="1"/>
              <a:t>khối</a:t>
            </a:r>
            <a:r>
              <a:rPr lang="en-GB" sz="4000" dirty="0"/>
              <a:t> </a:t>
            </a:r>
            <a:r>
              <a:rPr lang="en-GB" sz="4000" dirty="0" err="1"/>
              <a:t>lập</a:t>
            </a:r>
            <a:r>
              <a:rPr lang="en-GB" sz="4000" dirty="0"/>
              <a:t> </a:t>
            </a:r>
            <a:r>
              <a:rPr lang="en-GB" sz="4000" dirty="0" err="1"/>
              <a:t>phương</a:t>
            </a:r>
            <a:endParaRPr lang="en-GB" sz="4000" b="1" dirty="0"/>
          </a:p>
        </p:txBody>
      </p:sp>
      <p:pic>
        <p:nvPicPr>
          <p:cNvPr id="1026" name="Picture 7" descr="Câu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06" y="609600"/>
            <a:ext cx="6829194" cy="588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7188" y="2052931"/>
            <a:ext cx="636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85" y="1407391"/>
            <a:ext cx="636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034" y="399245"/>
            <a:ext cx="29851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&gt;, &lt;, =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4552" y="1633470"/>
            <a:ext cx="101743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</a:t>
            </a:r>
          </a:p>
          <a:p>
            <a:endParaRPr lang="en-GB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6		3		2		</a:t>
            </a:r>
            <a:r>
              <a:rPr 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7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4984" y="1534389"/>
            <a:ext cx="91440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C00000"/>
                </a:solidFill>
              </a:rPr>
              <a:t>&lt;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4984" y="2910742"/>
            <a:ext cx="91440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4984" y="4287095"/>
            <a:ext cx="91440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C00000"/>
                </a:solidFill>
              </a:rPr>
              <a:t>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55462" y="1534389"/>
            <a:ext cx="91440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5462" y="2910742"/>
            <a:ext cx="91440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C00000"/>
                </a:solidFill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462" y="4287095"/>
            <a:ext cx="91440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25940" y="1534389"/>
            <a:ext cx="91440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C00000"/>
                </a:solidFill>
              </a:rPr>
              <a:t>&lt;</a:t>
            </a:r>
            <a:endParaRPr lang="en-GB" sz="5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5939" y="2910742"/>
            <a:ext cx="91440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25939" y="4287095"/>
            <a:ext cx="914401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C00000"/>
                </a:solidFill>
              </a:rPr>
              <a:t>&lt;</a:t>
            </a:r>
            <a:endParaRPr lang="en-GB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1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60" y="425003"/>
            <a:ext cx="78790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nl-N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vi-V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a.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" y="2498499"/>
            <a:ext cx="11689724" cy="43594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9575" y="1586752"/>
            <a:ext cx="8919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0 1 2 3 4 5 6 7 8 9 10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6417" y="5014934"/>
            <a:ext cx="753035" cy="103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>
                <a:solidFill>
                  <a:srgbClr val="FF0000"/>
                </a:solidFill>
              </a:rPr>
              <a:t>6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42495" y="5014934"/>
            <a:ext cx="681317" cy="103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60424" y="3499926"/>
            <a:ext cx="681317" cy="103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>
                <a:solidFill>
                  <a:srgbClr val="FF0000"/>
                </a:solidFill>
              </a:rPr>
              <a:t>9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0218" y="3499926"/>
            <a:ext cx="905435" cy="103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 smtClean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9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8" y="270457"/>
            <a:ext cx="107532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Câu 2: </a:t>
            </a:r>
            <a:r>
              <a:rPr lang="nl-N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+ 2 = ........                   </a:t>
            </a: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+ 0 - 3 =  .......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	10 – 6 = .........              	 8 – 3 + 4 = .......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0047" y="896475"/>
            <a:ext cx="519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2117" y="1501563"/>
            <a:ext cx="78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1555" y="1465568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9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11553" y="865257"/>
            <a:ext cx="788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6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6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1" y="307745"/>
            <a:ext cx="115652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 3: </a:t>
            </a:r>
            <a:r>
              <a:rPr lang="vi-VN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Viết </a:t>
            </a:r>
            <a:r>
              <a:rPr lang="vi-VN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 số  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 </a:t>
            </a:r>
            <a:r>
              <a:rPr lang="vi-VN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 </a:t>
            </a:r>
            <a:r>
              <a:rPr lang="vi-VN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GB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vi-VN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; 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endParaRPr lang="en-GB" sz="4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lphaLcPeriod"/>
            </a:pPr>
            <a:r>
              <a:rPr lang="vi-VN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 </a:t>
            </a:r>
            <a:r>
              <a:rPr lang="vi-VN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 tự từ </a:t>
            </a:r>
            <a:r>
              <a:rPr lang="vi-VN" sz="4000" dirty="0">
                <a:solidFill>
                  <a:schemeClr val="accent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bé đến lớn</a:t>
            </a:r>
            <a:r>
              <a:rPr lang="vi-VN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GB" sz="4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vi-VN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…………………………………………….</a:t>
            </a:r>
            <a:endParaRPr lang="en-GB" sz="4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714375" algn="l"/>
                <a:tab pos="752475" algn="l"/>
                <a:tab pos="1866900" algn="l"/>
              </a:tabLst>
            </a:pPr>
            <a:r>
              <a:rPr lang="vi-VN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b. Theo thứ tự từ </a:t>
            </a:r>
            <a:r>
              <a:rPr lang="vi-VN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lớn đến bé</a:t>
            </a:r>
            <a:r>
              <a:rPr lang="vi-VN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GB" sz="4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714375" algn="l"/>
                <a:tab pos="752475" algn="l"/>
                <a:tab pos="1866900" algn="l"/>
              </a:tabLst>
            </a:pPr>
            <a:r>
              <a:rPr lang="vi-VN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…………………………………………….</a:t>
            </a:r>
            <a:endParaRPr lang="en-GB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3670" y="1443317"/>
            <a:ext cx="2510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4, 6, 7, 10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3670" y="2671498"/>
            <a:ext cx="2510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10, 7, 6, 4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278" y="433964"/>
            <a:ext cx="118235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Câu 4: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Điền</a:t>
            </a:r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dấu  </a:t>
            </a:r>
            <a:r>
              <a:rPr lang="vi-VN" sz="4000" b="1" dirty="0">
                <a:latin typeface="Arial" panose="020B0604020202020204" pitchFamily="34" charset="0"/>
                <a:cs typeface="Arial" panose="020B0604020202020204" pitchFamily="34" charset="0"/>
              </a:rPr>
              <a:t>&lt;, &gt;, = 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thích hợp vào chỗ chấm: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... 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4 ... 6</a:t>
            </a:r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5 + </a:t>
            </a: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6 + 1         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– 5  </a:t>
            </a:r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8394" y="1048855"/>
            <a:ext cx="618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</a:rPr>
              <a:t>&lt;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51894" y="1057815"/>
            <a:ext cx="618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</a:rPr>
              <a:t>&lt;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 rot="5400000" flipV="1">
            <a:off x="920002" y="2385709"/>
            <a:ext cx="163607" cy="1030942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 flipV="1">
            <a:off x="2777941" y="2408122"/>
            <a:ext cx="136713" cy="959223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 flipV="1">
            <a:off x="5881027" y="2456358"/>
            <a:ext cx="145330" cy="854133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 flipV="1">
            <a:off x="7918632" y="2415585"/>
            <a:ext cx="119913" cy="932330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8894" y="2846615"/>
            <a:ext cx="461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8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81524" y="2823547"/>
            <a:ext cx="61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6208" y="2810760"/>
            <a:ext cx="61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3311" y="2831023"/>
            <a:ext cx="618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39079" y="2316909"/>
            <a:ext cx="618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</a:rPr>
              <a:t>&gt;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8438" y="2331246"/>
            <a:ext cx="618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</a:rPr>
              <a:t>=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8" grpId="0" animBg="1"/>
      <p:bldP spid="9" grpId="0" animBg="1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843" y="253380"/>
            <a:ext cx="11684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/>
              <a:t>Câu 5:</a:t>
            </a:r>
            <a:r>
              <a:rPr lang="vi-VN" sz="4000" dirty="0"/>
              <a:t> </a:t>
            </a:r>
            <a:r>
              <a:rPr lang="en-US" sz="4000" dirty="0"/>
              <a:t>Cho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số</a:t>
            </a:r>
            <a:r>
              <a:rPr lang="en-US" sz="4000" dirty="0"/>
              <a:t> 3,  5,  8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dấu</a:t>
            </a:r>
            <a:r>
              <a:rPr lang="en-US" sz="4000" dirty="0"/>
              <a:t> +, - , =. </a:t>
            </a:r>
            <a:r>
              <a:rPr lang="en-US" sz="4000" dirty="0" err="1"/>
              <a:t>Em</a:t>
            </a:r>
            <a:r>
              <a:rPr lang="en-US" sz="4000" dirty="0"/>
              <a:t> </a:t>
            </a:r>
            <a:r>
              <a:rPr lang="en-US" sz="4000" dirty="0" err="1"/>
              <a:t>hãy</a:t>
            </a:r>
            <a:r>
              <a:rPr lang="en-US" sz="4000" dirty="0"/>
              <a:t> </a:t>
            </a:r>
            <a:r>
              <a:rPr lang="en-US" sz="4000" dirty="0" err="1"/>
              <a:t>lập</a:t>
            </a:r>
            <a:r>
              <a:rPr lang="en-US" sz="4000" dirty="0"/>
              <a:t> </a:t>
            </a:r>
            <a:r>
              <a:rPr lang="en-US" sz="4000" dirty="0" err="1"/>
              <a:t>các</a:t>
            </a:r>
            <a:r>
              <a:rPr lang="en-US" sz="4000" dirty="0"/>
              <a:t> </a:t>
            </a:r>
            <a:r>
              <a:rPr lang="en-US" sz="4000" dirty="0" err="1"/>
              <a:t>phép</a:t>
            </a:r>
            <a:r>
              <a:rPr lang="en-US" sz="4000" dirty="0"/>
              <a:t> </a:t>
            </a:r>
            <a:r>
              <a:rPr lang="en-US" sz="4000" dirty="0" err="1"/>
              <a:t>tính</a:t>
            </a:r>
            <a:r>
              <a:rPr lang="en-US" sz="4000" dirty="0"/>
              <a:t> </a:t>
            </a:r>
            <a:r>
              <a:rPr lang="en-US" sz="4000" dirty="0" err="1"/>
              <a:t>đúng</a:t>
            </a:r>
            <a:endParaRPr lang="en-GB" sz="4000" b="1" dirty="0"/>
          </a:p>
        </p:txBody>
      </p:sp>
      <p:pic>
        <p:nvPicPr>
          <p:cNvPr id="3074" name="Picture 2" descr="de-thi-hoc-ki-1-mon-toan-lop-1-sach-ket-noi-tri-thuc-voi-cuoc-song-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08"/>
          <a:stretch/>
        </p:blipFill>
        <p:spPr bwMode="auto">
          <a:xfrm>
            <a:off x="3639059" y="1824972"/>
            <a:ext cx="4594212" cy="497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21383" y="2052030"/>
            <a:ext cx="37497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 +  …   =   …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1383" y="3312013"/>
            <a:ext cx="37497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 +  …   =   …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2746" y="4579661"/>
            <a:ext cx="3906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  -   …  =   …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6988" y="5839644"/>
            <a:ext cx="3906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  -   …  =   …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7081" y="5807217"/>
            <a:ext cx="43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9313" y="5807217"/>
            <a:ext cx="43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8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76159" y="3316824"/>
            <a:ext cx="43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8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5835" y="4579661"/>
            <a:ext cx="43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8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80642" y="2138727"/>
            <a:ext cx="43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8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3321635"/>
            <a:ext cx="430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64188" y="5839644"/>
            <a:ext cx="43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7082" y="4579661"/>
            <a:ext cx="43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7082" y="3321635"/>
            <a:ext cx="43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70689" y="2129772"/>
            <a:ext cx="439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3153" y="4579661"/>
            <a:ext cx="430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93976" y="2129772"/>
            <a:ext cx="430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5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257577"/>
            <a:ext cx="11603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6: </a:t>
            </a:r>
            <a:r>
              <a:rPr lang="en-GB" sz="4000" b="1" dirty="0" err="1" smtClean="0"/>
              <a:t>Số</a:t>
            </a:r>
            <a:r>
              <a:rPr lang="en-GB" sz="4000" b="1" dirty="0" smtClean="0"/>
              <a:t>?</a:t>
            </a:r>
            <a:endParaRPr lang="en-GB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11503" y="1324377"/>
            <a:ext cx="99990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 + 3 = 8		… + 2 = 6</a:t>
            </a:r>
          </a:p>
          <a:p>
            <a:pPr algn="just"/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… = 10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9 - … = 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6352" y="2554944"/>
            <a:ext cx="493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1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7140" y="1337660"/>
            <a:ext cx="493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17966" y="2555483"/>
            <a:ext cx="493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2987" y="1337660"/>
            <a:ext cx="493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08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60" y="425003"/>
            <a:ext cx="11022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349930" y="5411537"/>
          <a:ext cx="3540038" cy="8063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9518"/>
                <a:gridCol w="729518"/>
                <a:gridCol w="729518"/>
                <a:gridCol w="729518"/>
                <a:gridCol w="621966"/>
              </a:tblGrid>
              <a:tr h="806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2533"/>
            <a:ext cx="10920549" cy="29945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51058" y="5468145"/>
            <a:ext cx="394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7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2848" y="5468145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=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98779" y="5512643"/>
            <a:ext cx="484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9260" y="5485749"/>
            <a:ext cx="394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6495" y="5485749"/>
            <a:ext cx="484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0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60" y="425003"/>
            <a:ext cx="11022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349930" y="5411537"/>
          <a:ext cx="3540038" cy="8063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9518"/>
                <a:gridCol w="729518"/>
                <a:gridCol w="729518"/>
                <a:gridCol w="729518"/>
                <a:gridCol w="621966"/>
              </a:tblGrid>
              <a:tr h="806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16" y="2087845"/>
            <a:ext cx="11529933" cy="2653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53382" y="5482081"/>
            <a:ext cx="44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2286" y="5464151"/>
            <a:ext cx="44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-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76165" y="5486401"/>
            <a:ext cx="76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10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6633" y="5500011"/>
            <a:ext cx="44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=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6917" y="5455186"/>
            <a:ext cx="44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2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312</Words>
  <Application>Microsoft Office PowerPoint</Application>
  <PresentationFormat>Custom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LAN</dc:creator>
  <cp:lastModifiedBy>Windows User</cp:lastModifiedBy>
  <cp:revision>34</cp:revision>
  <dcterms:created xsi:type="dcterms:W3CDTF">2020-08-06T10:07:49Z</dcterms:created>
  <dcterms:modified xsi:type="dcterms:W3CDTF">2021-12-24T09:41:57Z</dcterms:modified>
</cp:coreProperties>
</file>