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317" r:id="rId3"/>
    <p:sldId id="304" r:id="rId4"/>
    <p:sldId id="313" r:id="rId5"/>
    <p:sldId id="312" r:id="rId6"/>
    <p:sldId id="311" r:id="rId7"/>
    <p:sldId id="280" r:id="rId8"/>
    <p:sldId id="281" r:id="rId9"/>
    <p:sldId id="282" r:id="rId10"/>
    <p:sldId id="30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00"/>
    <a:srgbClr val="FFFFFF"/>
    <a:srgbClr val="9900CC"/>
    <a:srgbClr val="FF66FF"/>
    <a:srgbClr val="CC0000"/>
    <a:srgbClr val="9BFE38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C22758F-1E0E-4709-9886-DDFB4FDC09E6}" type="datetimeFigureOut">
              <a:rPr lang="en-US"/>
              <a:pPr>
                <a:defRPr/>
              </a:pPr>
              <a:t>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AB15EC1-0308-4B8F-9BF3-EEC898247593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CC42C5-ED94-402C-9BDE-4C6F874E5D41}" type="slidenum">
              <a:rPr lang="en-US" altLang="vi-VN"/>
              <a:pPr/>
              <a:t>8</a:t>
            </a:fld>
            <a:endParaRPr lang="en-US" alt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5AE36-AD48-4240-8349-D3AF948E98A8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AEB3-3C62-423D-9EE6-98806ED3810C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4087B-7DDE-4FF2-BF37-31562F5896F4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EED19-B8D6-45C7-B00C-5869D4934D6C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Arial" charset="0"/>
              </a:defRPr>
            </a:lvl1pPr>
          </a:lstStyle>
          <a:p>
            <a:fld id="{F18DEECD-6B3E-4592-BC93-A07A2F92ACE6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7AEB21C7-4282-46D2-8109-7801463A33E9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Arial" charset="0"/>
              </a:defRPr>
            </a:lvl1pPr>
          </a:lstStyle>
          <a:p>
            <a:fld id="{963DF638-DA85-4BC9-9C1F-7902C5C316E4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91DE6E6C-5B67-4BA0-83E2-CCF36FBD1E0F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CEEA15B3-88C4-4868-AB11-D84D76AB606A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DFA21DCD-66E6-4DF0-A85B-57E27832FA7A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5140D0F8-2070-4194-8881-797BCD1B5BD7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EB8CC9-7135-445D-969B-18E279AE6B44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8534036B-B5F2-4D55-B563-EB159A390118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Constantia"/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Constanti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579946D9-6DEE-4B10-B7E5-9E301A524B00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EB1CDC29-9317-402F-A19E-FF966CC45457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C63F0737-DDB0-4CA2-B0EA-4CBC065E1D4A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EAA427B1-6243-43ED-8B26-6A9C0EF3CE46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704850"/>
            <a:ext cx="8229600" cy="561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1E85A131-69BE-428A-BED8-21E252780AFA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BCDC9F-0389-47E9-BC0E-911F7D68BDA5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119B7-092B-4099-9AE2-41CA0C75E0E5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B6DAC-D427-4359-9588-92E1822DAAA1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07E6F-B26C-43AE-AF25-F3F0FC0ADC36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A80ED-CC7C-4635-8B2B-75036EFDE9B2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AEF22-45A6-4A9E-A53E-215BB38E2584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F01270-ADE3-4B12-B8F2-013AE5DF6858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8EE9008-8545-427D-AC4C-70C13A90A782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Constantia"/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latin typeface="Constantia"/>
              <a:cs typeface="Arial" charset="0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Tahoma" pitchFamily="34" charset="0"/>
                <a:cs typeface="Arial" charset="0"/>
              </a:defRPr>
            </a:lvl1pPr>
          </a:lstStyle>
          <a:p>
            <a:fld id="{2A318B33-90BF-4C81-A3A5-7B82B7F6B770}" type="slidenum">
              <a:rPr lang="en-US" altLang="vi-VN"/>
              <a:pPr/>
              <a:t>‹#›</a:t>
            </a:fld>
            <a:endParaRPr lang="en-US" altLang="vi-VN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solidFill>
                  <a:prstClr val="black"/>
                </a:solidFill>
                <a:latin typeface="Tahoma" pitchFamily="34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429000" y="6858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u="sng"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pic>
        <p:nvPicPr>
          <p:cNvPr id="17412" name="Picture 5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H="1">
            <a:off x="-114300" y="1016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745161" flipH="1">
            <a:off x="8001000" y="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7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8674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8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63479" flipH="1">
            <a:off x="8077200" y="5791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3" descr="D:\HANH-DAY HOC\BIEU MAU CAP 1\HOC IN TEL\HINH\HINH DONG\NGO NGHINH\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5334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3" descr="D:\HANH-DAY HOC\BIEU MAU CAP 1\HOC IN TEL\HINH\HINH DONG\NGO NGHINH\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5334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5" descr="barr3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gray">
          <a:xfrm>
            <a:off x="3238500" y="3863975"/>
            <a:ext cx="2590800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vi-VN" altLang="vi-VN"/>
          </a:p>
        </p:txBody>
      </p:sp>
      <p:sp>
        <p:nvSpPr>
          <p:cNvPr id="28" name="Rectangle 27"/>
          <p:cNvSpPr/>
          <p:nvPr/>
        </p:nvSpPr>
        <p:spPr>
          <a:xfrm>
            <a:off x="943970" y="1901993"/>
            <a:ext cx="7315200" cy="1909465"/>
          </a:xfrm>
          <a:prstGeom prst="rect">
            <a:avLst/>
          </a:prstGeom>
          <a:noFill/>
        </p:spPr>
        <p:txBody>
          <a:bodyPr wrap="none">
            <a:prstTxWarp prst="textDeflat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</a:rPr>
              <a:t>L</a:t>
            </a:r>
            <a:r>
              <a:rPr lang="vi-VN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UYỆN TẬP </a:t>
            </a:r>
          </a:p>
          <a:p>
            <a:pPr algn="ctr">
              <a:defRPr/>
            </a:pPr>
            <a:r>
              <a:rPr lang="vi-VN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(TRANG 109)</a:t>
            </a:r>
            <a:endParaRPr lang="en-US" sz="54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strips dir="rd"/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371600" y="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i="1">
                <a:solidFill>
                  <a:srgbClr val="0066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62000" y="858838"/>
            <a:ext cx="548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latin typeface="Times New Roman" pitchFamily="18" charset="0"/>
              </a:rPr>
              <a:t>  </a:t>
            </a: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</a:rPr>
              <a:t>KHỞI ĐỘNG:</a:t>
            </a:r>
            <a:endParaRPr lang="en-US" altLang="en-US" sz="3200" b="1" i="1">
              <a:latin typeface="Times New Roman" pitchFamily="18" charset="0"/>
            </a:endParaRPr>
          </a:p>
        </p:txBody>
      </p:sp>
      <p:sp>
        <p:nvSpPr>
          <p:cNvPr id="19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1905000"/>
            <a:ext cx="85328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- Một n</a:t>
            </a:r>
            <a:r>
              <a:rPr lang="vi-VN" altLang="en-US" sz="3200" b="1" i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m có bao nhiêu tháng ? Là những tháng nào ?</a:t>
            </a:r>
          </a:p>
        </p:txBody>
      </p:sp>
      <p:sp>
        <p:nvSpPr>
          <p:cNvPr id="20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4267200"/>
            <a:ext cx="876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32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Một tuần lễ có bao nhiêu ngày ? Ngày đầu tuần là thứ mấy? Ngày cuối tuần là thứ mấy?</a:t>
            </a:r>
          </a:p>
        </p:txBody>
      </p:sp>
      <p:sp>
        <p:nvSpPr>
          <p:cNvPr id="8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2982913"/>
            <a:ext cx="8537575" cy="1200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Aft>
                <a:spcPct val="25000"/>
              </a:spcAft>
              <a:buFontTx/>
              <a:buChar char="-"/>
              <a:defRPr/>
            </a:pPr>
            <a:r>
              <a:rPr lang="en-US" alt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alt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alt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spcAft>
                <a:spcPct val="25000"/>
              </a:spcAft>
              <a:defRPr/>
            </a:pP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1,  2,  3,  4,  5,  6,  7,  8,  9,  10,  11,  12</a:t>
            </a:r>
          </a:p>
        </p:txBody>
      </p:sp>
      <p:sp>
        <p:nvSpPr>
          <p:cNvPr id="9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90500" y="5494338"/>
            <a:ext cx="8763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Một tuần lễ có 7 ngày. Ngày đầu tuần là thứ hai. Ngày cuối tuần là chủ nhật.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19" grpId="0"/>
      <p:bldP spid="20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42875" y="106680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altLang="en-US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Đây là tờ lịch tháng 1, tháng 2, tháng 3 năm 2004</a:t>
            </a:r>
          </a:p>
        </p:txBody>
      </p:sp>
      <p:graphicFrame>
        <p:nvGraphicFramePr>
          <p:cNvPr id="3270" name="Group 198"/>
          <p:cNvGraphicFramePr>
            <a:graphicFrameLocks noGrp="1"/>
          </p:cNvGraphicFramePr>
          <p:nvPr/>
        </p:nvGraphicFramePr>
        <p:xfrm>
          <a:off x="34925" y="1404938"/>
          <a:ext cx="2943226" cy="2438400"/>
        </p:xfrm>
        <a:graphic>
          <a:graphicData uri="http://schemas.openxmlformats.org/drawingml/2006/table">
            <a:tbl>
              <a:tblPr/>
              <a:tblGrid>
                <a:gridCol w="9904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7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09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09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288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15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289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Tháng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1</a:t>
                      </a:r>
                    </a:p>
                  </a:txBody>
                  <a:tcPr marL="91430" marR="9143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hai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tư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năm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sáu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bảy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Chủ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9507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532188" y="22225"/>
            <a:ext cx="2362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 eaLnBrk="1" hangingPunct="1"/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graphicFrame>
        <p:nvGraphicFramePr>
          <p:cNvPr id="170" name="Group 198"/>
          <p:cNvGraphicFramePr>
            <a:graphicFrameLocks noGrp="1"/>
          </p:cNvGraphicFramePr>
          <p:nvPr/>
        </p:nvGraphicFramePr>
        <p:xfrm>
          <a:off x="3082925" y="1408113"/>
          <a:ext cx="2943226" cy="2438400"/>
        </p:xfrm>
        <a:graphic>
          <a:graphicData uri="http://schemas.openxmlformats.org/drawingml/2006/table">
            <a:tbl>
              <a:tblPr/>
              <a:tblGrid>
                <a:gridCol w="9904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7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09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09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288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15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289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Tháng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2</a:t>
                      </a:r>
                    </a:p>
                  </a:txBody>
                  <a:tcPr marL="91430" marR="9143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hai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tư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năm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sáu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bảy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Chủ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71" name="Group 198"/>
          <p:cNvGraphicFramePr>
            <a:graphicFrameLocks noGrp="1"/>
          </p:cNvGraphicFramePr>
          <p:nvPr/>
        </p:nvGraphicFramePr>
        <p:xfrm>
          <a:off x="6089650" y="1408113"/>
          <a:ext cx="2943226" cy="2438400"/>
        </p:xfrm>
        <a:graphic>
          <a:graphicData uri="http://schemas.openxmlformats.org/drawingml/2006/table">
            <a:tbl>
              <a:tblPr/>
              <a:tblGrid>
                <a:gridCol w="9904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7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09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09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288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15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289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Tháng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3</a:t>
                      </a:r>
                    </a:p>
                  </a:txBody>
                  <a:tcPr marL="91430" marR="9143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hai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tư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năm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 sáu</a:t>
                      </a: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Chủ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marL="91430" marR="914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horzOverflow="overflow">
                    <a:lnL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72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52400" y="3851275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Xem tờ lịch trên rồi cho biết:</a:t>
            </a:r>
          </a:p>
        </p:txBody>
      </p:sp>
      <p:sp>
        <p:nvSpPr>
          <p:cNvPr id="173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52400" y="4151313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a/ Ngày 3 tháng 2 là thứ mấy?</a:t>
            </a:r>
          </a:p>
        </p:txBody>
      </p:sp>
      <p:sp>
        <p:nvSpPr>
          <p:cNvPr id="174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-114300" y="4427538"/>
            <a:ext cx="42672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       Ngày 8 tháng 3 là thứ mấy?</a:t>
            </a:r>
          </a:p>
        </p:txBody>
      </p:sp>
      <p:sp>
        <p:nvSpPr>
          <p:cNvPr id="175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-125413" y="4694238"/>
            <a:ext cx="4954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       Ngày </a:t>
            </a:r>
            <a:r>
              <a:rPr lang="vi-VN" altLang="en-US" sz="2000" b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tiên của tháng 3 là thứ mấy?</a:t>
            </a:r>
          </a:p>
        </p:txBody>
      </p:sp>
      <p:sp>
        <p:nvSpPr>
          <p:cNvPr id="176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-152400" y="4964113"/>
            <a:ext cx="518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       Ngày cuối cùng của tháng 1 là thứ mấy?</a:t>
            </a:r>
          </a:p>
        </p:txBody>
      </p:sp>
      <p:sp>
        <p:nvSpPr>
          <p:cNvPr id="177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6200" y="525145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b/ Thứ hai </a:t>
            </a:r>
            <a:r>
              <a:rPr lang="vi-VN" altLang="en-US" sz="2000" b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tiên của tháng 1 là ngày nào? </a:t>
            </a:r>
          </a:p>
        </p:txBody>
      </p:sp>
      <p:sp>
        <p:nvSpPr>
          <p:cNvPr id="178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42875" y="5527675"/>
            <a:ext cx="530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  Chủ nhật cuối cùng của tháng 3 là ngày nào?</a:t>
            </a:r>
          </a:p>
        </p:txBody>
      </p:sp>
      <p:sp>
        <p:nvSpPr>
          <p:cNvPr id="179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46075" y="5848350"/>
            <a:ext cx="6283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Tháng 2 có mấy ngày thứ bảy? Đó là các ngày nào?  </a:t>
            </a:r>
          </a:p>
        </p:txBody>
      </p:sp>
      <p:sp>
        <p:nvSpPr>
          <p:cNvPr id="180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34938" y="6318250"/>
            <a:ext cx="670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c/ Tháng 2 n</a:t>
            </a:r>
            <a:r>
              <a:rPr lang="vi-VN" altLang="en-US" sz="20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m 2004 có bao nhiêu ngày?</a:t>
            </a:r>
          </a:p>
        </p:txBody>
      </p:sp>
      <p:sp>
        <p:nvSpPr>
          <p:cNvPr id="181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12750" y="414655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3 tháng 2 là thứ ba.</a:t>
            </a:r>
          </a:p>
        </p:txBody>
      </p:sp>
      <p:sp>
        <p:nvSpPr>
          <p:cNvPr id="19614" name="Text Box 60"/>
          <p:cNvSpPr txBox="1">
            <a:spLocks noChangeArrowheads="1"/>
          </p:cNvSpPr>
          <p:nvPr/>
        </p:nvSpPr>
        <p:spPr bwMode="auto">
          <a:xfrm>
            <a:off x="3078163" y="2016125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Thứ ba</a:t>
            </a:r>
          </a:p>
        </p:txBody>
      </p:sp>
      <p:sp>
        <p:nvSpPr>
          <p:cNvPr id="19615" name="Text Box 59"/>
          <p:cNvSpPr txBox="1">
            <a:spLocks noChangeArrowheads="1"/>
          </p:cNvSpPr>
          <p:nvPr/>
        </p:nvSpPr>
        <p:spPr bwMode="auto">
          <a:xfrm>
            <a:off x="4379913" y="2012950"/>
            <a:ext cx="333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3</a:t>
            </a:r>
          </a:p>
        </p:txBody>
      </p:sp>
      <p:sp>
        <p:nvSpPr>
          <p:cNvPr id="184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93700" y="4427538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8 tháng 3 là thứ hai.</a:t>
            </a:r>
          </a:p>
        </p:txBody>
      </p:sp>
      <p:sp>
        <p:nvSpPr>
          <p:cNvPr id="19617" name="Text Box 70"/>
          <p:cNvSpPr txBox="1">
            <a:spLocks noChangeArrowheads="1"/>
          </p:cNvSpPr>
          <p:nvPr/>
        </p:nvSpPr>
        <p:spPr bwMode="auto">
          <a:xfrm>
            <a:off x="6084888" y="1714500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Thứ hai</a:t>
            </a:r>
          </a:p>
        </p:txBody>
      </p:sp>
      <p:sp>
        <p:nvSpPr>
          <p:cNvPr id="19618" name="Text Box 59"/>
          <p:cNvSpPr txBox="1">
            <a:spLocks noChangeArrowheads="1"/>
          </p:cNvSpPr>
          <p:nvPr/>
        </p:nvSpPr>
        <p:spPr bwMode="auto">
          <a:xfrm rot="10800000" flipV="1">
            <a:off x="7385050" y="1711325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8</a:t>
            </a:r>
          </a:p>
        </p:txBody>
      </p:sp>
      <p:sp>
        <p:nvSpPr>
          <p:cNvPr id="187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93700" y="4706938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đầu tiên của tháng 3 là thứ hai.</a:t>
            </a:r>
          </a:p>
        </p:txBody>
      </p:sp>
      <p:sp>
        <p:nvSpPr>
          <p:cNvPr id="19620" name="Text Box 59"/>
          <p:cNvSpPr txBox="1">
            <a:spLocks noChangeArrowheads="1"/>
          </p:cNvSpPr>
          <p:nvPr/>
        </p:nvSpPr>
        <p:spPr bwMode="auto">
          <a:xfrm rot="10800000" flipV="1">
            <a:off x="38100" y="3232150"/>
            <a:ext cx="1177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Thứ bảy</a:t>
            </a:r>
          </a:p>
        </p:txBody>
      </p:sp>
      <p:sp>
        <p:nvSpPr>
          <p:cNvPr id="189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46075" y="4973638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cuối cùng của tháng 1 là ngày thứ bảy</a:t>
            </a:r>
          </a:p>
        </p:txBody>
      </p:sp>
      <p:sp>
        <p:nvSpPr>
          <p:cNvPr id="19622" name="Text Box 59"/>
          <p:cNvSpPr txBox="1">
            <a:spLocks noChangeArrowheads="1"/>
          </p:cNvSpPr>
          <p:nvPr/>
        </p:nvSpPr>
        <p:spPr bwMode="auto">
          <a:xfrm rot="10800000" flipV="1">
            <a:off x="1336675" y="1711325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191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46075" y="5240338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 hai </a:t>
            </a:r>
            <a:r>
              <a:rPr lang="vi-VN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tiên của tháng 1 là ngày 5.</a:t>
            </a:r>
          </a:p>
        </p:txBody>
      </p:sp>
      <p:sp>
        <p:nvSpPr>
          <p:cNvPr id="19624" name="Text Box 59"/>
          <p:cNvSpPr txBox="1">
            <a:spLocks noChangeArrowheads="1"/>
          </p:cNvSpPr>
          <p:nvPr/>
        </p:nvSpPr>
        <p:spPr bwMode="auto">
          <a:xfrm rot="10800000" flipV="1">
            <a:off x="8151813" y="3540125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28</a:t>
            </a:r>
          </a:p>
        </p:txBody>
      </p:sp>
      <p:sp>
        <p:nvSpPr>
          <p:cNvPr id="193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46075" y="5554663"/>
            <a:ext cx="510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 nhật cuối cùng của tháng 3 là ngày 28.</a:t>
            </a:r>
          </a:p>
        </p:txBody>
      </p:sp>
      <p:sp>
        <p:nvSpPr>
          <p:cNvPr id="19626" name="Text Box 59"/>
          <p:cNvSpPr txBox="1">
            <a:spLocks noChangeArrowheads="1"/>
          </p:cNvSpPr>
          <p:nvPr/>
        </p:nvSpPr>
        <p:spPr bwMode="auto">
          <a:xfrm rot="10800000" flipV="1">
            <a:off x="4371975" y="324643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7</a:t>
            </a:r>
          </a:p>
        </p:txBody>
      </p:sp>
      <p:sp>
        <p:nvSpPr>
          <p:cNvPr id="19627" name="Text Box 59"/>
          <p:cNvSpPr txBox="1">
            <a:spLocks noChangeArrowheads="1"/>
          </p:cNvSpPr>
          <p:nvPr/>
        </p:nvSpPr>
        <p:spPr bwMode="auto">
          <a:xfrm rot="10800000" flipV="1">
            <a:off x="4754563" y="324643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14</a:t>
            </a:r>
          </a:p>
        </p:txBody>
      </p:sp>
      <p:sp>
        <p:nvSpPr>
          <p:cNvPr id="19628" name="Text Box 59"/>
          <p:cNvSpPr txBox="1">
            <a:spLocks noChangeArrowheads="1"/>
          </p:cNvSpPr>
          <p:nvPr/>
        </p:nvSpPr>
        <p:spPr bwMode="auto">
          <a:xfrm rot="10800000" flipV="1">
            <a:off x="5135563" y="324643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21</a:t>
            </a:r>
          </a:p>
        </p:txBody>
      </p:sp>
      <p:sp>
        <p:nvSpPr>
          <p:cNvPr id="19629" name="Text Box 59"/>
          <p:cNvSpPr txBox="1">
            <a:spLocks noChangeArrowheads="1"/>
          </p:cNvSpPr>
          <p:nvPr/>
        </p:nvSpPr>
        <p:spPr bwMode="auto">
          <a:xfrm rot="10800000" flipV="1">
            <a:off x="5568950" y="3235325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CC0000"/>
                </a:solidFill>
              </a:rPr>
              <a:t>28</a:t>
            </a:r>
          </a:p>
        </p:txBody>
      </p:sp>
      <p:sp>
        <p:nvSpPr>
          <p:cNvPr id="198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46075" y="5827713"/>
            <a:ext cx="7959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 2 có  bốn thứ bảy. Đó là ngày 7, 14, 21, 28. </a:t>
            </a:r>
          </a:p>
        </p:txBody>
      </p:sp>
      <p:sp>
        <p:nvSpPr>
          <p:cNvPr id="199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81000" y="6292850"/>
            <a:ext cx="411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 2 n</a:t>
            </a:r>
            <a:r>
              <a:rPr lang="vi-VN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2004 có 29 ngày.</a:t>
            </a:r>
          </a:p>
        </p:txBody>
      </p:sp>
      <p:sp>
        <p:nvSpPr>
          <p:cNvPr id="19632" name="Text Box 70"/>
          <p:cNvSpPr txBox="1">
            <a:spLocks noChangeArrowheads="1"/>
          </p:cNvSpPr>
          <p:nvPr/>
        </p:nvSpPr>
        <p:spPr bwMode="auto">
          <a:xfrm>
            <a:off x="6084888" y="1717675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0000FF"/>
                </a:solidFill>
              </a:rPr>
              <a:t>Thứ 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173" grpId="0"/>
      <p:bldP spid="173" grpId="1"/>
      <p:bldP spid="174" grpId="0"/>
      <p:bldP spid="174" grpId="1"/>
      <p:bldP spid="175" grpId="0"/>
      <p:bldP spid="175" grpId="1"/>
      <p:bldP spid="176" grpId="0"/>
      <p:bldP spid="176" grpId="1"/>
      <p:bldP spid="177" grpId="0"/>
      <p:bldP spid="177" grpId="1"/>
      <p:bldP spid="178" grpId="0"/>
      <p:bldP spid="178" grpId="1"/>
      <p:bldP spid="179" grpId="0"/>
      <p:bldP spid="179" grpId="1"/>
      <p:bldP spid="180" grpId="0"/>
      <p:bldP spid="180" grpId="1"/>
      <p:bldP spid="181" grpId="0"/>
      <p:bldP spid="184" grpId="0"/>
      <p:bldP spid="187" grpId="0"/>
      <p:bldP spid="189" grpId="0"/>
      <p:bldP spid="191" grpId="0"/>
      <p:bldP spid="193" grpId="0"/>
      <p:bldP spid="198" grpId="0"/>
      <p:bldP spid="1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0" y="460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u="sng"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5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048000" y="633413"/>
            <a:ext cx="2830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Aft>
                <a:spcPct val="2500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6" name="10-Point Star 5"/>
          <p:cNvSpPr/>
          <p:nvPr/>
        </p:nvSpPr>
        <p:spPr>
          <a:xfrm>
            <a:off x="0" y="1181100"/>
            <a:ext cx="990600" cy="83820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66800" y="1308100"/>
            <a:ext cx="769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32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 là tờ lịch tháng 1, 2, 3 năm 2004:</a:t>
            </a:r>
          </a:p>
        </p:txBody>
      </p:sp>
      <p:pic>
        <p:nvPicPr>
          <p:cNvPr id="20486" name="Picture 10" descr="Bài 1, 2, 3, 4 trang 109 SGK Toán 3 | SGK Toán lớp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00" y="2397125"/>
            <a:ext cx="8840788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219200" y="146050"/>
            <a:ext cx="708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 lịch năm 2005 rồi cho biết :</a:t>
            </a:r>
          </a:p>
        </p:txBody>
      </p:sp>
      <p:sp>
        <p:nvSpPr>
          <p:cNvPr id="4" name="Oval 3"/>
          <p:cNvSpPr/>
          <p:nvPr/>
        </p:nvSpPr>
        <p:spPr>
          <a:xfrm>
            <a:off x="8115300" y="2590800"/>
            <a:ext cx="381000" cy="3810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53150" y="4114800"/>
            <a:ext cx="457200" cy="1524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248400" y="4419600"/>
            <a:ext cx="266700" cy="2286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10-Point Star 6"/>
          <p:cNvSpPr/>
          <p:nvPr/>
        </p:nvSpPr>
        <p:spPr>
          <a:xfrm>
            <a:off x="228600" y="112713"/>
            <a:ext cx="990600" cy="83820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114800" y="6248400"/>
            <a:ext cx="266700" cy="2286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19550" y="5562600"/>
            <a:ext cx="457200" cy="1524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10-Point Star 9"/>
          <p:cNvSpPr/>
          <p:nvPr/>
        </p:nvSpPr>
        <p:spPr>
          <a:xfrm>
            <a:off x="8416925" y="6172200"/>
            <a:ext cx="609600" cy="60960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12" name="Oval 11"/>
          <p:cNvSpPr/>
          <p:nvPr/>
        </p:nvSpPr>
        <p:spPr>
          <a:xfrm>
            <a:off x="8420100" y="5562600"/>
            <a:ext cx="552450" cy="1524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5438" y="1447800"/>
            <a:ext cx="398462" cy="2286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181725" y="6464300"/>
            <a:ext cx="400050" cy="2286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67000" y="5524500"/>
            <a:ext cx="398463" cy="1104900"/>
          </a:xfrm>
          <a:prstGeom prst="ellipse">
            <a:avLst/>
          </a:prstGeom>
          <a:noFill/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21518" name="Picture 2" descr="SGK Scan] ✓ Tháng - Năm - Sách Giáo Khoa - Học Online Cùng  Sachgiaibaitap.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838200"/>
            <a:ext cx="879792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81" name="Text Box 1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143000" y="1139825"/>
            <a:ext cx="800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32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 tên tháng vào ô có số ngày phù hợp :</a:t>
            </a:r>
          </a:p>
        </p:txBody>
      </p:sp>
      <p:graphicFrame>
        <p:nvGraphicFramePr>
          <p:cNvPr id="29744" name="Group 48"/>
          <p:cNvGraphicFramePr>
            <a:graphicFrameLocks noGrp="1"/>
          </p:cNvGraphicFramePr>
          <p:nvPr/>
        </p:nvGraphicFramePr>
        <p:xfrm>
          <a:off x="381000" y="3657600"/>
          <a:ext cx="8305800" cy="3124200"/>
        </p:xfrm>
        <a:graphic>
          <a:graphicData uri="http://schemas.openxmlformats.org/drawingml/2006/table">
            <a:tbl>
              <a:tblPr/>
              <a:tblGrid>
                <a:gridCol w="41132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25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3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50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CC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CC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762000" y="1825625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1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2546350" y="1817688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2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6045200" y="1825625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4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4267200" y="1787525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3</a:t>
            </a: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777875" y="2419350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5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2541588" y="2419350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6</a:t>
            </a: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6019800" y="2408238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8</a:t>
            </a:r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4267200" y="2408238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7</a:t>
            </a: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762000" y="2971800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9</a:t>
            </a:r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2514600" y="2971800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10</a:t>
            </a:r>
          </a:p>
        </p:txBody>
      </p:sp>
      <p:sp>
        <p:nvSpPr>
          <p:cNvPr id="29741" name="Text Box 45"/>
          <p:cNvSpPr txBox="1">
            <a:spLocks noChangeArrowheads="1"/>
          </p:cNvSpPr>
          <p:nvPr/>
        </p:nvSpPr>
        <p:spPr bwMode="auto">
          <a:xfrm>
            <a:off x="6019800" y="2971800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12</a:t>
            </a:r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4267200" y="2971800"/>
            <a:ext cx="16002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</a:rPr>
              <a:t>Tháng 11</a:t>
            </a:r>
          </a:p>
        </p:txBody>
      </p:sp>
      <p:sp>
        <p:nvSpPr>
          <p:cNvPr id="22554" name="Text Box 1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543300" y="569913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Aft>
                <a:spcPct val="2500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2555" name="TextBox 1"/>
          <p:cNvSpPr txBox="1">
            <a:spLocks noChangeArrowheads="1"/>
          </p:cNvSpPr>
          <p:nvPr/>
        </p:nvSpPr>
        <p:spPr bwMode="auto">
          <a:xfrm>
            <a:off x="0" y="460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u="sng"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9" name="10-Point Star 18"/>
          <p:cNvSpPr/>
          <p:nvPr/>
        </p:nvSpPr>
        <p:spPr>
          <a:xfrm>
            <a:off x="14288" y="954088"/>
            <a:ext cx="990600" cy="83820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3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2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97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972 L 0.42084 0.4652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" y="22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9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97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2269 L 0.24583 0.4671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22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9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42 0.03009 L -0.60208 0.47454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" y="22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3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29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 nodeType="clickPar">
                      <p:stCondLst>
                        <p:cond delay="0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0.02546 L 0.42118 0.458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" y="21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9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3241 L -0.00417 0.3879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7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6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9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 nodeType="clickPar">
                      <p:stCondLst>
                        <p:cond delay="0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3426 L 0.24097 0.45648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9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21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8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9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 nodeType="clickPar">
                      <p:stCondLst>
                        <p:cond delay="0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2778 L -0.15729 0.53889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2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9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3704 L -0.02569 0.37037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16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3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9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 nodeType="clickPar">
                      <p:stCondLst>
                        <p:cond delay="0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1111 L 0.43403 0.44444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9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21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4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97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0.03704 L -0.19723 0.37037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97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16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4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9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0.03472 L -0.1559 0.52361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97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24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41"/>
                  </p:tgtEl>
                </p:cond>
              </p:nextCondLst>
            </p:seq>
          </p:childTnLst>
        </p:cTn>
      </p:par>
    </p:tnLst>
    <p:bldLst>
      <p:bldP spid="263181" grpId="0"/>
      <p:bldP spid="29731" grpId="0" animBg="1"/>
      <p:bldP spid="29731" grpId="1" animBg="1"/>
      <p:bldP spid="29732" grpId="0" animBg="1"/>
      <p:bldP spid="29732" grpId="1" animBg="1"/>
      <p:bldP spid="29733" grpId="0" animBg="1"/>
      <p:bldP spid="29733" grpId="1" animBg="1"/>
      <p:bldP spid="29734" grpId="0" animBg="1"/>
      <p:bldP spid="29734" grpId="1" animBg="1"/>
      <p:bldP spid="29735" grpId="0" animBg="1"/>
      <p:bldP spid="29735" grpId="1" animBg="1"/>
      <p:bldP spid="29736" grpId="0" animBg="1"/>
      <p:bldP spid="29736" grpId="1" animBg="1"/>
      <p:bldP spid="29737" grpId="0" animBg="1"/>
      <p:bldP spid="29737" grpId="1" animBg="1"/>
      <p:bldP spid="29738" grpId="0" animBg="1"/>
      <p:bldP spid="29738" grpId="1" animBg="1"/>
      <p:bldP spid="29739" grpId="0" animBg="1"/>
      <p:bldP spid="29739" grpId="1" animBg="1"/>
      <p:bldP spid="29740" grpId="0" animBg="1"/>
      <p:bldP spid="29740" grpId="1" animBg="1"/>
      <p:bldP spid="29741" grpId="0" animBg="1"/>
      <p:bldP spid="29741" grpId="1" animBg="1"/>
      <p:bldP spid="29742" grpId="0" animBg="1"/>
      <p:bldP spid="2974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5" name="Rectangle 63"/>
          <p:cNvSpPr>
            <a:spLocks noChangeArrowheads="1"/>
          </p:cNvSpPr>
          <p:nvPr/>
        </p:nvSpPr>
        <p:spPr bwMode="gray">
          <a:xfrm rot="5400000">
            <a:off x="250032" y="3036094"/>
            <a:ext cx="928687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cs typeface="Arial" charset="0"/>
            </a:endParaRPr>
          </a:p>
        </p:txBody>
      </p:sp>
      <p:sp>
        <p:nvSpPr>
          <p:cNvPr id="103" name="Rectangle 63"/>
          <p:cNvSpPr>
            <a:spLocks noChangeArrowheads="1"/>
          </p:cNvSpPr>
          <p:nvPr/>
        </p:nvSpPr>
        <p:spPr bwMode="gray">
          <a:xfrm rot="5400000">
            <a:off x="250032" y="1893094"/>
            <a:ext cx="928687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cs typeface="Arial" charset="0"/>
            </a:endParaRPr>
          </a:p>
        </p:txBody>
      </p:sp>
      <p:sp>
        <p:nvSpPr>
          <p:cNvPr id="104" name="Rectangle 63"/>
          <p:cNvSpPr>
            <a:spLocks noChangeArrowheads="1"/>
          </p:cNvSpPr>
          <p:nvPr/>
        </p:nvSpPr>
        <p:spPr bwMode="gray">
          <a:xfrm rot="5400000">
            <a:off x="250032" y="4250531"/>
            <a:ext cx="928688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cs typeface="Arial" charset="0"/>
            </a:endParaRPr>
          </a:p>
        </p:txBody>
      </p:sp>
      <p:sp>
        <p:nvSpPr>
          <p:cNvPr id="105" name="Rectangle 63"/>
          <p:cNvSpPr>
            <a:spLocks noChangeArrowheads="1"/>
          </p:cNvSpPr>
          <p:nvPr/>
        </p:nvSpPr>
        <p:spPr bwMode="gray">
          <a:xfrm rot="5400000">
            <a:off x="250032" y="5464969"/>
            <a:ext cx="928687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cs typeface="Arial" charset="0"/>
            </a:endParaRPr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 rot="5400000">
            <a:off x="473075" y="2312988"/>
            <a:ext cx="446088" cy="392112"/>
            <a:chOff x="1872" y="1824"/>
            <a:chExt cx="2014" cy="1821"/>
          </a:xfrm>
        </p:grpSpPr>
        <p:sp>
          <p:nvSpPr>
            <p:cNvPr id="826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266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826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236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826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18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66" name="Oval 7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23667" name="Oval 7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gray">
            <a:xfrm>
              <a:off x="2252" y="2001"/>
              <a:ext cx="1261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69" name="Oval 81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gray">
            <a:xfrm>
              <a:off x="2338" y="2082"/>
              <a:ext cx="1097" cy="109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71" name="Oval 83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062038" y="2205038"/>
            <a:ext cx="7367587" cy="641350"/>
            <a:chOff x="384" y="1344"/>
            <a:chExt cx="3072" cy="404"/>
          </a:xfrm>
        </p:grpSpPr>
        <p:sp>
          <p:nvSpPr>
            <p:cNvPr id="23658" name="AutoShape 6"/>
            <p:cNvSpPr>
              <a:spLocks noChangeArrowheads="1"/>
            </p:cNvSpPr>
            <p:nvPr/>
          </p:nvSpPr>
          <p:spPr bwMode="gray">
            <a:xfrm>
              <a:off x="384" y="1344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2000">
                <a:cs typeface="Arial" charset="0"/>
              </a:endParaRPr>
            </a:p>
          </p:txBody>
        </p:sp>
        <p:sp>
          <p:nvSpPr>
            <p:cNvPr id="23659" name="AutoShape 7"/>
            <p:cNvSpPr>
              <a:spLocks noChangeArrowheads="1"/>
            </p:cNvSpPr>
            <p:nvPr/>
          </p:nvSpPr>
          <p:spPr bwMode="gray">
            <a:xfrm>
              <a:off x="448" y="1379"/>
              <a:ext cx="271" cy="331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 sz="2000">
                <a:cs typeface="Arial" charset="0"/>
              </a:endParaRPr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gray">
            <a:xfrm>
              <a:off x="488" y="1399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cs typeface="Arial" charset="0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gray">
            <a:xfrm>
              <a:off x="478" y="1383"/>
              <a:ext cx="211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Arial" charset="0"/>
                </a:rPr>
                <a:t>A</a:t>
              </a:r>
            </a:p>
          </p:txBody>
        </p:sp>
        <p:sp>
          <p:nvSpPr>
            <p:cNvPr id="23662" name="Text Box 10"/>
            <p:cNvSpPr txBox="1">
              <a:spLocks noChangeArrowheads="1"/>
            </p:cNvSpPr>
            <p:nvPr/>
          </p:nvSpPr>
          <p:spPr bwMode="gray">
            <a:xfrm>
              <a:off x="719" y="1434"/>
              <a:ext cx="2737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400" b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Thứ hai</a:t>
              </a:r>
            </a:p>
          </p:txBody>
        </p:sp>
      </p:grp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1123950" y="2135188"/>
            <a:ext cx="7377113" cy="79375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123950" y="3286125"/>
            <a:ext cx="7377113" cy="79375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>
              <a:solidFill>
                <a:srgbClr val="0000FF"/>
              </a:solidFill>
              <a:cs typeface="Arial" charset="0"/>
            </a:endParaRP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 rot="5400000">
            <a:off x="150019" y="2031206"/>
            <a:ext cx="992188" cy="930275"/>
            <a:chOff x="1872" y="1824"/>
            <a:chExt cx="2014" cy="1821"/>
          </a:xfrm>
        </p:grpSpPr>
        <p:sp>
          <p:nvSpPr>
            <p:cNvPr id="8220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63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8221" name="AutoShape 29"/>
            <p:cNvSpPr>
              <a:spLocks noChangeArrowheads="1"/>
            </p:cNvSpPr>
            <p:nvPr/>
          </p:nvSpPr>
          <p:spPr bwMode="gray">
            <a:xfrm rot="5400000" flipH="1">
              <a:off x="3629" y="260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8222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52" name="Oval 3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23653" name="Oval 3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gray">
            <a:xfrm>
              <a:off x="2255" y="2001"/>
              <a:ext cx="1260" cy="126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55" name="Oval 34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gray">
            <a:xfrm>
              <a:off x="2336" y="2082"/>
              <a:ext cx="1096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57" name="Oval 36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 rot="5400000">
            <a:off x="473075" y="3527426"/>
            <a:ext cx="446087" cy="392112"/>
            <a:chOff x="1872" y="1824"/>
            <a:chExt cx="2014" cy="1821"/>
          </a:xfrm>
        </p:grpSpPr>
        <p:sp>
          <p:nvSpPr>
            <p:cNvPr id="94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266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95" name="AutoShape 76"/>
            <p:cNvSpPr>
              <a:spLocks noChangeArrowheads="1"/>
            </p:cNvSpPr>
            <p:nvPr/>
          </p:nvSpPr>
          <p:spPr bwMode="gray">
            <a:xfrm rot="5400000" flipH="1">
              <a:off x="3627" y="2236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96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18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43" name="Oval 7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23644" name="Oval 7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99" name="Oval 80"/>
            <p:cNvSpPr>
              <a:spLocks noChangeArrowheads="1"/>
            </p:cNvSpPr>
            <p:nvPr/>
          </p:nvSpPr>
          <p:spPr bwMode="gray">
            <a:xfrm>
              <a:off x="2252" y="2001"/>
              <a:ext cx="1261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46" name="Oval 81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01" name="Oval 82"/>
            <p:cNvSpPr>
              <a:spLocks noChangeArrowheads="1"/>
            </p:cNvSpPr>
            <p:nvPr/>
          </p:nvSpPr>
          <p:spPr bwMode="gray">
            <a:xfrm>
              <a:off x="2338" y="2082"/>
              <a:ext cx="1097" cy="109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48" name="Oval 83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</p:grpSp>
      <p:grpSp>
        <p:nvGrpSpPr>
          <p:cNvPr id="6" name="Group 74"/>
          <p:cNvGrpSpPr>
            <a:grpSpLocks/>
          </p:cNvGrpSpPr>
          <p:nvPr/>
        </p:nvGrpSpPr>
        <p:grpSpPr bwMode="auto">
          <a:xfrm rot="5400000">
            <a:off x="473075" y="4724401"/>
            <a:ext cx="446087" cy="392112"/>
            <a:chOff x="1872" y="1824"/>
            <a:chExt cx="2014" cy="1821"/>
          </a:xfrm>
        </p:grpSpPr>
        <p:sp>
          <p:nvSpPr>
            <p:cNvPr id="10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266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0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236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0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18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34" name="Oval 7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23635" name="Oval 7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12" name="Oval 80"/>
            <p:cNvSpPr>
              <a:spLocks noChangeArrowheads="1"/>
            </p:cNvSpPr>
            <p:nvPr/>
          </p:nvSpPr>
          <p:spPr bwMode="gray">
            <a:xfrm>
              <a:off x="2252" y="2001"/>
              <a:ext cx="1261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37" name="Oval 81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14" name="Oval 82"/>
            <p:cNvSpPr>
              <a:spLocks noChangeArrowheads="1"/>
            </p:cNvSpPr>
            <p:nvPr/>
          </p:nvSpPr>
          <p:spPr bwMode="gray">
            <a:xfrm>
              <a:off x="2338" y="2082"/>
              <a:ext cx="1097" cy="109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39" name="Oval 83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</p:grpSp>
      <p:grpSp>
        <p:nvGrpSpPr>
          <p:cNvPr id="7" name="Group 74"/>
          <p:cNvGrpSpPr>
            <a:grpSpLocks/>
          </p:cNvGrpSpPr>
          <p:nvPr/>
        </p:nvGrpSpPr>
        <p:grpSpPr bwMode="auto">
          <a:xfrm rot="5400000">
            <a:off x="473075" y="5867401"/>
            <a:ext cx="446087" cy="392112"/>
            <a:chOff x="1872" y="1824"/>
            <a:chExt cx="2014" cy="1821"/>
          </a:xfrm>
        </p:grpSpPr>
        <p:sp>
          <p:nvSpPr>
            <p:cNvPr id="117" name="AutoShape 75"/>
            <p:cNvSpPr>
              <a:spLocks noChangeArrowheads="1"/>
            </p:cNvSpPr>
            <p:nvPr/>
          </p:nvSpPr>
          <p:spPr bwMode="gray">
            <a:xfrm rot="16200000" flipH="1">
              <a:off x="1821" y="2266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18" name="AutoShape 76"/>
            <p:cNvSpPr>
              <a:spLocks noChangeArrowheads="1"/>
            </p:cNvSpPr>
            <p:nvPr/>
          </p:nvSpPr>
          <p:spPr bwMode="gray">
            <a:xfrm rot="5400000" flipH="1">
              <a:off x="3627" y="2236"/>
              <a:ext cx="310" cy="208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19" name="AutoShape 77"/>
            <p:cNvSpPr>
              <a:spLocks noChangeArrowheads="1"/>
            </p:cNvSpPr>
            <p:nvPr/>
          </p:nvSpPr>
          <p:spPr bwMode="gray">
            <a:xfrm rot="10800000" flipH="1">
              <a:off x="2725" y="3181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25" name="Oval 7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23626" name="Oval 7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22" name="Oval 80"/>
            <p:cNvSpPr>
              <a:spLocks noChangeArrowheads="1"/>
            </p:cNvSpPr>
            <p:nvPr/>
          </p:nvSpPr>
          <p:spPr bwMode="gray">
            <a:xfrm>
              <a:off x="2252" y="2001"/>
              <a:ext cx="1261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28" name="Oval 81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24" name="Oval 82"/>
            <p:cNvSpPr>
              <a:spLocks noChangeArrowheads="1"/>
            </p:cNvSpPr>
            <p:nvPr/>
          </p:nvSpPr>
          <p:spPr bwMode="gray">
            <a:xfrm>
              <a:off x="2338" y="2082"/>
              <a:ext cx="1097" cy="109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30" name="Oval 83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1203325" y="3365500"/>
            <a:ext cx="7229475" cy="622300"/>
            <a:chOff x="508" y="2112"/>
            <a:chExt cx="3072" cy="392"/>
          </a:xfrm>
        </p:grpSpPr>
        <p:sp>
          <p:nvSpPr>
            <p:cNvPr id="23617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2000">
                <a:cs typeface="Arial" charset="0"/>
              </a:endParaRPr>
            </a:p>
          </p:txBody>
        </p:sp>
        <p:sp>
          <p:nvSpPr>
            <p:cNvPr id="23618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 sz="2000">
                <a:cs typeface="Arial" charset="0"/>
              </a:endParaRPr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cs typeface="Arial" charset="0"/>
              </a:endParaRP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gray">
            <a:xfrm>
              <a:off x="558" y="2139"/>
              <a:ext cx="203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Arial" charset="0"/>
                </a:rPr>
                <a:t>B</a:t>
              </a:r>
            </a:p>
          </p:txBody>
        </p:sp>
        <p:sp>
          <p:nvSpPr>
            <p:cNvPr id="23621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400" b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Thứ ba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 rot="5400000">
            <a:off x="181769" y="3245644"/>
            <a:ext cx="992187" cy="930275"/>
            <a:chOff x="1872" y="1824"/>
            <a:chExt cx="2014" cy="1821"/>
          </a:xfrm>
        </p:grpSpPr>
        <p:sp>
          <p:nvSpPr>
            <p:cNvPr id="8230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63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8231" name="AutoShape 39"/>
            <p:cNvSpPr>
              <a:spLocks noChangeArrowheads="1"/>
            </p:cNvSpPr>
            <p:nvPr/>
          </p:nvSpPr>
          <p:spPr bwMode="gray">
            <a:xfrm rot="5400000" flipH="1">
              <a:off x="3629" y="260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823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11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23612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gray">
            <a:xfrm>
              <a:off x="2255" y="2001"/>
              <a:ext cx="1260" cy="126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14" name="Oval 44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gray">
            <a:xfrm>
              <a:off x="2336" y="2082"/>
              <a:ext cx="1096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16" name="Oval 46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 rot="5400000">
            <a:off x="150019" y="4468019"/>
            <a:ext cx="992187" cy="930275"/>
            <a:chOff x="1872" y="1824"/>
            <a:chExt cx="2014" cy="1821"/>
          </a:xfrm>
        </p:grpSpPr>
        <p:sp>
          <p:nvSpPr>
            <p:cNvPr id="133" name="AutoShape 28"/>
            <p:cNvSpPr>
              <a:spLocks noChangeArrowheads="1"/>
            </p:cNvSpPr>
            <p:nvPr/>
          </p:nvSpPr>
          <p:spPr bwMode="gray">
            <a:xfrm rot="16200000" flipH="1">
              <a:off x="1821" y="263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34" name="AutoShape 29"/>
            <p:cNvSpPr>
              <a:spLocks noChangeArrowheads="1"/>
            </p:cNvSpPr>
            <p:nvPr/>
          </p:nvSpPr>
          <p:spPr bwMode="gray">
            <a:xfrm rot="5400000" flipH="1">
              <a:off x="3629" y="260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35" name="AutoShape 3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02" name="Oval 3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23603" name="Oval 3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38" name="Oval 33"/>
            <p:cNvSpPr>
              <a:spLocks noChangeArrowheads="1"/>
            </p:cNvSpPr>
            <p:nvPr/>
          </p:nvSpPr>
          <p:spPr bwMode="gray">
            <a:xfrm>
              <a:off x="2255" y="2001"/>
              <a:ext cx="1260" cy="126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05" name="Oval 34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40" name="Oval 35"/>
            <p:cNvSpPr>
              <a:spLocks noChangeArrowheads="1"/>
            </p:cNvSpPr>
            <p:nvPr/>
          </p:nvSpPr>
          <p:spPr bwMode="gray">
            <a:xfrm>
              <a:off x="2336" y="2082"/>
              <a:ext cx="1096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607" name="Oval 36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200150" y="5751513"/>
            <a:ext cx="7229475" cy="622300"/>
            <a:chOff x="508" y="2112"/>
            <a:chExt cx="3072" cy="392"/>
          </a:xfrm>
        </p:grpSpPr>
        <p:sp>
          <p:nvSpPr>
            <p:cNvPr id="2359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2000">
                <a:cs typeface="Arial" charset="0"/>
              </a:endParaRPr>
            </a:p>
          </p:txBody>
        </p:sp>
        <p:sp>
          <p:nvSpPr>
            <p:cNvPr id="23595" name="AutoShape 13"/>
            <p:cNvSpPr>
              <a:spLocks noChangeArrowheads="1"/>
            </p:cNvSpPr>
            <p:nvPr/>
          </p:nvSpPr>
          <p:spPr bwMode="gray">
            <a:xfrm>
              <a:off x="514" y="2134"/>
              <a:ext cx="273" cy="360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 sz="2000">
                <a:cs typeface="Arial" charset="0"/>
              </a:endParaRPr>
            </a:p>
          </p:txBody>
        </p:sp>
        <p:sp>
          <p:nvSpPr>
            <p:cNvPr id="145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cs typeface="Arial" charset="0"/>
              </a:endParaRPr>
            </a:p>
          </p:txBody>
        </p:sp>
        <p:sp>
          <p:nvSpPr>
            <p:cNvPr id="146" name="Text Box 15"/>
            <p:cNvSpPr txBox="1">
              <a:spLocks noChangeArrowheads="1"/>
            </p:cNvSpPr>
            <p:nvPr/>
          </p:nvSpPr>
          <p:spPr bwMode="gray">
            <a:xfrm>
              <a:off x="563" y="2139"/>
              <a:ext cx="202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Arial" charset="0"/>
                </a:rPr>
                <a:t>D</a:t>
              </a:r>
            </a:p>
          </p:txBody>
        </p:sp>
        <p:sp>
          <p:nvSpPr>
            <p:cNvPr id="23598" name="Text Box 16"/>
            <p:cNvSpPr txBox="1">
              <a:spLocks noChangeArrowheads="1"/>
            </p:cNvSpPr>
            <p:nvPr/>
          </p:nvSpPr>
          <p:spPr bwMode="gray">
            <a:xfrm>
              <a:off x="818" y="2199"/>
              <a:ext cx="273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400" b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Thứ năm</a:t>
              </a:r>
            </a:p>
          </p:txBody>
        </p:sp>
      </p:grpSp>
      <p:grpSp>
        <p:nvGrpSpPr>
          <p:cNvPr id="12" name="Group 37"/>
          <p:cNvGrpSpPr>
            <a:grpSpLocks/>
          </p:cNvGrpSpPr>
          <p:nvPr/>
        </p:nvGrpSpPr>
        <p:grpSpPr bwMode="auto">
          <a:xfrm rot="5400000">
            <a:off x="181769" y="5611019"/>
            <a:ext cx="992187" cy="930275"/>
            <a:chOff x="1872" y="1824"/>
            <a:chExt cx="2014" cy="1821"/>
          </a:xfrm>
        </p:grpSpPr>
        <p:sp>
          <p:nvSpPr>
            <p:cNvPr id="149" name="AutoShape 38"/>
            <p:cNvSpPr>
              <a:spLocks noChangeArrowheads="1"/>
            </p:cNvSpPr>
            <p:nvPr/>
          </p:nvSpPr>
          <p:spPr bwMode="gray">
            <a:xfrm rot="16200000" flipH="1">
              <a:off x="1821" y="263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50" name="AutoShape 39"/>
            <p:cNvSpPr>
              <a:spLocks noChangeArrowheads="1"/>
            </p:cNvSpPr>
            <p:nvPr/>
          </p:nvSpPr>
          <p:spPr bwMode="gray">
            <a:xfrm rot="5400000" flipH="1">
              <a:off x="3629" y="2602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151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58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2358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54" name="Oval 43"/>
            <p:cNvSpPr>
              <a:spLocks noChangeArrowheads="1"/>
            </p:cNvSpPr>
            <p:nvPr/>
          </p:nvSpPr>
          <p:spPr bwMode="gray">
            <a:xfrm>
              <a:off x="2255" y="2001"/>
              <a:ext cx="1260" cy="126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591" name="Oval 44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  <p:sp>
          <p:nvSpPr>
            <p:cNvPr id="156" name="Oval 45"/>
            <p:cNvSpPr>
              <a:spLocks noChangeArrowheads="1"/>
            </p:cNvSpPr>
            <p:nvPr/>
          </p:nvSpPr>
          <p:spPr bwMode="gray">
            <a:xfrm>
              <a:off x="2336" y="2082"/>
              <a:ext cx="1096" cy="11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>
                <a:latin typeface="+mn-lt"/>
              </a:endParaRPr>
            </a:p>
          </p:txBody>
        </p:sp>
        <p:sp>
          <p:nvSpPr>
            <p:cNvPr id="23593" name="Oval 46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en-US" altLang="en-US">
                <a:cs typeface="Arial" charset="0"/>
              </a:endParaRPr>
            </a:p>
          </p:txBody>
        </p:sp>
      </p:grpSp>
      <p:sp>
        <p:nvSpPr>
          <p:cNvPr id="190" name="Rectangle 20"/>
          <p:cNvSpPr>
            <a:spLocks noChangeArrowheads="1"/>
          </p:cNvSpPr>
          <p:nvPr/>
        </p:nvSpPr>
        <p:spPr bwMode="auto">
          <a:xfrm>
            <a:off x="1123950" y="4500563"/>
            <a:ext cx="7377113" cy="79375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>
              <a:solidFill>
                <a:srgbClr val="0000FF"/>
              </a:solidFill>
              <a:cs typeface="Arial" charset="0"/>
            </a:endParaRP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152525" y="4557713"/>
            <a:ext cx="7229475" cy="622300"/>
            <a:chOff x="508" y="2112"/>
            <a:chExt cx="3072" cy="392"/>
          </a:xfrm>
        </p:grpSpPr>
        <p:sp>
          <p:nvSpPr>
            <p:cNvPr id="2358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2000">
                <a:cs typeface="Arial" charset="0"/>
              </a:endParaRPr>
            </a:p>
          </p:txBody>
        </p:sp>
        <p:sp>
          <p:nvSpPr>
            <p:cNvPr id="2358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1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 sz="2000">
                <a:cs typeface="Arial" charset="0"/>
              </a:endParaRPr>
            </a:p>
          </p:txBody>
        </p:sp>
        <p:sp>
          <p:nvSpPr>
            <p:cNvPr id="19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cs typeface="Arial" charset="0"/>
              </a:endParaRPr>
            </a:p>
          </p:txBody>
        </p:sp>
        <p:sp>
          <p:nvSpPr>
            <p:cNvPr id="195" name="Text Box 15"/>
            <p:cNvSpPr txBox="1">
              <a:spLocks noChangeArrowheads="1"/>
            </p:cNvSpPr>
            <p:nvPr/>
          </p:nvSpPr>
          <p:spPr bwMode="gray">
            <a:xfrm>
              <a:off x="544" y="2139"/>
              <a:ext cx="203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23584" name="Text Box 16"/>
            <p:cNvSpPr txBox="1">
              <a:spLocks noChangeArrowheads="1"/>
            </p:cNvSpPr>
            <p:nvPr/>
          </p:nvSpPr>
          <p:spPr bwMode="gray">
            <a:xfrm>
              <a:off x="785" y="2211"/>
              <a:ext cx="279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400" b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Thứ tư</a:t>
              </a:r>
            </a:p>
          </p:txBody>
        </p:sp>
      </p:grpSp>
      <p:sp>
        <p:nvSpPr>
          <p:cNvPr id="197" name="Rectangle 20"/>
          <p:cNvSpPr>
            <a:spLocks noChangeArrowheads="1"/>
          </p:cNvSpPr>
          <p:nvPr/>
        </p:nvSpPr>
        <p:spPr bwMode="auto">
          <a:xfrm>
            <a:off x="1143000" y="5715000"/>
            <a:ext cx="7377113" cy="79375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16" name="10-Point Star 115"/>
          <p:cNvSpPr/>
          <p:nvPr/>
        </p:nvSpPr>
        <p:spPr>
          <a:xfrm>
            <a:off x="8616209" y="6203884"/>
            <a:ext cx="501795" cy="500062"/>
          </a:xfrm>
          <a:prstGeom prst="star10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23577" name="Text Box 1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171575" y="636588"/>
            <a:ext cx="779145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Khoanh vào chữ </a:t>
            </a:r>
            <a:r>
              <a:rPr lang="vi-VN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tr</a:t>
            </a:r>
            <a:r>
              <a:rPr lang="vi-VN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câu trả lời </a:t>
            </a:r>
            <a:r>
              <a:rPr lang="vi-VN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Aft>
                <a:spcPct val="25000"/>
              </a:spcAft>
            </a:pP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Ngày 19 tháng 8 là thứ tư thì ngày 2 tháng 9 cùng n</a:t>
            </a:r>
            <a:r>
              <a:rPr lang="vi-VN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vi-VN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là:</a:t>
            </a:r>
          </a:p>
        </p:txBody>
      </p:sp>
      <p:sp>
        <p:nvSpPr>
          <p:cNvPr id="23578" name="Text Box 1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3733800" y="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Aft>
                <a:spcPct val="25000"/>
              </a:spcAft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121" name="10-Point Star 120"/>
          <p:cNvSpPr/>
          <p:nvPr/>
        </p:nvSpPr>
        <p:spPr>
          <a:xfrm>
            <a:off x="674688" y="671513"/>
            <a:ext cx="990600" cy="83820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4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5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8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 nodeType="clickPar">
                      <p:stCondLst>
                        <p:cond delay="0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</p:childTnLst>
        </p:cTn>
      </p:par>
    </p:tnLst>
    <p:bldLst>
      <p:bldP spid="8255" grpId="0" animBg="1"/>
      <p:bldP spid="103" grpId="0" animBg="1"/>
      <p:bldP spid="104" grpId="0" animBg="1"/>
      <p:bldP spid="105" grpId="0" animBg="1"/>
      <p:bldP spid="8210" grpId="0" animBg="1"/>
      <p:bldP spid="8212" grpId="0" animBg="1"/>
      <p:bldP spid="190" grpId="0" animBg="1"/>
      <p:bldP spid="1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120650"/>
            <a:ext cx="8915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32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 thế nào em tính được : Ngày 19 tháng 8 là hai thì ngày 2 tháng 9 cùng năm là  thứ tư.</a:t>
            </a:r>
          </a:p>
        </p:txBody>
      </p:sp>
      <p:sp>
        <p:nvSpPr>
          <p:cNvPr id="24579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65163" y="1600200"/>
            <a:ext cx="7924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- Trước hết, em phải xác định được tháng 8 có 31 ngày.</a:t>
            </a:r>
          </a:p>
        </p:txBody>
      </p:sp>
      <p:sp>
        <p:nvSpPr>
          <p:cNvPr id="3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71600" y="2819400"/>
            <a:ext cx="548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ct val="25000"/>
              </a:spcAft>
              <a:buFontTx/>
              <a:buChar char="-"/>
            </a:pP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 Sau đó, em có thể tính dần :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029200" y="35941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hai.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752600" y="3581400"/>
            <a:ext cx="3076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 tháng 8 là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029200" y="4208463"/>
            <a:ext cx="18399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ba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752600" y="4194175"/>
            <a:ext cx="3076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 tháng 8 là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5029200" y="4818063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tư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1741488" y="4779963"/>
            <a:ext cx="30876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21 tháng 9 là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5029200" y="5491163"/>
            <a:ext cx="20574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 hai.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752600" y="5491163"/>
            <a:ext cx="2667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tháng 9 là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757" grpId="0"/>
      <p:bldP spid="31758" grpId="0"/>
      <p:bldP spid="31759" grpId="0"/>
      <p:bldP spid="31760" grpId="0"/>
      <p:bldP spid="31761" grpId="0"/>
      <p:bldP spid="31762" grpId="0"/>
      <p:bldP spid="31763" grpId="0"/>
      <p:bldP spid="317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0" y="914400"/>
            <a:ext cx="9144000" cy="8302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363538" y="2779713"/>
            <a:ext cx="8780462" cy="12001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346075" y="2206625"/>
            <a:ext cx="5103813" cy="646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marL="571500" indent="-5715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699</Words>
  <Application>Microsoft Office PowerPoint</Application>
  <PresentationFormat>On-screen Show (4:3)</PresentationFormat>
  <Paragraphs>209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Tahoma</vt:lpstr>
      <vt:lpstr>Times New Roman</vt:lpstr>
      <vt:lpstr>Wingdings</vt:lpstr>
      <vt:lpstr>Default Design</vt:lpstr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LUONG THE VINH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 AN</dc:creator>
  <cp:lastModifiedBy>Van Nguyen</cp:lastModifiedBy>
  <cp:revision>90</cp:revision>
  <dcterms:created xsi:type="dcterms:W3CDTF">2009-02-05T07:41:31Z</dcterms:created>
  <dcterms:modified xsi:type="dcterms:W3CDTF">2022-02-13T15:39:34Z</dcterms:modified>
</cp:coreProperties>
</file>