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309" r:id="rId2"/>
    <p:sldId id="278" r:id="rId3"/>
    <p:sldId id="257" r:id="rId4"/>
    <p:sldId id="306" r:id="rId5"/>
    <p:sldId id="298" r:id="rId6"/>
    <p:sldId id="271" r:id="rId7"/>
    <p:sldId id="279" r:id="rId8"/>
    <p:sldId id="280" r:id="rId9"/>
    <p:sldId id="299" r:id="rId10"/>
    <p:sldId id="311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F4CFAA"/>
    <a:srgbClr val="66FF33"/>
    <a:srgbClr val="FF0000"/>
    <a:srgbClr val="FFFF66"/>
    <a:srgbClr val="FF3300"/>
    <a:srgbClr val="66FF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16" autoAdjust="0"/>
    <p:restoredTop sz="94660"/>
  </p:normalViewPr>
  <p:slideViewPr>
    <p:cSldViewPr>
      <p:cViewPr varScale="1">
        <p:scale>
          <a:sx n="65" d="100"/>
          <a:sy n="65" d="100"/>
        </p:scale>
        <p:origin x="-98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9DAE8-6440-4CDB-BA7B-00FCB098EB21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C3E9C-F858-48D6-B435-DD5B9D29DF3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D9CBD-A7BA-4507-88BD-8ABB2C1F40B6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6722B-0C7D-4263-8D06-7E20AF36829C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E558A-2909-4C10-B5F9-8C6EDB776055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10092-F2F5-452F-AF7E-E04D32453B0A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8A7FA-8259-478E-B3EE-95F15DBF4711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3617A-BE49-4013-A5A1-788A22D521B4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9508B-FC8A-41BF-B424-11F06BB45FB5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7A042-835B-40C6-95F5-DC6C1E0392DC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FD2FB-8D62-4F97-818C-B8C580E893E5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3306418-707E-4CF7-BF70-B310278E221D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usic\Tieng%20chim\Tiengchim1.wav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190500" y="152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8382000" y="13716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1693863" y="51054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8319" name="AutoShape 15"/>
          <p:cNvSpPr>
            <a:spLocks noChangeArrowheads="1"/>
          </p:cNvSpPr>
          <p:nvPr/>
        </p:nvSpPr>
        <p:spPr bwMode="auto">
          <a:xfrm>
            <a:off x="4953000" y="56134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98323" name="AutoShape 19"/>
          <p:cNvSpPr>
            <a:spLocks noChangeArrowheads="1"/>
          </p:cNvSpPr>
          <p:nvPr/>
        </p:nvSpPr>
        <p:spPr bwMode="auto">
          <a:xfrm>
            <a:off x="11430000" y="6172200"/>
            <a:ext cx="5334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8324" name="AutoShape 20"/>
          <p:cNvSpPr>
            <a:spLocks noChangeArrowheads="1"/>
          </p:cNvSpPr>
          <p:nvPr/>
        </p:nvSpPr>
        <p:spPr bwMode="auto">
          <a:xfrm>
            <a:off x="2971800" y="55372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98325" name="AutoShape 21"/>
          <p:cNvSpPr>
            <a:spLocks noChangeArrowheads="1"/>
          </p:cNvSpPr>
          <p:nvPr/>
        </p:nvSpPr>
        <p:spPr bwMode="auto">
          <a:xfrm>
            <a:off x="7924800" y="56134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9144000" y="17526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11430000" y="1143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5791200" y="1752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6781800" y="16764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4191000" y="19050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2063" name="WordArt 29" descr="Paper bag"/>
          <p:cNvSpPr>
            <a:spLocks noChangeArrowheads="1" noChangeShapeType="1" noTextEdit="1"/>
          </p:cNvSpPr>
          <p:nvPr/>
        </p:nvSpPr>
        <p:spPr bwMode="auto">
          <a:xfrm>
            <a:off x="1693863" y="762000"/>
            <a:ext cx="9431337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TOÁN</a:t>
            </a:r>
          </a:p>
          <a:p>
            <a:pPr algn="ctr"/>
            <a:r>
              <a:rPr lang="vi-VN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 TRÒN, TÂM, ĐƯỜNG KÍNH, BÁN KÍNH</a:t>
            </a:r>
            <a:endParaRPr lang="en-US" sz="3600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4" name="WordArt 30"/>
          <p:cNvSpPr>
            <a:spLocks noChangeArrowheads="1" noChangeShapeType="1" noTextEdit="1"/>
          </p:cNvSpPr>
          <p:nvPr/>
        </p:nvSpPr>
        <p:spPr bwMode="auto">
          <a:xfrm>
            <a:off x="4953000" y="3711575"/>
            <a:ext cx="2590800" cy="1089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9" grpId="0" animBg="1"/>
      <p:bldP spid="98324" grpId="0" animBg="1"/>
      <p:bldP spid="98325" grpId="0" animBg="1"/>
      <p:bldP spid="98311" grpId="0" animBg="1"/>
      <p:bldP spid="98314" grpId="0" animBg="1"/>
      <p:bldP spid="983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371600" y="930275"/>
            <a:ext cx="10591800" cy="58578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a, vẽ bán kính OM, đường kính Cdtrong hình tròn sau: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676900" y="2840038"/>
            <a:ext cx="5943600" cy="58420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vi-VN" sz="3200" b="1">
                <a:solidFill>
                  <a:srgbClr val="030201"/>
                </a:solidFill>
                <a:latin typeface="VNI-Times" pitchFamily="2" charset="0"/>
              </a:rPr>
              <a:t>                                                                       </a:t>
            </a:r>
          </a:p>
        </p:txBody>
      </p:sp>
      <p:sp>
        <p:nvSpPr>
          <p:cNvPr id="11268" name="Oval 6"/>
          <p:cNvSpPr>
            <a:spLocks noChangeArrowheads="1"/>
          </p:cNvSpPr>
          <p:nvPr/>
        </p:nvSpPr>
        <p:spPr bwMode="auto">
          <a:xfrm>
            <a:off x="457200" y="1600200"/>
            <a:ext cx="2971800" cy="2895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vi-VN" sz="3600">
              <a:solidFill>
                <a:srgbClr val="FF0066"/>
              </a:solidFill>
              <a:latin typeface="VNI Times" pitchFamily="2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703388" y="3057525"/>
            <a:ext cx="479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3200" b="1">
                <a:solidFill>
                  <a:srgbClr val="FF0066"/>
                </a:solidFill>
                <a:latin typeface="VNI-Times" pitchFamily="2" charset="0"/>
              </a:rPr>
              <a:t>O</a:t>
            </a: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V="1">
            <a:off x="466725" y="3132138"/>
            <a:ext cx="2952750" cy="0"/>
          </a:xfrm>
          <a:prstGeom prst="line">
            <a:avLst/>
          </a:prstGeom>
          <a:noFill/>
          <a:ln w="57150">
            <a:solidFill>
              <a:srgbClr val="03020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H="1">
            <a:off x="1981200" y="1870075"/>
            <a:ext cx="762000" cy="1219200"/>
          </a:xfrm>
          <a:prstGeom prst="line">
            <a:avLst/>
          </a:prstGeom>
          <a:noFill/>
          <a:ln w="57150">
            <a:solidFill>
              <a:srgbClr val="03020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701925" y="1412875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3200" b="1">
                <a:latin typeface="VNI-Times" pitchFamily="2" charset="0"/>
              </a:rPr>
              <a:t>M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57150" y="2860675"/>
            <a:ext cx="487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3200" b="1">
                <a:latin typeface="VNI-Times" pitchFamily="2" charset="0"/>
              </a:rPr>
              <a:t>C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484563" y="2840038"/>
            <a:ext cx="496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3200" b="1">
                <a:latin typeface="VNI-Times" pitchFamily="2" charset="0"/>
              </a:rPr>
              <a:t>D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11269663" y="6172200"/>
            <a:ext cx="457200" cy="4572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 sz="2000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9867900" y="5130800"/>
            <a:ext cx="457200" cy="4572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 sz="2000"/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9867900" y="5610225"/>
            <a:ext cx="457200" cy="4572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 sz="2000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11269663" y="60960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9906000" y="5565775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FF0066"/>
                </a:solidFill>
                <a:latin typeface="VNI-Times" pitchFamily="2" charset="0"/>
              </a:rPr>
              <a:t>S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9829800" y="5108575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FF0066"/>
                </a:solidFill>
                <a:latin typeface="VNI-Times" pitchFamily="2" charset="0"/>
              </a:rPr>
              <a:t>S</a:t>
            </a:r>
          </a:p>
        </p:txBody>
      </p: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1766888" y="21336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8000">
                <a:solidFill>
                  <a:srgbClr val="FF0066"/>
                </a:solidFill>
                <a:latin typeface="VNI Times" pitchFamily="2" charset="0"/>
              </a:rPr>
              <a:t>.</a:t>
            </a:r>
          </a:p>
        </p:txBody>
      </p:sp>
      <p:sp>
        <p:nvSpPr>
          <p:cNvPr id="90145" name="Rectangle 33"/>
          <p:cNvSpPr>
            <a:spLocks noChangeArrowheads="1"/>
          </p:cNvSpPr>
          <p:nvPr/>
        </p:nvSpPr>
        <p:spPr bwMode="auto">
          <a:xfrm>
            <a:off x="819150" y="4635500"/>
            <a:ext cx="6324600" cy="66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altLang="vi-VN" sz="32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vi-VN" sz="32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vi-VN" sz="32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vi-VN" sz="32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b. Câu nào đúng, câu nào sai?</a:t>
            </a:r>
          </a:p>
          <a:p>
            <a:pPr algn="ctr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                      - Độ dài đoạn thẳng OC dài hơn độ dài đoạn thẳng OD</a:t>
            </a:r>
          </a:p>
          <a:p>
            <a:pPr algn="ctr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                      - Độ dài đoạn thẳng OC ngắn hơn độ dài đoạn thẳng OM</a:t>
            </a:r>
          </a:p>
          <a:p>
            <a:pPr algn="ctr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                                    - Độ dài đoạn thẳng OC bằng một phần hai độ dài đoạn thẳng CD</a:t>
            </a:r>
          </a:p>
          <a:p>
            <a:pPr algn="ctr" eaLnBrk="1" hangingPunct="1"/>
            <a:endParaRPr lang="en-US" altLang="vi-VN" sz="32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3" name="Text Box 35"/>
          <p:cNvSpPr txBox="1">
            <a:spLocks noChangeArrowheads="1"/>
          </p:cNvSpPr>
          <p:nvPr/>
        </p:nvSpPr>
        <p:spPr bwMode="auto">
          <a:xfrm>
            <a:off x="304800" y="976313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u="sng">
                <a:solidFill>
                  <a:srgbClr val="CC00FF"/>
                </a:solidFill>
                <a:latin typeface="Times New Roman" pitchFamily="18" charset="0"/>
              </a:rPr>
              <a:t>Bài 3:</a:t>
            </a:r>
            <a:endParaRPr lang="en-US" altLang="vi-VN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4" name="Text Box 34"/>
          <p:cNvSpPr txBox="1">
            <a:spLocks noChangeArrowheads="1"/>
          </p:cNvSpPr>
          <p:nvPr/>
        </p:nvSpPr>
        <p:spPr bwMode="auto">
          <a:xfrm>
            <a:off x="1600200" y="188913"/>
            <a:ext cx="929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</a:rPr>
              <a:t>Hình tròn, tâm, đường kính, bán kính</a:t>
            </a:r>
          </a:p>
        </p:txBody>
      </p:sp>
      <p:sp>
        <p:nvSpPr>
          <p:cNvPr id="11285" name="TextBox 24"/>
          <p:cNvSpPr txBox="1">
            <a:spLocks noChangeArrowheads="1"/>
          </p:cNvSpPr>
          <p:nvPr/>
        </p:nvSpPr>
        <p:spPr bwMode="auto">
          <a:xfrm>
            <a:off x="1219200" y="130175"/>
            <a:ext cx="1195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Toán:</a:t>
            </a:r>
          </a:p>
        </p:txBody>
      </p:sp>
      <p:pic>
        <p:nvPicPr>
          <p:cNvPr id="11286" name="Picture 5" descr="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25" y="28575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7" name="TextBox 1"/>
          <p:cNvSpPr txBox="1">
            <a:spLocks noChangeArrowheads="1"/>
          </p:cNvSpPr>
          <p:nvPr/>
        </p:nvSpPr>
        <p:spPr bwMode="auto">
          <a:xfrm>
            <a:off x="2016125" y="1114425"/>
            <a:ext cx="8785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latin typeface="Times New Roman" pitchFamily="18" charset="0"/>
                <a:cs typeface="Times New Roman" pitchFamily="18" charset="0"/>
              </a:rPr>
              <a:t>TẠM BIỆT CÁC EM !</a:t>
            </a:r>
          </a:p>
        </p:txBody>
      </p:sp>
    </p:spTree>
  </p:cSld>
  <p:clrMapOvr>
    <a:masterClrMapping/>
  </p:clrMapOvr>
  <p:transition>
    <p:sndAc>
      <p:stSnd>
        <p:snd r:embed="rId2" name="Tieng chim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eng chi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eng chi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000000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eng chi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eng chi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eng chi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90119" grpId="0"/>
      <p:bldP spid="90120" grpId="0" animBg="1"/>
      <p:bldP spid="90121" grpId="0" animBg="1"/>
      <p:bldP spid="90122" grpId="0"/>
      <p:bldP spid="90123" grpId="0"/>
      <p:bldP spid="90124" grpId="0"/>
      <p:bldP spid="90125" grpId="0" animBg="1"/>
      <p:bldP spid="90126" grpId="0" animBg="1"/>
      <p:bldP spid="90127" grpId="0" animBg="1"/>
      <p:bldP spid="90128" grpId="0"/>
      <p:bldP spid="90129" grpId="0"/>
      <p:bldP spid="90130" grpId="0"/>
      <p:bldP spid="90144" grpId="0"/>
      <p:bldP spid="901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"/>
          <p:cNvSpPr>
            <a:spLocks noChangeShapeType="1"/>
          </p:cNvSpPr>
          <p:nvPr/>
        </p:nvSpPr>
        <p:spPr bwMode="auto">
          <a:xfrm flipV="1">
            <a:off x="5791200" y="3429000"/>
            <a:ext cx="3276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5257800" y="298767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8991600" y="2971800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867400" y="3444875"/>
            <a:ext cx="3276600" cy="701675"/>
            <a:chOff x="2688" y="2256"/>
            <a:chExt cx="2064" cy="442"/>
          </a:xfrm>
        </p:grpSpPr>
        <p:sp>
          <p:nvSpPr>
            <p:cNvPr id="3096" name="Text Box 14"/>
            <p:cNvSpPr txBox="1">
              <a:spLocks noChangeArrowheads="1"/>
            </p:cNvSpPr>
            <p:nvPr/>
          </p:nvSpPr>
          <p:spPr bwMode="auto">
            <a:xfrm>
              <a:off x="2688" y="2256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000">
                  <a:solidFill>
                    <a:srgbClr val="CC00FF"/>
                  </a:solidFill>
                  <a:latin typeface="Times New Roman" pitchFamily="18" charset="0"/>
                </a:rPr>
                <a:t>3 cm</a:t>
              </a:r>
            </a:p>
          </p:txBody>
        </p:sp>
        <p:sp>
          <p:nvSpPr>
            <p:cNvPr id="3097" name="Text Box 15"/>
            <p:cNvSpPr txBox="1">
              <a:spLocks noChangeArrowheads="1"/>
            </p:cNvSpPr>
            <p:nvPr/>
          </p:nvSpPr>
          <p:spPr bwMode="auto">
            <a:xfrm>
              <a:off x="3936" y="2256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000">
                  <a:solidFill>
                    <a:srgbClr val="CC00FF"/>
                  </a:solidFill>
                  <a:latin typeface="Times New Roman" pitchFamily="18" charset="0"/>
                </a:rPr>
                <a:t>3 cm</a:t>
              </a:r>
            </a:p>
          </p:txBody>
        </p:sp>
      </p:grp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4876800" y="52578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</a:rPr>
              <a:t>O là trung điểm của AB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5029200" y="58674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</a:rPr>
              <a:t>OA = ½ AB</a:t>
            </a:r>
          </a:p>
        </p:txBody>
      </p:sp>
      <p:sp>
        <p:nvSpPr>
          <p:cNvPr id="3080" name="Line 41"/>
          <p:cNvSpPr>
            <a:spLocks noChangeShapeType="1"/>
          </p:cNvSpPr>
          <p:nvPr/>
        </p:nvSpPr>
        <p:spPr bwMode="auto">
          <a:xfrm>
            <a:off x="5791200" y="32766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42"/>
          <p:cNvSpPr>
            <a:spLocks noChangeShapeType="1"/>
          </p:cNvSpPr>
          <p:nvPr/>
        </p:nvSpPr>
        <p:spPr bwMode="auto">
          <a:xfrm>
            <a:off x="9067800" y="32766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4800600" y="44196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</a:rPr>
              <a:t>A,O,B là 3 điểm thẳng hàng</a:t>
            </a:r>
          </a:p>
        </p:txBody>
      </p:sp>
      <p:sp>
        <p:nvSpPr>
          <p:cNvPr id="3083" name="Line 45"/>
          <p:cNvSpPr>
            <a:spLocks noChangeShapeType="1"/>
          </p:cNvSpPr>
          <p:nvPr/>
        </p:nvSpPr>
        <p:spPr bwMode="auto">
          <a:xfrm>
            <a:off x="7467600" y="32766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Text Box 49"/>
          <p:cNvSpPr txBox="1">
            <a:spLocks noChangeArrowheads="1"/>
          </p:cNvSpPr>
          <p:nvPr/>
        </p:nvSpPr>
        <p:spPr bwMode="auto">
          <a:xfrm>
            <a:off x="5257800" y="29718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085" name="Text Box 50"/>
          <p:cNvSpPr txBox="1">
            <a:spLocks noChangeArrowheads="1"/>
          </p:cNvSpPr>
          <p:nvPr/>
        </p:nvSpPr>
        <p:spPr bwMode="auto">
          <a:xfrm>
            <a:off x="8991600" y="29559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5867400" y="3429000"/>
            <a:ext cx="3276600" cy="701675"/>
            <a:chOff x="2688" y="2256"/>
            <a:chExt cx="2064" cy="442"/>
          </a:xfrm>
        </p:grpSpPr>
        <p:sp>
          <p:nvSpPr>
            <p:cNvPr id="3094" name="Text Box 53"/>
            <p:cNvSpPr txBox="1">
              <a:spLocks noChangeArrowheads="1"/>
            </p:cNvSpPr>
            <p:nvPr/>
          </p:nvSpPr>
          <p:spPr bwMode="auto">
            <a:xfrm>
              <a:off x="2688" y="2256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000">
                  <a:solidFill>
                    <a:srgbClr val="CC00FF"/>
                  </a:solidFill>
                  <a:latin typeface="Times New Roman" pitchFamily="18" charset="0"/>
                </a:rPr>
                <a:t>3 cm</a:t>
              </a:r>
            </a:p>
          </p:txBody>
        </p:sp>
        <p:sp>
          <p:nvSpPr>
            <p:cNvPr id="3095" name="Text Box 54"/>
            <p:cNvSpPr txBox="1">
              <a:spLocks noChangeArrowheads="1"/>
            </p:cNvSpPr>
            <p:nvPr/>
          </p:nvSpPr>
          <p:spPr bwMode="auto">
            <a:xfrm>
              <a:off x="3936" y="2256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000">
                  <a:solidFill>
                    <a:srgbClr val="CC00FF"/>
                  </a:solidFill>
                  <a:latin typeface="Times New Roman" pitchFamily="18" charset="0"/>
                </a:rPr>
                <a:t>3 cm</a:t>
              </a:r>
            </a:p>
          </p:txBody>
        </p:sp>
      </p:grpSp>
      <p:sp>
        <p:nvSpPr>
          <p:cNvPr id="3087" name="Text Box 55"/>
          <p:cNvSpPr txBox="1">
            <a:spLocks noChangeArrowheads="1"/>
          </p:cNvSpPr>
          <p:nvPr/>
        </p:nvSpPr>
        <p:spPr bwMode="auto">
          <a:xfrm>
            <a:off x="5257800" y="29718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088" name="Text Box 56"/>
          <p:cNvSpPr txBox="1">
            <a:spLocks noChangeArrowheads="1"/>
          </p:cNvSpPr>
          <p:nvPr/>
        </p:nvSpPr>
        <p:spPr bwMode="auto">
          <a:xfrm>
            <a:off x="8991600" y="29559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62521" name="Text Box 57"/>
          <p:cNvSpPr txBox="1">
            <a:spLocks noChangeArrowheads="1"/>
          </p:cNvSpPr>
          <p:nvPr/>
        </p:nvSpPr>
        <p:spPr bwMode="auto">
          <a:xfrm>
            <a:off x="7239000" y="2514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5867400" y="3429000"/>
            <a:ext cx="3276600" cy="701675"/>
            <a:chOff x="2688" y="2256"/>
            <a:chExt cx="2064" cy="442"/>
          </a:xfrm>
        </p:grpSpPr>
        <p:sp>
          <p:nvSpPr>
            <p:cNvPr id="3092" name="Text Box 59"/>
            <p:cNvSpPr txBox="1">
              <a:spLocks noChangeArrowheads="1"/>
            </p:cNvSpPr>
            <p:nvPr/>
          </p:nvSpPr>
          <p:spPr bwMode="auto">
            <a:xfrm>
              <a:off x="2688" y="2256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000">
                  <a:solidFill>
                    <a:srgbClr val="CC00FF"/>
                  </a:solidFill>
                  <a:latin typeface="Times New Roman" pitchFamily="18" charset="0"/>
                </a:rPr>
                <a:t>3 cm</a:t>
              </a:r>
            </a:p>
          </p:txBody>
        </p:sp>
        <p:sp>
          <p:nvSpPr>
            <p:cNvPr id="3093" name="Text Box 60"/>
            <p:cNvSpPr txBox="1">
              <a:spLocks noChangeArrowheads="1"/>
            </p:cNvSpPr>
            <p:nvPr/>
          </p:nvSpPr>
          <p:spPr bwMode="auto">
            <a:xfrm>
              <a:off x="3936" y="2256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000">
                  <a:solidFill>
                    <a:srgbClr val="CC00FF"/>
                  </a:solidFill>
                  <a:latin typeface="Times New Roman" pitchFamily="18" charset="0"/>
                </a:rPr>
                <a:t>3 cm</a:t>
              </a:r>
            </a:p>
          </p:txBody>
        </p:sp>
      </p:grpSp>
      <p:sp>
        <p:nvSpPr>
          <p:cNvPr id="3091" name="TextBox 30"/>
          <p:cNvSpPr txBox="1">
            <a:spLocks noChangeArrowheads="1"/>
          </p:cNvSpPr>
          <p:nvPr/>
        </p:nvSpPr>
        <p:spPr bwMode="auto">
          <a:xfrm>
            <a:off x="1219200" y="130175"/>
            <a:ext cx="1195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Toán: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8" grpId="0"/>
      <p:bldP spid="62499" grpId="0"/>
      <p:bldP spid="62507" grpId="0"/>
      <p:bldP spid="625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3" name="Text Box 113"/>
          <p:cNvSpPr txBox="1">
            <a:spLocks noChangeArrowheads="1"/>
          </p:cNvSpPr>
          <p:nvPr/>
        </p:nvSpPr>
        <p:spPr bwMode="auto">
          <a:xfrm>
            <a:off x="2133600" y="3368675"/>
            <a:ext cx="1905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800" b="1">
                <a:latin typeface="Times New Roman" pitchFamily="18" charset="0"/>
              </a:rPr>
              <a:t>Hình</a:t>
            </a:r>
            <a:r>
              <a:rPr lang="en-US" altLang="vi-VN" sz="2000" b="1">
                <a:latin typeface="Times New Roman" pitchFamily="18" charset="0"/>
              </a:rPr>
              <a:t> </a:t>
            </a:r>
            <a:r>
              <a:rPr lang="en-US" altLang="vi-VN" sz="2800" b="1">
                <a:latin typeface="Times New Roman" pitchFamily="18" charset="0"/>
              </a:rPr>
              <a:t>tam giác ABC</a:t>
            </a:r>
          </a:p>
        </p:txBody>
      </p:sp>
      <p:sp>
        <p:nvSpPr>
          <p:cNvPr id="20594" name="Text Box 114"/>
          <p:cNvSpPr txBox="1">
            <a:spLocks noChangeArrowheads="1"/>
          </p:cNvSpPr>
          <p:nvPr/>
        </p:nvSpPr>
        <p:spPr bwMode="auto">
          <a:xfrm>
            <a:off x="4876800" y="3444875"/>
            <a:ext cx="2133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800" b="1">
                <a:latin typeface="Times New Roman" pitchFamily="18" charset="0"/>
              </a:rPr>
              <a:t>Hình tứ giác MNPQ</a:t>
            </a:r>
          </a:p>
        </p:txBody>
      </p:sp>
      <p:sp>
        <p:nvSpPr>
          <p:cNvPr id="20595" name="Text Box 115"/>
          <p:cNvSpPr txBox="1">
            <a:spLocks noChangeArrowheads="1"/>
          </p:cNvSpPr>
          <p:nvPr/>
        </p:nvSpPr>
        <p:spPr bwMode="auto">
          <a:xfrm>
            <a:off x="7848600" y="3429000"/>
            <a:ext cx="228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800" b="1">
                <a:latin typeface="Times New Roman" pitchFamily="18" charset="0"/>
              </a:rPr>
              <a:t>Hình chữ nhật EGHI</a:t>
            </a:r>
          </a:p>
        </p:txBody>
      </p:sp>
      <p:sp>
        <p:nvSpPr>
          <p:cNvPr id="20596" name="Text Box 116"/>
          <p:cNvSpPr txBox="1">
            <a:spLocks noChangeArrowheads="1"/>
          </p:cNvSpPr>
          <p:nvPr/>
        </p:nvSpPr>
        <p:spPr bwMode="auto">
          <a:xfrm>
            <a:off x="2209800" y="6096000"/>
            <a:ext cx="205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800" b="1">
                <a:latin typeface="Times New Roman" pitchFamily="18" charset="0"/>
              </a:rPr>
              <a:t>Hình vuông IKLM</a:t>
            </a:r>
          </a:p>
        </p:txBody>
      </p:sp>
      <p:sp>
        <p:nvSpPr>
          <p:cNvPr id="20600" name="Text Box 120"/>
          <p:cNvSpPr txBox="1">
            <a:spLocks noChangeArrowheads="1"/>
          </p:cNvSpPr>
          <p:nvPr/>
        </p:nvSpPr>
        <p:spPr bwMode="auto">
          <a:xfrm>
            <a:off x="7848600" y="6400800"/>
            <a:ext cx="1676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latin typeface="Times New Roman" pitchFamily="18" charset="0"/>
              </a:rPr>
              <a:t>Hình tròn</a:t>
            </a:r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524000" y="1619250"/>
            <a:ext cx="2933700" cy="2124075"/>
            <a:chOff x="48" y="792"/>
            <a:chExt cx="1848" cy="1338"/>
          </a:xfrm>
        </p:grpSpPr>
        <p:sp>
          <p:nvSpPr>
            <p:cNvPr id="4133" name="AutoShape 117"/>
            <p:cNvSpPr>
              <a:spLocks noChangeArrowheads="1"/>
            </p:cNvSpPr>
            <p:nvPr/>
          </p:nvSpPr>
          <p:spPr bwMode="auto">
            <a:xfrm>
              <a:off x="288" y="1056"/>
              <a:ext cx="1344" cy="86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vi-VN" sz="2000"/>
            </a:p>
          </p:txBody>
        </p:sp>
        <p:sp>
          <p:nvSpPr>
            <p:cNvPr id="4134" name="Text Box 123"/>
            <p:cNvSpPr txBox="1">
              <a:spLocks noChangeArrowheads="1"/>
            </p:cNvSpPr>
            <p:nvPr/>
          </p:nvSpPr>
          <p:spPr bwMode="auto">
            <a:xfrm>
              <a:off x="840" y="792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135" name="Text Box 124"/>
            <p:cNvSpPr txBox="1">
              <a:spLocks noChangeArrowheads="1"/>
            </p:cNvSpPr>
            <p:nvPr/>
          </p:nvSpPr>
          <p:spPr bwMode="auto">
            <a:xfrm>
              <a:off x="48" y="1800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136" name="Text Box 126"/>
            <p:cNvSpPr txBox="1">
              <a:spLocks noChangeArrowheads="1"/>
            </p:cNvSpPr>
            <p:nvPr/>
          </p:nvSpPr>
          <p:spPr bwMode="auto">
            <a:xfrm>
              <a:off x="1608" y="1776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3" name="Group 145"/>
          <p:cNvGrpSpPr>
            <a:grpSpLocks/>
          </p:cNvGrpSpPr>
          <p:nvPr/>
        </p:nvGrpSpPr>
        <p:grpSpPr bwMode="auto">
          <a:xfrm>
            <a:off x="4343400" y="1676400"/>
            <a:ext cx="3162300" cy="2009775"/>
            <a:chOff x="1824" y="816"/>
            <a:chExt cx="1992" cy="1266"/>
          </a:xfrm>
        </p:grpSpPr>
        <p:sp>
          <p:nvSpPr>
            <p:cNvPr id="4127" name="AutoShape 118"/>
            <p:cNvSpPr>
              <a:spLocks noChangeArrowheads="1"/>
            </p:cNvSpPr>
            <p:nvPr/>
          </p:nvSpPr>
          <p:spPr bwMode="auto">
            <a:xfrm rot="10800000">
              <a:off x="2064" y="1056"/>
              <a:ext cx="1392" cy="8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28" name="Group 142"/>
            <p:cNvGrpSpPr>
              <a:grpSpLocks/>
            </p:cNvGrpSpPr>
            <p:nvPr/>
          </p:nvGrpSpPr>
          <p:grpSpPr bwMode="auto">
            <a:xfrm>
              <a:off x="1824" y="816"/>
              <a:ext cx="1992" cy="1266"/>
              <a:chOff x="1824" y="816"/>
              <a:chExt cx="1992" cy="1266"/>
            </a:xfrm>
          </p:grpSpPr>
          <p:sp>
            <p:nvSpPr>
              <p:cNvPr id="4129" name="Text Box 130"/>
              <p:cNvSpPr txBox="1">
                <a:spLocks noChangeArrowheads="1"/>
              </p:cNvSpPr>
              <p:nvPr/>
            </p:nvSpPr>
            <p:spPr bwMode="auto">
              <a:xfrm>
                <a:off x="2112" y="816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800" b="1">
                    <a:solidFill>
                      <a:srgbClr val="FF66FF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4130" name="Text Box 131"/>
              <p:cNvSpPr txBox="1">
                <a:spLocks noChangeArrowheads="1"/>
              </p:cNvSpPr>
              <p:nvPr/>
            </p:nvSpPr>
            <p:spPr bwMode="auto">
              <a:xfrm>
                <a:off x="3072" y="816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800" b="1">
                    <a:solidFill>
                      <a:srgbClr val="FF66FF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4131" name="Text Box 132"/>
              <p:cNvSpPr txBox="1">
                <a:spLocks noChangeArrowheads="1"/>
              </p:cNvSpPr>
              <p:nvPr/>
            </p:nvSpPr>
            <p:spPr bwMode="auto">
              <a:xfrm>
                <a:off x="3432" y="1752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800" b="1">
                    <a:solidFill>
                      <a:srgbClr val="FF66FF"/>
                    </a:solidFill>
                    <a:latin typeface="Times New Roman" pitchFamily="18" charset="0"/>
                  </a:rPr>
                  <a:t>P</a:t>
                </a:r>
              </a:p>
            </p:txBody>
          </p:sp>
          <p:sp>
            <p:nvSpPr>
              <p:cNvPr id="4132" name="Text Box 133"/>
              <p:cNvSpPr txBox="1">
                <a:spLocks noChangeArrowheads="1"/>
              </p:cNvSpPr>
              <p:nvPr/>
            </p:nvSpPr>
            <p:spPr bwMode="auto">
              <a:xfrm>
                <a:off x="1824" y="1752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800" b="1">
                    <a:solidFill>
                      <a:srgbClr val="FF66FF"/>
                    </a:solidFill>
                    <a:latin typeface="Times New Roman" pitchFamily="18" charset="0"/>
                  </a:rPr>
                  <a:t>Q</a:t>
                </a:r>
              </a:p>
            </p:txBody>
          </p:sp>
        </p:grpSp>
      </p:grpSp>
      <p:grpSp>
        <p:nvGrpSpPr>
          <p:cNvPr id="5" name="Group 143"/>
          <p:cNvGrpSpPr>
            <a:grpSpLocks/>
          </p:cNvGrpSpPr>
          <p:nvPr/>
        </p:nvGrpSpPr>
        <p:grpSpPr bwMode="auto">
          <a:xfrm>
            <a:off x="7467600" y="1714500"/>
            <a:ext cx="3200400" cy="1895475"/>
            <a:chOff x="3792" y="864"/>
            <a:chExt cx="2016" cy="1194"/>
          </a:xfrm>
        </p:grpSpPr>
        <p:sp>
          <p:nvSpPr>
            <p:cNvPr id="4122" name="Rectangle 119"/>
            <p:cNvSpPr>
              <a:spLocks noChangeArrowheads="1"/>
            </p:cNvSpPr>
            <p:nvPr/>
          </p:nvSpPr>
          <p:spPr bwMode="auto">
            <a:xfrm>
              <a:off x="4032" y="1056"/>
              <a:ext cx="1392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vi-VN" sz="2000"/>
            </a:p>
          </p:txBody>
        </p:sp>
        <p:sp>
          <p:nvSpPr>
            <p:cNvPr id="4123" name="Text Box 134"/>
            <p:cNvSpPr txBox="1">
              <a:spLocks noChangeArrowheads="1"/>
            </p:cNvSpPr>
            <p:nvPr/>
          </p:nvSpPr>
          <p:spPr bwMode="auto">
            <a:xfrm>
              <a:off x="3792" y="864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4124" name="Text Box 135"/>
            <p:cNvSpPr txBox="1">
              <a:spLocks noChangeArrowheads="1"/>
            </p:cNvSpPr>
            <p:nvPr/>
          </p:nvSpPr>
          <p:spPr bwMode="auto">
            <a:xfrm>
              <a:off x="5424" y="864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4125" name="Text Box 136"/>
            <p:cNvSpPr txBox="1">
              <a:spLocks noChangeArrowheads="1"/>
            </p:cNvSpPr>
            <p:nvPr/>
          </p:nvSpPr>
          <p:spPr bwMode="auto">
            <a:xfrm>
              <a:off x="3840" y="172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4126" name="Text Box 137"/>
            <p:cNvSpPr txBox="1">
              <a:spLocks noChangeArrowheads="1"/>
            </p:cNvSpPr>
            <p:nvPr/>
          </p:nvSpPr>
          <p:spPr bwMode="auto">
            <a:xfrm>
              <a:off x="5424" y="172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H</a:t>
              </a:r>
            </a:p>
          </p:txBody>
        </p:sp>
      </p:grpSp>
      <p:grpSp>
        <p:nvGrpSpPr>
          <p:cNvPr id="6" name="Group 144"/>
          <p:cNvGrpSpPr>
            <a:grpSpLocks/>
          </p:cNvGrpSpPr>
          <p:nvPr/>
        </p:nvGrpSpPr>
        <p:grpSpPr bwMode="auto">
          <a:xfrm>
            <a:off x="1905000" y="4095750"/>
            <a:ext cx="2781300" cy="2143125"/>
            <a:chOff x="288" y="2448"/>
            <a:chExt cx="1752" cy="1350"/>
          </a:xfrm>
        </p:grpSpPr>
        <p:sp>
          <p:nvSpPr>
            <p:cNvPr id="4117" name="Rectangle 122"/>
            <p:cNvSpPr>
              <a:spLocks noChangeArrowheads="1"/>
            </p:cNvSpPr>
            <p:nvPr/>
          </p:nvSpPr>
          <p:spPr bwMode="auto">
            <a:xfrm>
              <a:off x="624" y="2640"/>
              <a:ext cx="1036" cy="10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vi-VN" sz="2000"/>
            </a:p>
          </p:txBody>
        </p:sp>
        <p:sp>
          <p:nvSpPr>
            <p:cNvPr id="4118" name="Text Box 138"/>
            <p:cNvSpPr txBox="1">
              <a:spLocks noChangeArrowheads="1"/>
            </p:cNvSpPr>
            <p:nvPr/>
          </p:nvSpPr>
          <p:spPr bwMode="auto">
            <a:xfrm>
              <a:off x="432" y="244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4119" name="Text Box 139"/>
            <p:cNvSpPr txBox="1">
              <a:spLocks noChangeArrowheads="1"/>
            </p:cNvSpPr>
            <p:nvPr/>
          </p:nvSpPr>
          <p:spPr bwMode="auto">
            <a:xfrm>
              <a:off x="1632" y="244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4120" name="Text Box 140"/>
            <p:cNvSpPr txBox="1">
              <a:spLocks noChangeArrowheads="1"/>
            </p:cNvSpPr>
            <p:nvPr/>
          </p:nvSpPr>
          <p:spPr bwMode="auto">
            <a:xfrm>
              <a:off x="1656" y="346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4121" name="Text Box 141"/>
            <p:cNvSpPr txBox="1">
              <a:spLocks noChangeArrowheads="1"/>
            </p:cNvSpPr>
            <p:nvPr/>
          </p:nvSpPr>
          <p:spPr bwMode="auto">
            <a:xfrm>
              <a:off x="288" y="3456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66FF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7" name="Group 162"/>
          <p:cNvGrpSpPr>
            <a:grpSpLocks/>
          </p:cNvGrpSpPr>
          <p:nvPr/>
        </p:nvGrpSpPr>
        <p:grpSpPr bwMode="auto">
          <a:xfrm>
            <a:off x="6172200" y="4095750"/>
            <a:ext cx="2284413" cy="2457450"/>
            <a:chOff x="3501" y="2532"/>
            <a:chExt cx="1439" cy="1548"/>
          </a:xfrm>
        </p:grpSpPr>
        <p:pic>
          <p:nvPicPr>
            <p:cNvPr id="4115" name="Picture 153" descr="hinhtro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1" y="2532"/>
              <a:ext cx="1439" cy="1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6" name="Text Box 161"/>
            <p:cNvSpPr txBox="1">
              <a:spLocks noChangeArrowheads="1"/>
            </p:cNvSpPr>
            <p:nvPr/>
          </p:nvSpPr>
          <p:spPr bwMode="auto">
            <a:xfrm>
              <a:off x="4209" y="3216"/>
              <a:ext cx="20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5160" name="Text Box 34"/>
          <p:cNvSpPr txBox="1">
            <a:spLocks noChangeArrowheads="1"/>
          </p:cNvSpPr>
          <p:nvPr/>
        </p:nvSpPr>
        <p:spPr bwMode="auto">
          <a:xfrm>
            <a:off x="1676400" y="173038"/>
            <a:ext cx="929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</a:rPr>
              <a:t>Hình tròn, tâm, đường kính, bán kính</a:t>
            </a:r>
          </a:p>
        </p:txBody>
      </p:sp>
      <p:sp>
        <p:nvSpPr>
          <p:cNvPr id="4109" name="Rectangle 46"/>
          <p:cNvSpPr>
            <a:spLocks noChangeArrowheads="1"/>
          </p:cNvSpPr>
          <p:nvPr/>
        </p:nvSpPr>
        <p:spPr bwMode="auto">
          <a:xfrm>
            <a:off x="2743200" y="9144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altLang="vi-VN" sz="4000" b="1">
              <a:solidFill>
                <a:srgbClr val="0000FF"/>
              </a:solidFill>
            </a:endParaRPr>
          </a:p>
        </p:txBody>
      </p:sp>
      <p:sp>
        <p:nvSpPr>
          <p:cNvPr id="4" name="Text Box 120"/>
          <p:cNvSpPr txBox="1">
            <a:spLocks noChangeArrowheads="1"/>
          </p:cNvSpPr>
          <p:nvPr/>
        </p:nvSpPr>
        <p:spPr bwMode="auto">
          <a:xfrm>
            <a:off x="5105400" y="4191000"/>
            <a:ext cx="1676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latin typeface="Times New Roman" pitchFamily="18" charset="0"/>
              </a:rPr>
              <a:t>Hình tròn</a:t>
            </a:r>
          </a:p>
        </p:txBody>
      </p:sp>
      <p:grpSp>
        <p:nvGrpSpPr>
          <p:cNvPr id="8" name="Group 162"/>
          <p:cNvGrpSpPr>
            <a:grpSpLocks/>
          </p:cNvGrpSpPr>
          <p:nvPr/>
        </p:nvGrpSpPr>
        <p:grpSpPr bwMode="auto">
          <a:xfrm>
            <a:off x="4649788" y="1676400"/>
            <a:ext cx="2284412" cy="2457450"/>
            <a:chOff x="3501" y="2532"/>
            <a:chExt cx="1439" cy="1548"/>
          </a:xfrm>
        </p:grpSpPr>
        <p:pic>
          <p:nvPicPr>
            <p:cNvPr id="4113" name="Picture 153" descr="hinhtro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1" y="2532"/>
              <a:ext cx="1439" cy="1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4" name="Text Box 161"/>
            <p:cNvSpPr txBox="1">
              <a:spLocks noChangeArrowheads="1"/>
            </p:cNvSpPr>
            <p:nvPr/>
          </p:nvSpPr>
          <p:spPr bwMode="auto">
            <a:xfrm>
              <a:off x="4209" y="3216"/>
              <a:ext cx="20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4112" name="TextBox 41"/>
          <p:cNvSpPr txBox="1">
            <a:spLocks noChangeArrowheads="1"/>
          </p:cNvSpPr>
          <p:nvPr/>
        </p:nvSpPr>
        <p:spPr bwMode="auto">
          <a:xfrm>
            <a:off x="1219200" y="130175"/>
            <a:ext cx="1195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Toán: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0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0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20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0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20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3" grpId="0"/>
      <p:bldP spid="20593" grpId="1"/>
      <p:bldP spid="20594" grpId="0"/>
      <p:bldP spid="20594" grpId="1"/>
      <p:bldP spid="20595" grpId="0"/>
      <p:bldP spid="20595" grpId="1"/>
      <p:bldP spid="20596" grpId="0"/>
      <p:bldP spid="20596" grpId="1"/>
      <p:bldP spid="20600" grpId="0"/>
      <p:bldP spid="2060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4"/>
          <p:cNvSpPr txBox="1">
            <a:spLocks noChangeArrowheads="1"/>
          </p:cNvSpPr>
          <p:nvPr/>
        </p:nvSpPr>
        <p:spPr bwMode="auto">
          <a:xfrm>
            <a:off x="1371600" y="131763"/>
            <a:ext cx="929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</a:rPr>
              <a:t>Hình tròn, tâm, đường kính, bán kính</a:t>
            </a:r>
          </a:p>
        </p:txBody>
      </p:sp>
      <p:sp>
        <p:nvSpPr>
          <p:cNvPr id="24" name="Oval 76" descr="Weave"/>
          <p:cNvSpPr>
            <a:spLocks noChangeArrowheads="1"/>
          </p:cNvSpPr>
          <p:nvPr/>
        </p:nvSpPr>
        <p:spPr bwMode="auto">
          <a:xfrm>
            <a:off x="3124200" y="2438400"/>
            <a:ext cx="1619250" cy="161925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 sz="2000"/>
          </a:p>
        </p:txBody>
      </p:sp>
      <p:sp>
        <p:nvSpPr>
          <p:cNvPr id="25" name="Text Box 77"/>
          <p:cNvSpPr txBox="1">
            <a:spLocks noChangeArrowheads="1"/>
          </p:cNvSpPr>
          <p:nvPr/>
        </p:nvSpPr>
        <p:spPr bwMode="auto">
          <a:xfrm>
            <a:off x="3700463" y="2457450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6" name="Text Box 78"/>
          <p:cNvSpPr txBox="1">
            <a:spLocks noChangeArrowheads="1"/>
          </p:cNvSpPr>
          <p:nvPr/>
        </p:nvSpPr>
        <p:spPr bwMode="auto">
          <a:xfrm>
            <a:off x="4157663" y="2547938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4348163" y="2776538"/>
            <a:ext cx="28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8" name="Text Box 80"/>
          <p:cNvSpPr txBox="1">
            <a:spLocks noChangeArrowheads="1"/>
          </p:cNvSpPr>
          <p:nvPr/>
        </p:nvSpPr>
        <p:spPr bwMode="auto">
          <a:xfrm>
            <a:off x="4421188" y="3081338"/>
            <a:ext cx="287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9" name="Text Box 81"/>
          <p:cNvSpPr txBox="1">
            <a:spLocks noChangeArrowheads="1"/>
          </p:cNvSpPr>
          <p:nvPr/>
        </p:nvSpPr>
        <p:spPr bwMode="auto">
          <a:xfrm>
            <a:off x="4348163" y="3386138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0" name="Text Box 82"/>
          <p:cNvSpPr txBox="1">
            <a:spLocks noChangeArrowheads="1"/>
          </p:cNvSpPr>
          <p:nvPr/>
        </p:nvSpPr>
        <p:spPr bwMode="auto">
          <a:xfrm>
            <a:off x="4132263" y="3614738"/>
            <a:ext cx="287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1" name="Text Box 83"/>
          <p:cNvSpPr txBox="1">
            <a:spLocks noChangeArrowheads="1"/>
          </p:cNvSpPr>
          <p:nvPr/>
        </p:nvSpPr>
        <p:spPr bwMode="auto">
          <a:xfrm>
            <a:off x="3773488" y="3690938"/>
            <a:ext cx="43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32" name="Text Box 84"/>
          <p:cNvSpPr txBox="1">
            <a:spLocks noChangeArrowheads="1"/>
          </p:cNvSpPr>
          <p:nvPr/>
        </p:nvSpPr>
        <p:spPr bwMode="auto">
          <a:xfrm>
            <a:off x="3413125" y="3614738"/>
            <a:ext cx="28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3" name="Text Box 85"/>
          <p:cNvSpPr txBox="1">
            <a:spLocks noChangeArrowheads="1"/>
          </p:cNvSpPr>
          <p:nvPr/>
        </p:nvSpPr>
        <p:spPr bwMode="auto">
          <a:xfrm>
            <a:off x="3197225" y="33718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4" name="Text Box 86"/>
          <p:cNvSpPr txBox="1">
            <a:spLocks noChangeArrowheads="1"/>
          </p:cNvSpPr>
          <p:nvPr/>
        </p:nvSpPr>
        <p:spPr bwMode="auto">
          <a:xfrm>
            <a:off x="3125788" y="3081338"/>
            <a:ext cx="358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5" name="Text Box 87"/>
          <p:cNvSpPr txBox="1">
            <a:spLocks noChangeArrowheads="1"/>
          </p:cNvSpPr>
          <p:nvPr/>
        </p:nvSpPr>
        <p:spPr bwMode="auto">
          <a:xfrm>
            <a:off x="3124200" y="2776538"/>
            <a:ext cx="53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3340100" y="2533650"/>
            <a:ext cx="60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37" name="AutoShape 89"/>
          <p:cNvSpPr>
            <a:spLocks noChangeArrowheads="1"/>
          </p:cNvSpPr>
          <p:nvPr/>
        </p:nvSpPr>
        <p:spPr bwMode="auto">
          <a:xfrm>
            <a:off x="3854450" y="3235325"/>
            <a:ext cx="144463" cy="136525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altLang="vi-VN" sz="2000">
              <a:solidFill>
                <a:schemeClr val="accent2"/>
              </a:solidFill>
            </a:endParaRPr>
          </a:p>
        </p:txBody>
      </p:sp>
      <p:sp>
        <p:nvSpPr>
          <p:cNvPr id="38" name="Line 90"/>
          <p:cNvSpPr>
            <a:spLocks noChangeShapeType="1"/>
          </p:cNvSpPr>
          <p:nvPr/>
        </p:nvSpPr>
        <p:spPr bwMode="auto">
          <a:xfrm flipV="1">
            <a:off x="3929063" y="2774950"/>
            <a:ext cx="0" cy="520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91"/>
          <p:cNvSpPr>
            <a:spLocks noChangeShapeType="1"/>
          </p:cNvSpPr>
          <p:nvPr/>
        </p:nvSpPr>
        <p:spPr bwMode="auto">
          <a:xfrm flipH="1">
            <a:off x="3624263" y="3276600"/>
            <a:ext cx="338137" cy="3238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AutoShape 92"/>
          <p:cNvSpPr>
            <a:spLocks noChangeArrowheads="1"/>
          </p:cNvSpPr>
          <p:nvPr/>
        </p:nvSpPr>
        <p:spPr bwMode="auto">
          <a:xfrm>
            <a:off x="3859213" y="3235325"/>
            <a:ext cx="144462" cy="136525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altLang="vi-VN" sz="200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438400" y="43434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Mặt đồng hồ hình tròn</a:t>
            </a: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286000" y="18288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i="1" u="sng">
                <a:solidFill>
                  <a:schemeClr val="accent2"/>
                </a:solidFill>
                <a:latin typeface="Times New Roman" pitchFamily="18" charset="0"/>
              </a:rPr>
              <a:t>1/ Giới thiệu hình tròn</a:t>
            </a:r>
          </a:p>
        </p:txBody>
      </p:sp>
      <p:pic>
        <p:nvPicPr>
          <p:cNvPr id="53" name="Picture 13" descr="hinhtron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0850" y="1936750"/>
            <a:ext cx="20383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7620000" y="3209925"/>
            <a:ext cx="120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7772400" y="2209800"/>
            <a:ext cx="1143000" cy="838200"/>
            <a:chOff x="1248" y="1824"/>
            <a:chExt cx="1099" cy="1062"/>
          </a:xfrm>
        </p:grpSpPr>
        <p:sp>
          <p:nvSpPr>
            <p:cNvPr id="5154" name="Line 19"/>
            <p:cNvSpPr>
              <a:spLocks noChangeShapeType="1"/>
            </p:cNvSpPr>
            <p:nvPr/>
          </p:nvSpPr>
          <p:spPr bwMode="auto">
            <a:xfrm flipV="1">
              <a:off x="1248" y="2166"/>
              <a:ext cx="720" cy="72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Text Box 20"/>
            <p:cNvSpPr txBox="1">
              <a:spLocks noChangeArrowheads="1"/>
            </p:cNvSpPr>
            <p:nvPr/>
          </p:nvSpPr>
          <p:spPr bwMode="auto">
            <a:xfrm>
              <a:off x="1972" y="1824"/>
              <a:ext cx="375" cy="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400800" y="2697163"/>
            <a:ext cx="2514600" cy="646112"/>
            <a:chOff x="-401" y="2640"/>
            <a:chExt cx="2871" cy="443"/>
          </a:xfrm>
        </p:grpSpPr>
        <p:sp>
          <p:nvSpPr>
            <p:cNvPr id="5151" name="Line 17"/>
            <p:cNvSpPr>
              <a:spLocks noChangeShapeType="1"/>
            </p:cNvSpPr>
            <p:nvPr/>
          </p:nvSpPr>
          <p:spPr bwMode="auto">
            <a:xfrm flipV="1">
              <a:off x="185" y="2880"/>
              <a:ext cx="2119" cy="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Text Box 21"/>
            <p:cNvSpPr txBox="1">
              <a:spLocks noChangeArrowheads="1"/>
            </p:cNvSpPr>
            <p:nvPr/>
          </p:nvSpPr>
          <p:spPr bwMode="auto">
            <a:xfrm>
              <a:off x="-401" y="2640"/>
              <a:ext cx="33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53" name="Text Box 22"/>
            <p:cNvSpPr txBox="1">
              <a:spLocks noChangeArrowheads="1"/>
            </p:cNvSpPr>
            <p:nvPr/>
          </p:nvSpPr>
          <p:spPr bwMode="auto">
            <a:xfrm>
              <a:off x="2231" y="2640"/>
              <a:ext cx="239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6629400" y="4373563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>
                <a:latin typeface="Times New Roman" pitchFamily="18" charset="0"/>
              </a:rPr>
              <a:t>Hình tròn tâm O</a:t>
            </a: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705600" y="4876800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>
                <a:latin typeface="Times New Roman" pitchFamily="18" charset="0"/>
              </a:rPr>
              <a:t>Bán kính OM,  </a:t>
            </a:r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8839200" y="4872038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>
                <a:latin typeface="Times New Roman" pitchFamily="18" charset="0"/>
              </a:rPr>
              <a:t>đường kính AB</a:t>
            </a:r>
          </a:p>
        </p:txBody>
      </p:sp>
      <p:sp>
        <p:nvSpPr>
          <p:cNvPr id="5149" name="Rectangle 46"/>
          <p:cNvSpPr>
            <a:spLocks noChangeArrowheads="1"/>
          </p:cNvSpPr>
          <p:nvPr/>
        </p:nvSpPr>
        <p:spPr bwMode="auto">
          <a:xfrm>
            <a:off x="3352800" y="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altLang="vi-VN" sz="4000" b="1">
              <a:solidFill>
                <a:srgbClr val="0000FF"/>
              </a:solidFill>
            </a:endParaRPr>
          </a:p>
        </p:txBody>
      </p:sp>
      <p:sp>
        <p:nvSpPr>
          <p:cNvPr id="5150" name="TextBox 40"/>
          <p:cNvSpPr txBox="1">
            <a:spLocks noChangeArrowheads="1"/>
          </p:cNvSpPr>
          <p:nvPr/>
        </p:nvSpPr>
        <p:spPr bwMode="auto">
          <a:xfrm>
            <a:off x="1219200" y="130175"/>
            <a:ext cx="1195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Toán: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54" grpId="0"/>
      <p:bldP spid="62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2209800" y="3195638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3476625" y="2209800"/>
            <a:ext cx="8382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81175" y="281305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VNI-Times" pitchFamily="2" charset="0"/>
              </a:rPr>
              <a:t>A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00600" y="28194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VNI-Times" pitchFamily="2" charset="0"/>
              </a:rPr>
              <a:t>B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24200" y="27432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VNI-Times" pitchFamily="2" charset="0"/>
              </a:rPr>
              <a:t>O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95763" y="166052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VNI-Times" pitchFamily="2" charset="0"/>
              </a:rPr>
              <a:t>M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665788" y="1481138"/>
            <a:ext cx="4419600" cy="2062162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Hình tròn tâm o </a:t>
            </a:r>
          </a:p>
          <a:p>
            <a:pPr algn="just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Bán kính OM</a:t>
            </a:r>
          </a:p>
          <a:p>
            <a:pPr algn="just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Đường kính AB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952500" y="4419600"/>
            <a:ext cx="8953500" cy="2062163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vi-VN" sz="3200" b="1">
                <a:latin typeface="VNI-Times" pitchFamily="2" charset="0"/>
              </a:rPr>
              <a:t> </a:t>
            </a:r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 xét:</a:t>
            </a: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Trong một hình tròn</a:t>
            </a:r>
          </a:p>
          <a:p>
            <a:pPr algn="just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- Tâm o là trung điểm của đường kính AB.</a:t>
            </a:r>
          </a:p>
          <a:p>
            <a:pPr algn="just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- Độ đà đường kính gấp hai lần độ dài bán kính.</a:t>
            </a:r>
          </a:p>
        </p:txBody>
      </p:sp>
      <p:sp>
        <p:nvSpPr>
          <p:cNvPr id="6154" name="Oval 19"/>
          <p:cNvSpPr>
            <a:spLocks noChangeArrowheads="1"/>
          </p:cNvSpPr>
          <p:nvPr/>
        </p:nvSpPr>
        <p:spPr bwMode="auto">
          <a:xfrm>
            <a:off x="2209800" y="1905000"/>
            <a:ext cx="2590800" cy="2514600"/>
          </a:xfrm>
          <a:prstGeom prst="ellips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 sz="2000"/>
          </a:p>
        </p:txBody>
      </p:sp>
      <p:sp>
        <p:nvSpPr>
          <p:cNvPr id="6155" name="Text Box 20"/>
          <p:cNvSpPr txBox="1">
            <a:spLocks noChangeArrowheads="1"/>
          </p:cNvSpPr>
          <p:nvPr/>
        </p:nvSpPr>
        <p:spPr bwMode="auto">
          <a:xfrm>
            <a:off x="3290888" y="2363788"/>
            <a:ext cx="99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7200" b="1">
                <a:solidFill>
                  <a:srgbClr val="FF0066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6156" name="Text Box 34"/>
          <p:cNvSpPr txBox="1">
            <a:spLocks noChangeArrowheads="1"/>
          </p:cNvSpPr>
          <p:nvPr/>
        </p:nvSpPr>
        <p:spPr bwMode="auto">
          <a:xfrm>
            <a:off x="1676400" y="163513"/>
            <a:ext cx="929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</a:rPr>
              <a:t>Hình tròn, tâm, đường kính, bán kính</a:t>
            </a:r>
          </a:p>
        </p:txBody>
      </p:sp>
      <p:sp>
        <p:nvSpPr>
          <p:cNvPr id="6157" name="Rectangle 46"/>
          <p:cNvSpPr>
            <a:spLocks noChangeArrowheads="1"/>
          </p:cNvSpPr>
          <p:nvPr/>
        </p:nvSpPr>
        <p:spPr bwMode="auto">
          <a:xfrm>
            <a:off x="3276600" y="762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altLang="vi-VN" sz="4000" b="1">
              <a:solidFill>
                <a:srgbClr val="0000FF"/>
              </a:solidFill>
            </a:endParaRPr>
          </a:p>
        </p:txBody>
      </p:sp>
      <p:sp>
        <p:nvSpPr>
          <p:cNvPr id="6158" name="TextBox 15"/>
          <p:cNvSpPr txBox="1">
            <a:spLocks noChangeArrowheads="1"/>
          </p:cNvSpPr>
          <p:nvPr/>
        </p:nvSpPr>
        <p:spPr bwMode="auto">
          <a:xfrm>
            <a:off x="1219200" y="130175"/>
            <a:ext cx="1195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Toán: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141538" y="2481263"/>
            <a:ext cx="7686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vi-VN" sz="3600" b="1">
                <a:latin typeface="Times New Roman" pitchFamily="18" charset="0"/>
              </a:rPr>
              <a:t> </a:t>
            </a:r>
            <a:r>
              <a:rPr lang="en-US" altLang="vi-VN" sz="3600">
                <a:latin typeface="Times New Roman" pitchFamily="18" charset="0"/>
              </a:rPr>
              <a:t>Giới thiệu dụng cụ vẽ hình tròn: Compa</a:t>
            </a:r>
          </a:p>
        </p:txBody>
      </p:sp>
      <p:pic>
        <p:nvPicPr>
          <p:cNvPr id="54284" name="Picture 12" descr="comp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276600"/>
            <a:ext cx="1827213" cy="2819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172" name="Text Box 18"/>
          <p:cNvSpPr txBox="1">
            <a:spLocks noChangeArrowheads="1"/>
          </p:cNvSpPr>
          <p:nvPr/>
        </p:nvSpPr>
        <p:spPr bwMode="auto">
          <a:xfrm>
            <a:off x="1219200" y="1905000"/>
            <a:ext cx="388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i="1" u="sng">
                <a:solidFill>
                  <a:srgbClr val="0000FF"/>
                </a:solidFill>
                <a:latin typeface="Times New Roman" pitchFamily="18" charset="0"/>
              </a:rPr>
              <a:t>2/ Vẽ hình tròn: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495800" y="5181600"/>
            <a:ext cx="2743200" cy="547688"/>
            <a:chOff x="1263" y="3069"/>
            <a:chExt cx="1632" cy="345"/>
          </a:xfrm>
        </p:grpSpPr>
        <p:grpSp>
          <p:nvGrpSpPr>
            <p:cNvPr id="7204" name="Group 31"/>
            <p:cNvGrpSpPr>
              <a:grpSpLocks/>
            </p:cNvGrpSpPr>
            <p:nvPr/>
          </p:nvGrpSpPr>
          <p:grpSpPr bwMode="auto">
            <a:xfrm>
              <a:off x="1359" y="3069"/>
              <a:ext cx="1392" cy="147"/>
              <a:chOff x="1200" y="3519"/>
              <a:chExt cx="1392" cy="147"/>
            </a:xfrm>
          </p:grpSpPr>
          <p:sp>
            <p:nvSpPr>
              <p:cNvPr id="7212" name="Line 32"/>
              <p:cNvSpPr>
                <a:spLocks noChangeShapeType="1"/>
              </p:cNvSpPr>
              <p:nvPr/>
            </p:nvSpPr>
            <p:spPr bwMode="auto">
              <a:xfrm>
                <a:off x="1200" y="3600"/>
                <a:ext cx="1392" cy="0"/>
              </a:xfrm>
              <a:prstGeom prst="line">
                <a:avLst/>
              </a:prstGeom>
              <a:noFill/>
              <a:ln w="3175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Line 33"/>
              <p:cNvSpPr>
                <a:spLocks noChangeShapeType="1"/>
              </p:cNvSpPr>
              <p:nvPr/>
            </p:nvSpPr>
            <p:spPr bwMode="auto">
              <a:xfrm>
                <a:off x="1200" y="352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Line 34"/>
              <p:cNvSpPr>
                <a:spLocks noChangeShapeType="1"/>
              </p:cNvSpPr>
              <p:nvPr/>
            </p:nvSpPr>
            <p:spPr bwMode="auto">
              <a:xfrm>
                <a:off x="2592" y="35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Line 35"/>
              <p:cNvSpPr>
                <a:spLocks noChangeShapeType="1"/>
              </p:cNvSpPr>
              <p:nvPr/>
            </p:nvSpPr>
            <p:spPr bwMode="auto">
              <a:xfrm>
                <a:off x="2304" y="35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Line 36"/>
              <p:cNvSpPr>
                <a:spLocks noChangeShapeType="1"/>
              </p:cNvSpPr>
              <p:nvPr/>
            </p:nvSpPr>
            <p:spPr bwMode="auto">
              <a:xfrm>
                <a:off x="2016" y="35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Line 37"/>
              <p:cNvSpPr>
                <a:spLocks noChangeShapeType="1"/>
              </p:cNvSpPr>
              <p:nvPr/>
            </p:nvSpPr>
            <p:spPr bwMode="auto">
              <a:xfrm>
                <a:off x="1728" y="35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Line 38"/>
              <p:cNvSpPr>
                <a:spLocks noChangeShapeType="1"/>
              </p:cNvSpPr>
              <p:nvPr/>
            </p:nvSpPr>
            <p:spPr bwMode="auto">
              <a:xfrm>
                <a:off x="1473" y="35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5" name="Group 39"/>
            <p:cNvGrpSpPr>
              <a:grpSpLocks/>
            </p:cNvGrpSpPr>
            <p:nvPr/>
          </p:nvGrpSpPr>
          <p:grpSpPr bwMode="auto">
            <a:xfrm>
              <a:off x="1263" y="3156"/>
              <a:ext cx="1632" cy="258"/>
              <a:chOff x="1263" y="3375"/>
              <a:chExt cx="1632" cy="258"/>
            </a:xfrm>
          </p:grpSpPr>
          <p:sp>
            <p:nvSpPr>
              <p:cNvPr id="7206" name="Text Box 40"/>
              <p:cNvSpPr txBox="1">
                <a:spLocks noChangeArrowheads="1"/>
              </p:cNvSpPr>
              <p:nvPr/>
            </p:nvSpPr>
            <p:spPr bwMode="auto">
              <a:xfrm>
                <a:off x="1521" y="3378"/>
                <a:ext cx="2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1</a:t>
                </a:r>
              </a:p>
            </p:txBody>
          </p:sp>
          <p:sp>
            <p:nvSpPr>
              <p:cNvPr id="7207" name="Text Box 41"/>
              <p:cNvSpPr txBox="1">
                <a:spLocks noChangeArrowheads="1"/>
              </p:cNvSpPr>
              <p:nvPr/>
            </p:nvSpPr>
            <p:spPr bwMode="auto">
              <a:xfrm>
                <a:off x="1791" y="3381"/>
                <a:ext cx="2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2</a:t>
                </a:r>
              </a:p>
            </p:txBody>
          </p:sp>
          <p:sp>
            <p:nvSpPr>
              <p:cNvPr id="7208" name="Text Box 42"/>
              <p:cNvSpPr txBox="1">
                <a:spLocks noChangeArrowheads="1"/>
              </p:cNvSpPr>
              <p:nvPr/>
            </p:nvSpPr>
            <p:spPr bwMode="auto">
              <a:xfrm>
                <a:off x="2064" y="3375"/>
                <a:ext cx="2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3</a:t>
                </a:r>
              </a:p>
            </p:txBody>
          </p:sp>
          <p:sp>
            <p:nvSpPr>
              <p:cNvPr id="7209" name="Text Box 43"/>
              <p:cNvSpPr txBox="1">
                <a:spLocks noChangeArrowheads="1"/>
              </p:cNvSpPr>
              <p:nvPr/>
            </p:nvSpPr>
            <p:spPr bwMode="auto">
              <a:xfrm>
                <a:off x="2352" y="3375"/>
                <a:ext cx="2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4</a:t>
                </a:r>
              </a:p>
            </p:txBody>
          </p:sp>
          <p:sp>
            <p:nvSpPr>
              <p:cNvPr id="7210" name="Text Box 44"/>
              <p:cNvSpPr txBox="1">
                <a:spLocks noChangeArrowheads="1"/>
              </p:cNvSpPr>
              <p:nvPr/>
            </p:nvSpPr>
            <p:spPr bwMode="auto">
              <a:xfrm>
                <a:off x="2655" y="3375"/>
                <a:ext cx="2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5</a:t>
                </a:r>
              </a:p>
            </p:txBody>
          </p:sp>
          <p:sp>
            <p:nvSpPr>
              <p:cNvPr id="7211" name="Text Box 45"/>
              <p:cNvSpPr txBox="1">
                <a:spLocks noChangeArrowheads="1"/>
              </p:cNvSpPr>
              <p:nvPr/>
            </p:nvSpPr>
            <p:spPr bwMode="auto">
              <a:xfrm>
                <a:off x="1263" y="3375"/>
                <a:ext cx="2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0</a:t>
                </a:r>
              </a:p>
            </p:txBody>
          </p:sp>
        </p:grpSp>
      </p:grpSp>
      <p:sp>
        <p:nvSpPr>
          <p:cNvPr id="7174" name="Text Box 46"/>
          <p:cNvSpPr txBox="1">
            <a:spLocks noChangeArrowheads="1"/>
          </p:cNvSpPr>
          <p:nvPr/>
        </p:nvSpPr>
        <p:spPr bwMode="auto">
          <a:xfrm>
            <a:off x="4495800" y="4495800"/>
            <a:ext cx="99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7200">
                <a:solidFill>
                  <a:srgbClr val="FF0066"/>
                </a:solidFill>
                <a:latin typeface="VNI Times" pitchFamily="2" charset="0"/>
              </a:rPr>
              <a:t>.</a:t>
            </a:r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4686300" y="3352800"/>
            <a:ext cx="857250" cy="2005013"/>
            <a:chOff x="1269" y="1344"/>
            <a:chExt cx="540" cy="1263"/>
          </a:xfrm>
        </p:grpSpPr>
        <p:sp>
          <p:nvSpPr>
            <p:cNvPr id="7202" name="Line 48"/>
            <p:cNvSpPr>
              <a:spLocks noChangeShapeType="1"/>
            </p:cNvSpPr>
            <p:nvPr/>
          </p:nvSpPr>
          <p:spPr bwMode="auto">
            <a:xfrm flipH="1">
              <a:off x="1269" y="1344"/>
              <a:ext cx="219" cy="126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49"/>
            <p:cNvSpPr>
              <a:spLocks noChangeShapeType="1"/>
            </p:cNvSpPr>
            <p:nvPr/>
          </p:nvSpPr>
          <p:spPr bwMode="auto">
            <a:xfrm>
              <a:off x="1488" y="1344"/>
              <a:ext cx="321" cy="126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322" name="Line 50"/>
          <p:cNvSpPr>
            <a:spLocks noChangeShapeType="1"/>
          </p:cNvSpPr>
          <p:nvPr/>
        </p:nvSpPr>
        <p:spPr bwMode="auto">
          <a:xfrm flipH="1">
            <a:off x="4724400" y="5319713"/>
            <a:ext cx="819150" cy="14287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3" name="Text Box 51"/>
          <p:cNvSpPr txBox="1">
            <a:spLocks noChangeArrowheads="1"/>
          </p:cNvSpPr>
          <p:nvPr/>
        </p:nvSpPr>
        <p:spPr bwMode="auto">
          <a:xfrm>
            <a:off x="4724400" y="48006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latin typeface="VNI-Times" pitchFamily="2" charset="0"/>
              </a:rPr>
              <a:t>2cm</a:t>
            </a:r>
          </a:p>
        </p:txBody>
      </p:sp>
      <p:sp>
        <p:nvSpPr>
          <p:cNvPr id="54324" name="Oval 52"/>
          <p:cNvSpPr>
            <a:spLocks noChangeArrowheads="1"/>
          </p:cNvSpPr>
          <p:nvPr/>
        </p:nvSpPr>
        <p:spPr bwMode="auto">
          <a:xfrm>
            <a:off x="7239000" y="4191000"/>
            <a:ext cx="1676400" cy="1752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vi-VN" sz="2000">
              <a:latin typeface="VNI Times" pitchFamily="2" charset="0"/>
            </a:endParaRP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7881938" y="4953000"/>
            <a:ext cx="2590800" cy="547688"/>
            <a:chOff x="1263" y="3069"/>
            <a:chExt cx="1632" cy="345"/>
          </a:xfrm>
        </p:grpSpPr>
        <p:grpSp>
          <p:nvGrpSpPr>
            <p:cNvPr id="7187" name="Group 54"/>
            <p:cNvGrpSpPr>
              <a:grpSpLocks/>
            </p:cNvGrpSpPr>
            <p:nvPr/>
          </p:nvGrpSpPr>
          <p:grpSpPr bwMode="auto">
            <a:xfrm>
              <a:off x="1359" y="3069"/>
              <a:ext cx="1392" cy="147"/>
              <a:chOff x="1200" y="3519"/>
              <a:chExt cx="1392" cy="147"/>
            </a:xfrm>
          </p:grpSpPr>
          <p:sp>
            <p:nvSpPr>
              <p:cNvPr id="7195" name="Line 55"/>
              <p:cNvSpPr>
                <a:spLocks noChangeShapeType="1"/>
              </p:cNvSpPr>
              <p:nvPr/>
            </p:nvSpPr>
            <p:spPr bwMode="auto">
              <a:xfrm>
                <a:off x="1200" y="3600"/>
                <a:ext cx="1392" cy="0"/>
              </a:xfrm>
              <a:prstGeom prst="line">
                <a:avLst/>
              </a:prstGeom>
              <a:noFill/>
              <a:ln w="3175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56"/>
              <p:cNvSpPr>
                <a:spLocks noChangeShapeType="1"/>
              </p:cNvSpPr>
              <p:nvPr/>
            </p:nvSpPr>
            <p:spPr bwMode="auto">
              <a:xfrm>
                <a:off x="1200" y="352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57"/>
              <p:cNvSpPr>
                <a:spLocks noChangeShapeType="1"/>
              </p:cNvSpPr>
              <p:nvPr/>
            </p:nvSpPr>
            <p:spPr bwMode="auto">
              <a:xfrm>
                <a:off x="2592" y="3519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58"/>
              <p:cNvSpPr>
                <a:spLocks noChangeShapeType="1"/>
              </p:cNvSpPr>
              <p:nvPr/>
            </p:nvSpPr>
            <p:spPr bwMode="auto">
              <a:xfrm>
                <a:off x="2304" y="3519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Line 59"/>
              <p:cNvSpPr>
                <a:spLocks noChangeShapeType="1"/>
              </p:cNvSpPr>
              <p:nvPr/>
            </p:nvSpPr>
            <p:spPr bwMode="auto">
              <a:xfrm>
                <a:off x="2016" y="3519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Line 60"/>
              <p:cNvSpPr>
                <a:spLocks noChangeShapeType="1"/>
              </p:cNvSpPr>
              <p:nvPr/>
            </p:nvSpPr>
            <p:spPr bwMode="auto">
              <a:xfrm>
                <a:off x="1728" y="3519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61"/>
              <p:cNvSpPr>
                <a:spLocks noChangeShapeType="1"/>
              </p:cNvSpPr>
              <p:nvPr/>
            </p:nvSpPr>
            <p:spPr bwMode="auto">
              <a:xfrm>
                <a:off x="1473" y="3519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88" name="Group 62"/>
            <p:cNvGrpSpPr>
              <a:grpSpLocks/>
            </p:cNvGrpSpPr>
            <p:nvPr/>
          </p:nvGrpSpPr>
          <p:grpSpPr bwMode="auto">
            <a:xfrm>
              <a:off x="1263" y="3156"/>
              <a:ext cx="1632" cy="258"/>
              <a:chOff x="1263" y="3375"/>
              <a:chExt cx="1632" cy="258"/>
            </a:xfrm>
          </p:grpSpPr>
          <p:sp>
            <p:nvSpPr>
              <p:cNvPr id="7189" name="Text Box 63"/>
              <p:cNvSpPr txBox="1">
                <a:spLocks noChangeArrowheads="1"/>
              </p:cNvSpPr>
              <p:nvPr/>
            </p:nvSpPr>
            <p:spPr bwMode="auto">
              <a:xfrm>
                <a:off x="1521" y="3378"/>
                <a:ext cx="240" cy="252"/>
              </a:xfrm>
              <a:prstGeom prst="rect">
                <a:avLst/>
              </a:prstGeom>
              <a:noFill/>
              <a:ln w="31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1</a:t>
                </a:r>
              </a:p>
            </p:txBody>
          </p:sp>
          <p:sp>
            <p:nvSpPr>
              <p:cNvPr id="7190" name="Text Box 64"/>
              <p:cNvSpPr txBox="1">
                <a:spLocks noChangeArrowheads="1"/>
              </p:cNvSpPr>
              <p:nvPr/>
            </p:nvSpPr>
            <p:spPr bwMode="auto">
              <a:xfrm>
                <a:off x="1791" y="3381"/>
                <a:ext cx="240" cy="252"/>
              </a:xfrm>
              <a:prstGeom prst="rect">
                <a:avLst/>
              </a:prstGeom>
              <a:noFill/>
              <a:ln w="31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2</a:t>
                </a:r>
              </a:p>
            </p:txBody>
          </p:sp>
          <p:sp>
            <p:nvSpPr>
              <p:cNvPr id="7191" name="Text Box 65"/>
              <p:cNvSpPr txBox="1">
                <a:spLocks noChangeArrowheads="1"/>
              </p:cNvSpPr>
              <p:nvPr/>
            </p:nvSpPr>
            <p:spPr bwMode="auto">
              <a:xfrm>
                <a:off x="2064" y="3375"/>
                <a:ext cx="240" cy="252"/>
              </a:xfrm>
              <a:prstGeom prst="rect">
                <a:avLst/>
              </a:prstGeom>
              <a:noFill/>
              <a:ln w="31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3</a:t>
                </a:r>
              </a:p>
            </p:txBody>
          </p:sp>
          <p:sp>
            <p:nvSpPr>
              <p:cNvPr id="7192" name="Text Box 66"/>
              <p:cNvSpPr txBox="1">
                <a:spLocks noChangeArrowheads="1"/>
              </p:cNvSpPr>
              <p:nvPr/>
            </p:nvSpPr>
            <p:spPr bwMode="auto">
              <a:xfrm>
                <a:off x="2352" y="3375"/>
                <a:ext cx="240" cy="252"/>
              </a:xfrm>
              <a:prstGeom prst="rect">
                <a:avLst/>
              </a:prstGeom>
              <a:noFill/>
              <a:ln w="31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4</a:t>
                </a:r>
              </a:p>
            </p:txBody>
          </p:sp>
          <p:sp>
            <p:nvSpPr>
              <p:cNvPr id="7193" name="Text Box 67"/>
              <p:cNvSpPr txBox="1">
                <a:spLocks noChangeArrowheads="1"/>
              </p:cNvSpPr>
              <p:nvPr/>
            </p:nvSpPr>
            <p:spPr bwMode="auto">
              <a:xfrm>
                <a:off x="2655" y="3375"/>
                <a:ext cx="240" cy="25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5</a:t>
                </a:r>
              </a:p>
            </p:txBody>
          </p:sp>
          <p:sp>
            <p:nvSpPr>
              <p:cNvPr id="7194" name="Text Box 68"/>
              <p:cNvSpPr txBox="1">
                <a:spLocks noChangeArrowheads="1"/>
              </p:cNvSpPr>
              <p:nvPr/>
            </p:nvSpPr>
            <p:spPr bwMode="auto">
              <a:xfrm>
                <a:off x="1263" y="3375"/>
                <a:ext cx="240" cy="252"/>
              </a:xfrm>
              <a:prstGeom prst="rect">
                <a:avLst/>
              </a:prstGeom>
              <a:noFill/>
              <a:ln w="31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0</a:t>
                </a:r>
              </a:p>
            </p:txBody>
          </p:sp>
        </p:grpSp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8039100" y="3048000"/>
            <a:ext cx="857250" cy="2005013"/>
            <a:chOff x="1269" y="1344"/>
            <a:chExt cx="540" cy="1263"/>
          </a:xfrm>
        </p:grpSpPr>
        <p:sp>
          <p:nvSpPr>
            <p:cNvPr id="7185" name="Line 70"/>
            <p:cNvSpPr>
              <a:spLocks noChangeShapeType="1"/>
            </p:cNvSpPr>
            <p:nvPr/>
          </p:nvSpPr>
          <p:spPr bwMode="auto">
            <a:xfrm flipH="1">
              <a:off x="1269" y="1344"/>
              <a:ext cx="219" cy="126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71"/>
            <p:cNvSpPr>
              <a:spLocks noChangeShapeType="1"/>
            </p:cNvSpPr>
            <p:nvPr/>
          </p:nvSpPr>
          <p:spPr bwMode="auto">
            <a:xfrm>
              <a:off x="1488" y="1344"/>
              <a:ext cx="321" cy="126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344" name="Line 72"/>
          <p:cNvSpPr>
            <a:spLocks noChangeShapeType="1"/>
          </p:cNvSpPr>
          <p:nvPr/>
        </p:nvSpPr>
        <p:spPr bwMode="auto">
          <a:xfrm flipH="1" flipV="1">
            <a:off x="8058150" y="5086350"/>
            <a:ext cx="838200" cy="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45" name="Text Box 73"/>
          <p:cNvSpPr txBox="1">
            <a:spLocks noChangeArrowheads="1"/>
          </p:cNvSpPr>
          <p:nvPr/>
        </p:nvSpPr>
        <p:spPr bwMode="auto">
          <a:xfrm>
            <a:off x="8077200" y="45720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latin typeface="VNI-Times" pitchFamily="2" charset="0"/>
              </a:rPr>
              <a:t>2cm</a:t>
            </a:r>
          </a:p>
        </p:txBody>
      </p:sp>
      <p:sp>
        <p:nvSpPr>
          <p:cNvPr id="7183" name="Text Box 34"/>
          <p:cNvSpPr txBox="1">
            <a:spLocks noChangeArrowheads="1"/>
          </p:cNvSpPr>
          <p:nvPr/>
        </p:nvSpPr>
        <p:spPr bwMode="auto">
          <a:xfrm>
            <a:off x="1798638" y="168275"/>
            <a:ext cx="929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</a:rPr>
              <a:t>Hình tròn, tâm, đường kính, bán kính</a:t>
            </a:r>
          </a:p>
        </p:txBody>
      </p:sp>
      <p:sp>
        <p:nvSpPr>
          <p:cNvPr id="7184" name="TextBox 51"/>
          <p:cNvSpPr txBox="1">
            <a:spLocks noChangeArrowheads="1"/>
          </p:cNvSpPr>
          <p:nvPr/>
        </p:nvSpPr>
        <p:spPr bwMode="auto">
          <a:xfrm>
            <a:off x="1219200" y="130175"/>
            <a:ext cx="1195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Toán: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  <p:bldP spid="54322" grpId="0" animBg="1"/>
      <p:bldP spid="54323" grpId="0"/>
      <p:bldP spid="54324" grpId="0" animBg="1"/>
      <p:bldP spid="54344" grpId="0" animBg="1"/>
      <p:bldP spid="54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79638" y="3733800"/>
            <a:ext cx="2468562" cy="2657475"/>
            <a:chOff x="3264" y="2448"/>
            <a:chExt cx="1555" cy="1674"/>
          </a:xfrm>
        </p:grpSpPr>
        <p:pic>
          <p:nvPicPr>
            <p:cNvPr id="8210" name="Picture 9" descr="hinhtro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64" y="2448"/>
              <a:ext cx="1555" cy="1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1" name="Text Box 10"/>
            <p:cNvSpPr txBox="1">
              <a:spLocks noChangeArrowheads="1"/>
            </p:cNvSpPr>
            <p:nvPr/>
          </p:nvSpPr>
          <p:spPr bwMode="auto">
            <a:xfrm>
              <a:off x="3924" y="3312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828800" y="3429000"/>
            <a:ext cx="3276600" cy="3541713"/>
            <a:chOff x="288" y="1488"/>
            <a:chExt cx="2064" cy="2231"/>
          </a:xfrm>
        </p:grpSpPr>
        <p:grpSp>
          <p:nvGrpSpPr>
            <p:cNvPr id="8203" name="Group 29"/>
            <p:cNvGrpSpPr>
              <a:grpSpLocks/>
            </p:cNvGrpSpPr>
            <p:nvPr/>
          </p:nvGrpSpPr>
          <p:grpSpPr bwMode="auto">
            <a:xfrm>
              <a:off x="288" y="2323"/>
              <a:ext cx="2064" cy="436"/>
              <a:chOff x="288" y="2323"/>
              <a:chExt cx="2064" cy="436"/>
            </a:xfrm>
          </p:grpSpPr>
          <p:sp>
            <p:nvSpPr>
              <p:cNvPr id="8207" name="Line 14"/>
              <p:cNvSpPr>
                <a:spLocks noChangeShapeType="1"/>
              </p:cNvSpPr>
              <p:nvPr/>
            </p:nvSpPr>
            <p:spPr bwMode="auto">
              <a:xfrm flipV="1">
                <a:off x="576" y="2544"/>
                <a:ext cx="144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Text Box 15"/>
              <p:cNvSpPr txBox="1">
                <a:spLocks noChangeArrowheads="1"/>
              </p:cNvSpPr>
              <p:nvPr/>
            </p:nvSpPr>
            <p:spPr bwMode="auto">
              <a:xfrm>
                <a:off x="288" y="2323"/>
                <a:ext cx="192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3600">
                    <a:solidFill>
                      <a:srgbClr val="FF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8209" name="Text Box 16"/>
              <p:cNvSpPr txBox="1">
                <a:spLocks noChangeArrowheads="1"/>
              </p:cNvSpPr>
              <p:nvPr/>
            </p:nvSpPr>
            <p:spPr bwMode="auto">
              <a:xfrm>
                <a:off x="2064" y="2352"/>
                <a:ext cx="288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3600">
                    <a:solidFill>
                      <a:srgbClr val="FF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8204" name="Line 17"/>
            <p:cNvSpPr>
              <a:spLocks noChangeShapeType="1"/>
            </p:cNvSpPr>
            <p:nvPr/>
          </p:nvSpPr>
          <p:spPr bwMode="auto">
            <a:xfrm>
              <a:off x="1296" y="1872"/>
              <a:ext cx="0" cy="14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Text Box 18"/>
            <p:cNvSpPr txBox="1">
              <a:spLocks noChangeArrowheads="1"/>
            </p:cNvSpPr>
            <p:nvPr/>
          </p:nvSpPr>
          <p:spPr bwMode="auto">
            <a:xfrm>
              <a:off x="1200" y="1488"/>
              <a:ext cx="24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>
                  <a:solidFill>
                    <a:schemeClr val="hlink"/>
                  </a:solidFill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8206" name="Text Box 19"/>
            <p:cNvSpPr txBox="1">
              <a:spLocks noChangeArrowheads="1"/>
            </p:cNvSpPr>
            <p:nvPr/>
          </p:nvSpPr>
          <p:spPr bwMode="auto">
            <a:xfrm>
              <a:off x="1200" y="3312"/>
              <a:ext cx="19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>
                  <a:solidFill>
                    <a:schemeClr val="hlink"/>
                  </a:solidFill>
                  <a:latin typeface="Times New Roman" pitchFamily="18" charset="0"/>
                </a:rPr>
                <a:t>Q</a:t>
              </a:r>
            </a:p>
          </p:txBody>
        </p:sp>
      </p:grp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1447800" y="1654175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vi-VN" sz="3600" b="1" u="sng">
                <a:solidFill>
                  <a:srgbClr val="CC00FF"/>
                </a:solidFill>
                <a:latin typeface="Times New Roman" pitchFamily="18" charset="0"/>
              </a:rPr>
              <a:t>Bài 1</a:t>
            </a:r>
            <a:r>
              <a:rPr lang="en-US" altLang="vi-VN" sz="3600">
                <a:solidFill>
                  <a:srgbClr val="CC00FF"/>
                </a:solidFill>
                <a:latin typeface="Times New Roman" pitchFamily="18" charset="0"/>
              </a:rPr>
              <a:t>:</a:t>
            </a:r>
            <a:r>
              <a:rPr lang="en-US" altLang="vi-VN" sz="36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</a:rPr>
              <a:t>Nêu tên bán kính, đường kính có trong mỗi hình tròn.</a:t>
            </a:r>
          </a:p>
        </p:txBody>
      </p:sp>
      <p:sp>
        <p:nvSpPr>
          <p:cNvPr id="8197" name="Text Box 25"/>
          <p:cNvSpPr txBox="1">
            <a:spLocks noChangeArrowheads="1"/>
          </p:cNvSpPr>
          <p:nvPr/>
        </p:nvSpPr>
        <p:spPr bwMode="auto">
          <a:xfrm>
            <a:off x="1219200" y="1062038"/>
            <a:ext cx="2743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u="sng">
                <a:solidFill>
                  <a:srgbClr val="0000FF"/>
                </a:solidFill>
                <a:latin typeface="Times New Roman" pitchFamily="18" charset="0"/>
              </a:rPr>
              <a:t>Luyện tập: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5105400" y="3382963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Bán kính :OM, ON, OP, OQ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5181600" y="4214813"/>
            <a:ext cx="51054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Đường kính : PQ, MN</a:t>
            </a:r>
          </a:p>
        </p:txBody>
      </p:sp>
      <p:sp>
        <p:nvSpPr>
          <p:cNvPr id="8200" name="Text Box 34"/>
          <p:cNvSpPr txBox="1">
            <a:spLocks noChangeArrowheads="1"/>
          </p:cNvSpPr>
          <p:nvPr/>
        </p:nvSpPr>
        <p:spPr bwMode="auto">
          <a:xfrm>
            <a:off x="1816100" y="87313"/>
            <a:ext cx="929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</a:rPr>
              <a:t>Hình tròn, tâm, đường kính, bán kính</a:t>
            </a:r>
          </a:p>
        </p:txBody>
      </p:sp>
      <p:sp>
        <p:nvSpPr>
          <p:cNvPr id="8201" name="Rectangle 46"/>
          <p:cNvSpPr>
            <a:spLocks noChangeArrowheads="1"/>
          </p:cNvSpPr>
          <p:nvPr/>
        </p:nvSpPr>
        <p:spPr bwMode="auto">
          <a:xfrm>
            <a:off x="3048000" y="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altLang="vi-VN" sz="4000" b="1">
              <a:solidFill>
                <a:srgbClr val="0000FF"/>
              </a:solidFill>
            </a:endParaRPr>
          </a:p>
        </p:txBody>
      </p:sp>
      <p:sp>
        <p:nvSpPr>
          <p:cNvPr id="8202" name="TextBox 20"/>
          <p:cNvSpPr txBox="1">
            <a:spLocks noChangeArrowheads="1"/>
          </p:cNvSpPr>
          <p:nvPr/>
        </p:nvSpPr>
        <p:spPr bwMode="auto">
          <a:xfrm>
            <a:off x="1219200" y="130175"/>
            <a:ext cx="1195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Toán: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8" grpId="0"/>
      <p:bldP spid="63514" grpId="0"/>
      <p:bldP spid="635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1905000" y="3429000"/>
            <a:ext cx="2468563" cy="2657475"/>
            <a:chOff x="3264" y="2448"/>
            <a:chExt cx="1555" cy="1674"/>
          </a:xfrm>
        </p:grpSpPr>
        <p:pic>
          <p:nvPicPr>
            <p:cNvPr id="9236" name="Picture 5" descr="hinhtro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64" y="2448"/>
              <a:ext cx="1555" cy="1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7" name="Text Box 6"/>
            <p:cNvSpPr txBox="1">
              <a:spLocks noChangeArrowheads="1"/>
            </p:cNvSpPr>
            <p:nvPr/>
          </p:nvSpPr>
          <p:spPr bwMode="auto">
            <a:xfrm>
              <a:off x="3924" y="3312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9219" name="Group 17"/>
          <p:cNvGrpSpPr>
            <a:grpSpLocks/>
          </p:cNvGrpSpPr>
          <p:nvPr/>
        </p:nvGrpSpPr>
        <p:grpSpPr bwMode="auto">
          <a:xfrm>
            <a:off x="1524000" y="4495800"/>
            <a:ext cx="3276600" cy="646113"/>
            <a:chOff x="96" y="1296"/>
            <a:chExt cx="2064" cy="407"/>
          </a:xfrm>
        </p:grpSpPr>
        <p:sp>
          <p:nvSpPr>
            <p:cNvPr id="9233" name="Line 8"/>
            <p:cNvSpPr>
              <a:spLocks noChangeShapeType="1"/>
            </p:cNvSpPr>
            <p:nvPr/>
          </p:nvSpPr>
          <p:spPr bwMode="auto">
            <a:xfrm>
              <a:off x="384" y="1488"/>
              <a:ext cx="14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Text Box 9"/>
            <p:cNvSpPr txBox="1">
              <a:spLocks noChangeArrowheads="1"/>
            </p:cNvSpPr>
            <p:nvPr/>
          </p:nvSpPr>
          <p:spPr bwMode="auto">
            <a:xfrm>
              <a:off x="96" y="1296"/>
              <a:ext cx="33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235" name="Text Box 10"/>
            <p:cNvSpPr txBox="1">
              <a:spLocks noChangeArrowheads="1"/>
            </p:cNvSpPr>
            <p:nvPr/>
          </p:nvSpPr>
          <p:spPr bwMode="auto">
            <a:xfrm>
              <a:off x="1872" y="1296"/>
              <a:ext cx="28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9220" name="Group 19"/>
          <p:cNvGrpSpPr>
            <a:grpSpLocks/>
          </p:cNvGrpSpPr>
          <p:nvPr/>
        </p:nvGrpSpPr>
        <p:grpSpPr bwMode="auto">
          <a:xfrm>
            <a:off x="2286000" y="3352800"/>
            <a:ext cx="838200" cy="3236913"/>
            <a:chOff x="576" y="576"/>
            <a:chExt cx="528" cy="2039"/>
          </a:xfrm>
        </p:grpSpPr>
        <p:grpSp>
          <p:nvGrpSpPr>
            <p:cNvPr id="9228" name="Group 18"/>
            <p:cNvGrpSpPr>
              <a:grpSpLocks/>
            </p:cNvGrpSpPr>
            <p:nvPr/>
          </p:nvGrpSpPr>
          <p:grpSpPr bwMode="auto">
            <a:xfrm>
              <a:off x="576" y="576"/>
              <a:ext cx="528" cy="2039"/>
              <a:chOff x="576" y="576"/>
              <a:chExt cx="528" cy="2039"/>
            </a:xfrm>
          </p:grpSpPr>
          <p:sp>
            <p:nvSpPr>
              <p:cNvPr id="9230" name="Line 11"/>
              <p:cNvSpPr>
                <a:spLocks noChangeShapeType="1"/>
              </p:cNvSpPr>
              <p:nvPr/>
            </p:nvSpPr>
            <p:spPr bwMode="auto">
              <a:xfrm>
                <a:off x="720" y="912"/>
                <a:ext cx="240" cy="12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Text Box 12"/>
              <p:cNvSpPr txBox="1">
                <a:spLocks noChangeArrowheads="1"/>
              </p:cNvSpPr>
              <p:nvPr/>
            </p:nvSpPr>
            <p:spPr bwMode="auto">
              <a:xfrm>
                <a:off x="576" y="576"/>
                <a:ext cx="288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3600">
                    <a:solidFill>
                      <a:srgbClr val="FF0000"/>
                    </a:solidFill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9232" name="Text Box 13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288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3600">
                    <a:solidFill>
                      <a:srgbClr val="FF0000"/>
                    </a:solidFill>
                    <a:latin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9229" name="Text Box 14"/>
            <p:cNvSpPr txBox="1">
              <a:spLocks noChangeArrowheads="1"/>
            </p:cNvSpPr>
            <p:nvPr/>
          </p:nvSpPr>
          <p:spPr bwMode="auto">
            <a:xfrm>
              <a:off x="624" y="1440"/>
              <a:ext cx="14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5410200" y="3657600"/>
            <a:ext cx="495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>
                <a:latin typeface="Times New Roman" pitchFamily="18" charset="0"/>
              </a:rPr>
              <a:t>Bán kính :OA, OB.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5410200" y="4541838"/>
            <a:ext cx="3886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>
                <a:latin typeface="Times New Roman" pitchFamily="18" charset="0"/>
              </a:rPr>
              <a:t>Đường kính : AB</a:t>
            </a:r>
          </a:p>
        </p:txBody>
      </p:sp>
      <p:sp>
        <p:nvSpPr>
          <p:cNvPr id="9223" name="Rectangle 32"/>
          <p:cNvSpPr>
            <a:spLocks noChangeArrowheads="1"/>
          </p:cNvSpPr>
          <p:nvPr/>
        </p:nvSpPr>
        <p:spPr bwMode="auto">
          <a:xfrm>
            <a:off x="1524000" y="2143125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vi-VN" sz="3600" b="1" u="sng">
                <a:solidFill>
                  <a:srgbClr val="CC00FF"/>
                </a:solidFill>
                <a:latin typeface="Times New Roman" pitchFamily="18" charset="0"/>
              </a:rPr>
              <a:t>Bài 1</a:t>
            </a:r>
            <a:r>
              <a:rPr lang="en-US" altLang="vi-VN" sz="3600">
                <a:solidFill>
                  <a:srgbClr val="CC00FF"/>
                </a:solidFill>
                <a:latin typeface="Times New Roman" pitchFamily="18" charset="0"/>
              </a:rPr>
              <a:t>:</a:t>
            </a:r>
            <a:r>
              <a:rPr lang="en-US" altLang="vi-VN" sz="36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</a:rPr>
              <a:t>Nêu tên bán kính, đường kính có trong mỗi hình tròn.</a:t>
            </a:r>
          </a:p>
        </p:txBody>
      </p:sp>
      <p:sp>
        <p:nvSpPr>
          <p:cNvPr id="9224" name="Text Box 34"/>
          <p:cNvSpPr txBox="1">
            <a:spLocks noChangeArrowheads="1"/>
          </p:cNvSpPr>
          <p:nvPr/>
        </p:nvSpPr>
        <p:spPr bwMode="auto">
          <a:xfrm>
            <a:off x="1828800" y="1219200"/>
            <a:ext cx="929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</a:rPr>
              <a:t>Hình tròn, tâm, đường kính, bán kính</a:t>
            </a:r>
          </a:p>
        </p:txBody>
      </p:sp>
      <p:sp>
        <p:nvSpPr>
          <p:cNvPr id="9225" name="Rectangle 46"/>
          <p:cNvSpPr>
            <a:spLocks noChangeArrowheads="1"/>
          </p:cNvSpPr>
          <p:nvPr/>
        </p:nvSpPr>
        <p:spPr bwMode="auto">
          <a:xfrm>
            <a:off x="3124200" y="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altLang="vi-VN" sz="4000" b="1">
              <a:solidFill>
                <a:srgbClr val="0000FF"/>
              </a:solidFill>
            </a:endParaRPr>
          </a:p>
        </p:txBody>
      </p:sp>
      <p:sp>
        <p:nvSpPr>
          <p:cNvPr id="9226" name="Text Box 21"/>
          <p:cNvSpPr txBox="1">
            <a:spLocks noChangeArrowheads="1"/>
          </p:cNvSpPr>
          <p:nvPr/>
        </p:nvSpPr>
        <p:spPr bwMode="auto">
          <a:xfrm>
            <a:off x="4629150" y="500063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solidFill>
                  <a:srgbClr val="CC0000"/>
                </a:solidFill>
                <a:latin typeface="Times New Roman" pitchFamily="18" charset="0"/>
              </a:rPr>
              <a:t>Môn :TOÁN</a:t>
            </a:r>
            <a:endParaRPr lang="en-US" altLang="vi-VN" sz="3200"/>
          </a:p>
        </p:txBody>
      </p:sp>
      <p:sp>
        <p:nvSpPr>
          <p:cNvPr id="9227" name="Text Box 42"/>
          <p:cNvSpPr txBox="1">
            <a:spLocks noChangeArrowheads="1"/>
          </p:cNvSpPr>
          <p:nvPr/>
        </p:nvSpPr>
        <p:spPr bwMode="auto">
          <a:xfrm>
            <a:off x="2743200" y="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latin typeface="Times New Roman" pitchFamily="18" charset="0"/>
              </a:rPr>
              <a:t>Thứ ngày  tháng  năm 2020</a:t>
            </a:r>
            <a:endParaRPr lang="en-US" altLang="vi-V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7" grpId="0"/>
      <p:bldP spid="645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3" name="Tiengchim1.wav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11887200" y="1447800"/>
            <a:ext cx="304800" cy="304800"/>
          </a:xfrm>
        </p:spPr>
      </p:pic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2062163" y="4572000"/>
            <a:ext cx="1752600" cy="1752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vi-VN" sz="2000">
              <a:latin typeface="VNI Times" pitchFamily="2" charset="0"/>
            </a:endParaRP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 flipH="1" flipV="1">
            <a:off x="2971800" y="547211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048000" y="49530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latin typeface="VNI-Times" pitchFamily="2" charset="0"/>
              </a:rPr>
              <a:t>2cm</a:t>
            </a:r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6705600" y="4191000"/>
            <a:ext cx="2590800" cy="2438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 sz="2000"/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8229600" y="4876800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VNI-Times" pitchFamily="2" charset="0"/>
              </a:rPr>
              <a:t>3cm</a:t>
            </a:r>
          </a:p>
        </p:txBody>
      </p:sp>
      <p:sp>
        <p:nvSpPr>
          <p:cNvPr id="89115" name="Line 27"/>
          <p:cNvSpPr>
            <a:spLocks noChangeShapeType="1"/>
          </p:cNvSpPr>
          <p:nvPr/>
        </p:nvSpPr>
        <p:spPr bwMode="auto">
          <a:xfrm>
            <a:off x="8034338" y="5453063"/>
            <a:ext cx="1214437" cy="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2819400" y="4648200"/>
            <a:ext cx="99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7200">
                <a:solidFill>
                  <a:srgbClr val="FF0066"/>
                </a:solidFill>
                <a:latin typeface="VNI Times" pitchFamily="2" charset="0"/>
              </a:rPr>
              <a:t>.</a:t>
            </a:r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2590800" y="53340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VNI-Times" pitchFamily="2" charset="0"/>
              </a:rPr>
              <a:t>O</a:t>
            </a:r>
          </a:p>
        </p:txBody>
      </p:sp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7696200" y="53340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VNI-Times" pitchFamily="2" charset="0"/>
              </a:rPr>
              <a:t>I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848600" y="5334000"/>
            <a:ext cx="2590800" cy="547688"/>
            <a:chOff x="1263" y="3069"/>
            <a:chExt cx="1632" cy="345"/>
          </a:xfrm>
        </p:grpSpPr>
        <p:grpSp>
          <p:nvGrpSpPr>
            <p:cNvPr id="10287" name="Group 32"/>
            <p:cNvGrpSpPr>
              <a:grpSpLocks/>
            </p:cNvGrpSpPr>
            <p:nvPr/>
          </p:nvGrpSpPr>
          <p:grpSpPr bwMode="auto">
            <a:xfrm>
              <a:off x="1359" y="3069"/>
              <a:ext cx="1392" cy="147"/>
              <a:chOff x="1200" y="3519"/>
              <a:chExt cx="1392" cy="147"/>
            </a:xfrm>
          </p:grpSpPr>
          <p:sp>
            <p:nvSpPr>
              <p:cNvPr id="10295" name="Line 33"/>
              <p:cNvSpPr>
                <a:spLocks noChangeShapeType="1"/>
              </p:cNvSpPr>
              <p:nvPr/>
            </p:nvSpPr>
            <p:spPr bwMode="auto">
              <a:xfrm>
                <a:off x="1200" y="3600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Line 34"/>
              <p:cNvSpPr>
                <a:spLocks noChangeShapeType="1"/>
              </p:cNvSpPr>
              <p:nvPr/>
            </p:nvSpPr>
            <p:spPr bwMode="auto">
              <a:xfrm>
                <a:off x="1200" y="352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Line 35"/>
              <p:cNvSpPr>
                <a:spLocks noChangeShapeType="1"/>
              </p:cNvSpPr>
              <p:nvPr/>
            </p:nvSpPr>
            <p:spPr bwMode="auto">
              <a:xfrm>
                <a:off x="2592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Line 36"/>
              <p:cNvSpPr>
                <a:spLocks noChangeShapeType="1"/>
              </p:cNvSpPr>
              <p:nvPr/>
            </p:nvSpPr>
            <p:spPr bwMode="auto">
              <a:xfrm>
                <a:off x="2304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Line 37"/>
              <p:cNvSpPr>
                <a:spLocks noChangeShapeType="1"/>
              </p:cNvSpPr>
              <p:nvPr/>
            </p:nvSpPr>
            <p:spPr bwMode="auto">
              <a:xfrm>
                <a:off x="2016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Line 38"/>
              <p:cNvSpPr>
                <a:spLocks noChangeShapeType="1"/>
              </p:cNvSpPr>
              <p:nvPr/>
            </p:nvSpPr>
            <p:spPr bwMode="auto">
              <a:xfrm>
                <a:off x="1728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Line 39"/>
              <p:cNvSpPr>
                <a:spLocks noChangeShapeType="1"/>
              </p:cNvSpPr>
              <p:nvPr/>
            </p:nvSpPr>
            <p:spPr bwMode="auto">
              <a:xfrm>
                <a:off x="1473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88" name="Group 40"/>
            <p:cNvGrpSpPr>
              <a:grpSpLocks/>
            </p:cNvGrpSpPr>
            <p:nvPr/>
          </p:nvGrpSpPr>
          <p:grpSpPr bwMode="auto">
            <a:xfrm>
              <a:off x="1263" y="3156"/>
              <a:ext cx="1632" cy="258"/>
              <a:chOff x="1263" y="3375"/>
              <a:chExt cx="1632" cy="258"/>
            </a:xfrm>
          </p:grpSpPr>
          <p:sp>
            <p:nvSpPr>
              <p:cNvPr id="10289" name="Text Box 41"/>
              <p:cNvSpPr txBox="1">
                <a:spLocks noChangeArrowheads="1"/>
              </p:cNvSpPr>
              <p:nvPr/>
            </p:nvSpPr>
            <p:spPr bwMode="auto">
              <a:xfrm>
                <a:off x="1521" y="3378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1</a:t>
                </a:r>
              </a:p>
            </p:txBody>
          </p:sp>
          <p:sp>
            <p:nvSpPr>
              <p:cNvPr id="10290" name="Text Box 42"/>
              <p:cNvSpPr txBox="1">
                <a:spLocks noChangeArrowheads="1"/>
              </p:cNvSpPr>
              <p:nvPr/>
            </p:nvSpPr>
            <p:spPr bwMode="auto">
              <a:xfrm>
                <a:off x="1791" y="3381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2</a:t>
                </a:r>
              </a:p>
            </p:txBody>
          </p:sp>
          <p:sp>
            <p:nvSpPr>
              <p:cNvPr id="10291" name="Text Box 43"/>
              <p:cNvSpPr txBox="1">
                <a:spLocks noChangeArrowheads="1"/>
              </p:cNvSpPr>
              <p:nvPr/>
            </p:nvSpPr>
            <p:spPr bwMode="auto">
              <a:xfrm>
                <a:off x="2064" y="3375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3</a:t>
                </a:r>
              </a:p>
            </p:txBody>
          </p:sp>
          <p:sp>
            <p:nvSpPr>
              <p:cNvPr id="10292" name="Text Box 44"/>
              <p:cNvSpPr txBox="1">
                <a:spLocks noChangeArrowheads="1"/>
              </p:cNvSpPr>
              <p:nvPr/>
            </p:nvSpPr>
            <p:spPr bwMode="auto">
              <a:xfrm>
                <a:off x="2352" y="3375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4</a:t>
                </a:r>
              </a:p>
            </p:txBody>
          </p:sp>
          <p:sp>
            <p:nvSpPr>
              <p:cNvPr id="10293" name="Text Box 45"/>
              <p:cNvSpPr txBox="1">
                <a:spLocks noChangeArrowheads="1"/>
              </p:cNvSpPr>
              <p:nvPr/>
            </p:nvSpPr>
            <p:spPr bwMode="auto">
              <a:xfrm>
                <a:off x="2655" y="3375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5</a:t>
                </a:r>
              </a:p>
            </p:txBody>
          </p:sp>
          <p:sp>
            <p:nvSpPr>
              <p:cNvPr id="10294" name="Text Box 46"/>
              <p:cNvSpPr txBox="1">
                <a:spLocks noChangeArrowheads="1"/>
              </p:cNvSpPr>
              <p:nvPr/>
            </p:nvSpPr>
            <p:spPr bwMode="auto">
              <a:xfrm>
                <a:off x="1263" y="3375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0</a:t>
                </a:r>
              </a:p>
            </p:txBody>
          </p:sp>
        </p:grpSp>
      </p:grpSp>
      <p:sp>
        <p:nvSpPr>
          <p:cNvPr id="89135" name="Text Box 47"/>
          <p:cNvSpPr txBox="1">
            <a:spLocks noChangeArrowheads="1"/>
          </p:cNvSpPr>
          <p:nvPr/>
        </p:nvSpPr>
        <p:spPr bwMode="auto">
          <a:xfrm>
            <a:off x="7772400" y="4648200"/>
            <a:ext cx="38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7200">
                <a:solidFill>
                  <a:srgbClr val="FF0066"/>
                </a:solidFill>
                <a:latin typeface="VNI Times" pitchFamily="2" charset="0"/>
              </a:rPr>
              <a:t>.</a:t>
            </a:r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976563" y="3429000"/>
            <a:ext cx="857250" cy="2005013"/>
            <a:chOff x="1269" y="1344"/>
            <a:chExt cx="540" cy="1263"/>
          </a:xfrm>
        </p:grpSpPr>
        <p:sp>
          <p:nvSpPr>
            <p:cNvPr id="10285" name="Line 49"/>
            <p:cNvSpPr>
              <a:spLocks noChangeShapeType="1"/>
            </p:cNvSpPr>
            <p:nvPr/>
          </p:nvSpPr>
          <p:spPr bwMode="auto">
            <a:xfrm flipH="1">
              <a:off x="1269" y="1344"/>
              <a:ext cx="219" cy="126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50"/>
            <p:cNvSpPr>
              <a:spLocks noChangeShapeType="1"/>
            </p:cNvSpPr>
            <p:nvPr/>
          </p:nvSpPr>
          <p:spPr bwMode="auto">
            <a:xfrm>
              <a:off x="1488" y="1344"/>
              <a:ext cx="321" cy="126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8001000" y="3352800"/>
            <a:ext cx="1285875" cy="2085975"/>
            <a:chOff x="2544" y="2544"/>
            <a:chExt cx="810" cy="1314"/>
          </a:xfrm>
        </p:grpSpPr>
        <p:sp>
          <p:nvSpPr>
            <p:cNvPr id="10283" name="Line 52"/>
            <p:cNvSpPr>
              <a:spLocks noChangeShapeType="1"/>
            </p:cNvSpPr>
            <p:nvPr/>
          </p:nvSpPr>
          <p:spPr bwMode="auto">
            <a:xfrm flipH="1">
              <a:off x="2544" y="2544"/>
              <a:ext cx="288" cy="1296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53"/>
            <p:cNvSpPr>
              <a:spLocks noChangeShapeType="1"/>
            </p:cNvSpPr>
            <p:nvPr/>
          </p:nvSpPr>
          <p:spPr bwMode="auto">
            <a:xfrm>
              <a:off x="2832" y="2544"/>
              <a:ext cx="522" cy="1314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165" name="Oval 77"/>
          <p:cNvSpPr>
            <a:spLocks noChangeArrowheads="1"/>
          </p:cNvSpPr>
          <p:nvPr/>
        </p:nvSpPr>
        <p:spPr bwMode="auto">
          <a:xfrm>
            <a:off x="2057400" y="4572000"/>
            <a:ext cx="1752600" cy="1752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vi-VN" sz="2000">
              <a:latin typeface="VNI Times" pitchFamily="2" charset="0"/>
            </a:endParaRPr>
          </a:p>
        </p:txBody>
      </p: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2971800" y="3429000"/>
            <a:ext cx="857250" cy="2005013"/>
            <a:chOff x="1269" y="1344"/>
            <a:chExt cx="540" cy="1263"/>
          </a:xfrm>
        </p:grpSpPr>
        <p:sp>
          <p:nvSpPr>
            <p:cNvPr id="10281" name="Line 79"/>
            <p:cNvSpPr>
              <a:spLocks noChangeShapeType="1"/>
            </p:cNvSpPr>
            <p:nvPr/>
          </p:nvSpPr>
          <p:spPr bwMode="auto">
            <a:xfrm flipH="1">
              <a:off x="1269" y="1344"/>
              <a:ext cx="219" cy="126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80"/>
            <p:cNvSpPr>
              <a:spLocks noChangeShapeType="1"/>
            </p:cNvSpPr>
            <p:nvPr/>
          </p:nvSpPr>
          <p:spPr bwMode="auto">
            <a:xfrm>
              <a:off x="1488" y="1344"/>
              <a:ext cx="321" cy="126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2819400" y="5334000"/>
            <a:ext cx="2590800" cy="547688"/>
            <a:chOff x="1263" y="3069"/>
            <a:chExt cx="1632" cy="345"/>
          </a:xfrm>
        </p:grpSpPr>
        <p:grpSp>
          <p:nvGrpSpPr>
            <p:cNvPr id="10266" name="Group 82"/>
            <p:cNvGrpSpPr>
              <a:grpSpLocks/>
            </p:cNvGrpSpPr>
            <p:nvPr/>
          </p:nvGrpSpPr>
          <p:grpSpPr bwMode="auto">
            <a:xfrm>
              <a:off x="1359" y="3069"/>
              <a:ext cx="1392" cy="147"/>
              <a:chOff x="1200" y="3519"/>
              <a:chExt cx="1392" cy="147"/>
            </a:xfrm>
          </p:grpSpPr>
          <p:sp>
            <p:nvSpPr>
              <p:cNvPr id="10274" name="Line 83"/>
              <p:cNvSpPr>
                <a:spLocks noChangeShapeType="1"/>
              </p:cNvSpPr>
              <p:nvPr/>
            </p:nvSpPr>
            <p:spPr bwMode="auto">
              <a:xfrm>
                <a:off x="1200" y="3600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Line 84"/>
              <p:cNvSpPr>
                <a:spLocks noChangeShapeType="1"/>
              </p:cNvSpPr>
              <p:nvPr/>
            </p:nvSpPr>
            <p:spPr bwMode="auto">
              <a:xfrm>
                <a:off x="1200" y="352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Line 85"/>
              <p:cNvSpPr>
                <a:spLocks noChangeShapeType="1"/>
              </p:cNvSpPr>
              <p:nvPr/>
            </p:nvSpPr>
            <p:spPr bwMode="auto">
              <a:xfrm>
                <a:off x="2592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Line 86"/>
              <p:cNvSpPr>
                <a:spLocks noChangeShapeType="1"/>
              </p:cNvSpPr>
              <p:nvPr/>
            </p:nvSpPr>
            <p:spPr bwMode="auto">
              <a:xfrm>
                <a:off x="2304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Line 87"/>
              <p:cNvSpPr>
                <a:spLocks noChangeShapeType="1"/>
              </p:cNvSpPr>
              <p:nvPr/>
            </p:nvSpPr>
            <p:spPr bwMode="auto">
              <a:xfrm>
                <a:off x="2016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Line 88"/>
              <p:cNvSpPr>
                <a:spLocks noChangeShapeType="1"/>
              </p:cNvSpPr>
              <p:nvPr/>
            </p:nvSpPr>
            <p:spPr bwMode="auto">
              <a:xfrm>
                <a:off x="1728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Line 89"/>
              <p:cNvSpPr>
                <a:spLocks noChangeShapeType="1"/>
              </p:cNvSpPr>
              <p:nvPr/>
            </p:nvSpPr>
            <p:spPr bwMode="auto">
              <a:xfrm>
                <a:off x="1473" y="351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67" name="Group 90"/>
            <p:cNvGrpSpPr>
              <a:grpSpLocks/>
            </p:cNvGrpSpPr>
            <p:nvPr/>
          </p:nvGrpSpPr>
          <p:grpSpPr bwMode="auto">
            <a:xfrm>
              <a:off x="1263" y="3156"/>
              <a:ext cx="1632" cy="258"/>
              <a:chOff x="1263" y="3375"/>
              <a:chExt cx="1632" cy="258"/>
            </a:xfrm>
          </p:grpSpPr>
          <p:sp>
            <p:nvSpPr>
              <p:cNvPr id="10268" name="Text Box 91"/>
              <p:cNvSpPr txBox="1">
                <a:spLocks noChangeArrowheads="1"/>
              </p:cNvSpPr>
              <p:nvPr/>
            </p:nvSpPr>
            <p:spPr bwMode="auto">
              <a:xfrm>
                <a:off x="1521" y="3378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1</a:t>
                </a:r>
              </a:p>
            </p:txBody>
          </p:sp>
          <p:sp>
            <p:nvSpPr>
              <p:cNvPr id="10269" name="Text Box 92"/>
              <p:cNvSpPr txBox="1">
                <a:spLocks noChangeArrowheads="1"/>
              </p:cNvSpPr>
              <p:nvPr/>
            </p:nvSpPr>
            <p:spPr bwMode="auto">
              <a:xfrm>
                <a:off x="1791" y="3381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2</a:t>
                </a:r>
              </a:p>
            </p:txBody>
          </p:sp>
          <p:sp>
            <p:nvSpPr>
              <p:cNvPr id="10270" name="Text Box 93"/>
              <p:cNvSpPr txBox="1">
                <a:spLocks noChangeArrowheads="1"/>
              </p:cNvSpPr>
              <p:nvPr/>
            </p:nvSpPr>
            <p:spPr bwMode="auto">
              <a:xfrm>
                <a:off x="2064" y="3375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3</a:t>
                </a:r>
              </a:p>
            </p:txBody>
          </p:sp>
          <p:sp>
            <p:nvSpPr>
              <p:cNvPr id="10271" name="Text Box 94"/>
              <p:cNvSpPr txBox="1">
                <a:spLocks noChangeArrowheads="1"/>
              </p:cNvSpPr>
              <p:nvPr/>
            </p:nvSpPr>
            <p:spPr bwMode="auto">
              <a:xfrm>
                <a:off x="2352" y="3375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4</a:t>
                </a:r>
              </a:p>
            </p:txBody>
          </p:sp>
          <p:sp>
            <p:nvSpPr>
              <p:cNvPr id="10272" name="Text Box 95"/>
              <p:cNvSpPr txBox="1">
                <a:spLocks noChangeArrowheads="1"/>
              </p:cNvSpPr>
              <p:nvPr/>
            </p:nvSpPr>
            <p:spPr bwMode="auto">
              <a:xfrm>
                <a:off x="2655" y="3375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5</a:t>
                </a:r>
              </a:p>
            </p:txBody>
          </p:sp>
          <p:sp>
            <p:nvSpPr>
              <p:cNvPr id="10273" name="Text Box 96"/>
              <p:cNvSpPr txBox="1">
                <a:spLocks noChangeArrowheads="1"/>
              </p:cNvSpPr>
              <p:nvPr/>
            </p:nvSpPr>
            <p:spPr bwMode="auto">
              <a:xfrm>
                <a:off x="1263" y="3375"/>
                <a:ext cx="240" cy="25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66"/>
                    </a:solidFill>
                    <a:latin typeface="VNI Times" pitchFamily="2" charset="0"/>
                  </a:rPr>
                  <a:t>0</a:t>
                </a:r>
              </a:p>
            </p:txBody>
          </p:sp>
        </p:grpSp>
      </p:grpSp>
      <p:sp>
        <p:nvSpPr>
          <p:cNvPr id="10259" name="Rectangle 97"/>
          <p:cNvSpPr>
            <a:spLocks noChangeArrowheads="1"/>
          </p:cNvSpPr>
          <p:nvPr/>
        </p:nvSpPr>
        <p:spPr bwMode="auto">
          <a:xfrm>
            <a:off x="1371600" y="1792288"/>
            <a:ext cx="6477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vi-VN" sz="3600" b="1" u="sng">
                <a:solidFill>
                  <a:srgbClr val="CC00FF"/>
                </a:solidFill>
                <a:latin typeface="Times New Roman" pitchFamily="18" charset="0"/>
              </a:rPr>
              <a:t>Bài 2</a:t>
            </a:r>
            <a:r>
              <a:rPr lang="en-US" altLang="vi-VN" sz="3600" u="sng">
                <a:solidFill>
                  <a:srgbClr val="CC00FF"/>
                </a:solidFill>
                <a:latin typeface="Times New Roman" pitchFamily="18" charset="0"/>
              </a:rPr>
              <a:t>:</a:t>
            </a:r>
            <a:r>
              <a:rPr lang="en-US" altLang="vi-VN" sz="3600" b="1">
                <a:latin typeface="Times New Roman" pitchFamily="18" charset="0"/>
              </a:rPr>
              <a:t> Em hãy vẽ hình tròn có:</a:t>
            </a:r>
          </a:p>
        </p:txBody>
      </p:sp>
      <p:sp>
        <p:nvSpPr>
          <p:cNvPr id="89186" name="Rectangle 98"/>
          <p:cNvSpPr>
            <a:spLocks noChangeArrowheads="1"/>
          </p:cNvSpPr>
          <p:nvPr/>
        </p:nvSpPr>
        <p:spPr bwMode="auto">
          <a:xfrm>
            <a:off x="685800" y="2478088"/>
            <a:ext cx="51260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vi-VN" sz="3600" b="1">
                <a:solidFill>
                  <a:srgbClr val="0000FF"/>
                </a:solidFill>
                <a:latin typeface="Times New Roman" pitchFamily="18" charset="0"/>
              </a:rPr>
              <a:t>a/ Tâm O bán kính 2 cm;</a:t>
            </a:r>
          </a:p>
        </p:txBody>
      </p:sp>
      <p:sp>
        <p:nvSpPr>
          <p:cNvPr id="89187" name="Rectangle 99"/>
          <p:cNvSpPr>
            <a:spLocks noChangeArrowheads="1"/>
          </p:cNvSpPr>
          <p:nvPr/>
        </p:nvSpPr>
        <p:spPr bwMode="auto">
          <a:xfrm>
            <a:off x="6572250" y="2478088"/>
            <a:ext cx="4933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vi-VN" sz="3600" b="1">
                <a:solidFill>
                  <a:srgbClr val="0000FF"/>
                </a:solidFill>
                <a:latin typeface="Times New Roman" pitchFamily="18" charset="0"/>
              </a:rPr>
              <a:t>b/ Tâm I bán kính 3 cm.</a:t>
            </a:r>
          </a:p>
        </p:txBody>
      </p:sp>
      <p:sp>
        <p:nvSpPr>
          <p:cNvPr id="10262" name="Text Box 34"/>
          <p:cNvSpPr txBox="1">
            <a:spLocks noChangeArrowheads="1"/>
          </p:cNvSpPr>
          <p:nvPr/>
        </p:nvSpPr>
        <p:spPr bwMode="auto">
          <a:xfrm>
            <a:off x="1524000" y="1143000"/>
            <a:ext cx="929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</a:rPr>
              <a:t>Hình tròn, tâm, đường kính, bán kính</a:t>
            </a:r>
          </a:p>
        </p:txBody>
      </p:sp>
      <p:sp>
        <p:nvSpPr>
          <p:cNvPr id="10263" name="Rectangle 46"/>
          <p:cNvSpPr>
            <a:spLocks noChangeArrowheads="1"/>
          </p:cNvSpPr>
          <p:nvPr/>
        </p:nvSpPr>
        <p:spPr bwMode="auto">
          <a:xfrm>
            <a:off x="3276600" y="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altLang="vi-VN" sz="4000" b="1">
              <a:solidFill>
                <a:srgbClr val="0000FF"/>
              </a:solidFill>
            </a:endParaRPr>
          </a:p>
        </p:txBody>
      </p:sp>
      <p:sp>
        <p:nvSpPr>
          <p:cNvPr id="10264" name="Text Box 61"/>
          <p:cNvSpPr txBox="1">
            <a:spLocks noChangeArrowheads="1"/>
          </p:cNvSpPr>
          <p:nvPr/>
        </p:nvSpPr>
        <p:spPr bwMode="auto">
          <a:xfrm>
            <a:off x="4629150" y="500063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solidFill>
                  <a:srgbClr val="CC0000"/>
                </a:solidFill>
                <a:latin typeface="Times New Roman" pitchFamily="18" charset="0"/>
              </a:rPr>
              <a:t>Môn :TOÁN</a:t>
            </a:r>
            <a:endParaRPr lang="en-US" altLang="vi-VN" sz="3200"/>
          </a:p>
        </p:txBody>
      </p:sp>
      <p:sp>
        <p:nvSpPr>
          <p:cNvPr id="10265" name="Text Box 42"/>
          <p:cNvSpPr txBox="1">
            <a:spLocks noChangeArrowheads="1"/>
          </p:cNvSpPr>
          <p:nvPr/>
        </p:nvSpPr>
        <p:spPr bwMode="auto">
          <a:xfrm>
            <a:off x="2743200" y="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latin typeface="Times New Roman" pitchFamily="18" charset="0"/>
              </a:rPr>
              <a:t>Thứ ba ngày  tháng 2 năm 2020</a:t>
            </a:r>
            <a:endParaRPr lang="en-US" altLang="vi-VN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8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0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8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8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8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10000"/>
                                        <p:tgtEl>
                                          <p:spTgt spid="8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093"/>
                </p:tgtEl>
              </p:cMediaNode>
            </p:audio>
          </p:childTnLst>
        </p:cTn>
      </p:par>
    </p:tnLst>
    <p:bldLst>
      <p:bldP spid="89095" grpId="0" animBg="1"/>
      <p:bldP spid="89114" grpId="0"/>
      <p:bldP spid="89115" grpId="0" animBg="1"/>
      <p:bldP spid="89116" grpId="0"/>
      <p:bldP spid="89118" grpId="0"/>
      <p:bldP spid="89165" grpId="0" animBg="1"/>
      <p:bldP spid="89186" grpId="0"/>
      <p:bldP spid="8918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2185</TotalTime>
  <Words>515</Words>
  <Application>Microsoft Office PowerPoint</Application>
  <PresentationFormat>Custom</PresentationFormat>
  <Paragraphs>169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 Light</vt:lpstr>
      <vt:lpstr>Calibri</vt:lpstr>
      <vt:lpstr>Times New Roman</vt:lpstr>
      <vt:lpstr>VNI-Times</vt:lpstr>
      <vt:lpstr>VNI Times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THQ</dc:creator>
  <cp:lastModifiedBy>Van Nguyen</cp:lastModifiedBy>
  <cp:revision>120</cp:revision>
  <dcterms:created xsi:type="dcterms:W3CDTF">2005-10-23T05:21:00Z</dcterms:created>
  <dcterms:modified xsi:type="dcterms:W3CDTF">2022-02-14T01:51:50Z</dcterms:modified>
</cp:coreProperties>
</file>