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6" r:id="rId3"/>
    <p:sldId id="257" r:id="rId4"/>
    <p:sldId id="291" r:id="rId5"/>
    <p:sldId id="270" r:id="rId6"/>
    <p:sldId id="286" r:id="rId7"/>
    <p:sldId id="273" r:id="rId8"/>
    <p:sldId id="287" r:id="rId9"/>
    <p:sldId id="274" r:id="rId10"/>
    <p:sldId id="293" r:id="rId11"/>
    <p:sldId id="295" r:id="rId12"/>
    <p:sldId id="284" r:id="rId13"/>
    <p:sldId id="285" r:id="rId14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0F7"/>
    <a:srgbClr val="B21070"/>
    <a:srgbClr val="D7F1F9"/>
    <a:srgbClr val="A0D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08DB81-4F4C-4085-94FB-6E12EE0D0416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B5B230-756E-49D5-BBF2-B601E21E55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35D685-C50F-488B-884E-B5A5E8ED9664}" type="slidenum">
              <a:rPr lang="en-US" altLang="en-US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38638"/>
            <a:ext cx="5029200" cy="27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02851-AF0F-4FAE-A39B-F2E4FD63127D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A6C50-E1D2-4A99-968C-30363EB40FE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10524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69F26-440D-4572-A87E-2CD77C8C3572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59FDF-4080-46A4-B147-5DC62867603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3749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BC68F-BFA8-4114-BFEA-D7CB57640521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0427E-DE38-47A6-87F0-74932E37441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6999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E24E-EDED-4600-B99E-4B0C82E08201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3982-F080-4829-9B1A-00254382D50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9402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0A5C1-8AFE-4A5F-A11E-9E6E0BE2118E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871A-15AE-40B3-AC87-1D64445706F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2997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320AF-75A0-41C6-8E61-9673C515C4D6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6AA1C-2938-49C4-9A0B-8CE0C0272AB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11536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09990-C43D-4A48-A3CE-99CC9D1BE4A3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2126-712F-4EB1-A1D5-2A14DFF3CFD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0504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47168-5F61-4E4C-ABE1-9759CA77900F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2A2D1-C965-4F2E-9DEE-318C2B5369A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5017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F57F3-D19F-4D1A-ADC3-0D13F1BCB9B4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12E21-A1FD-4413-9790-8EC650FCE31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73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3C848-2714-48CD-8BA0-3326DBB51E3E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6A645-FB5A-4F72-99DC-77C2294C4A0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68268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6E93-CDFF-4F93-8761-1E1D06999F9A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06E7-D4CE-4C1B-8D8E-580CE285670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5128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vi-V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vi-V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020A22-2440-467E-882D-3661D464194B}" type="datetimeFigureOut">
              <a:rPr lang="vi-VN"/>
              <a:pPr>
                <a:defRPr/>
              </a:pPr>
              <a:t>05/04/2022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3003E5B-F5D6-4000-A715-BA9D14FBCB0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audio" Target="../media/audio2.wav"/><Relationship Id="rId9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Bauernbar">
            <a:hlinkClick r:id="rId2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81400"/>
            <a:ext cx="63547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696200" cy="2133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en-US" sz="2800" b="1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 tham gia tiết học  hôm nay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600200" y="2560638"/>
            <a:ext cx="5562600" cy="563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>
                    <a:alpha val="96861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Tiếng Việt</a:t>
            </a:r>
          </a:p>
          <a:p>
            <a:pPr algn="ctr"/>
            <a:r>
              <a:rPr lang="en-US" sz="3600" kern="10">
                <a:ln w="222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>
                    <a:alpha val="96861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1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04800" y="5562600"/>
            <a:ext cx="86106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Char char="•"/>
            </a:pPr>
            <a:r>
              <a:rPr lang="en-US" altLang="en-US" sz="2800" b="1">
                <a:solidFill>
                  <a:srgbClr val="FF3300"/>
                </a:solidFill>
                <a:latin typeface="Calibri" panose="020F0502020204030204" pitchFamily="34" charset="0"/>
              </a:rPr>
              <a:t>Giáo viên : Phạm Thị Hiền</a:t>
            </a:r>
          </a:p>
          <a:p>
            <a:pPr algn="ctr">
              <a:spcBef>
                <a:spcPct val="0"/>
              </a:spcBef>
              <a:buFontTx/>
              <a:buChar char="•"/>
            </a:pPr>
            <a:r>
              <a:rPr lang="en-US" altLang="en-US" sz="2800" b="1">
                <a:solidFill>
                  <a:srgbClr val="FF3300"/>
                </a:solidFill>
                <a:latin typeface="Calibri" panose="020F0502020204030204" pitchFamily="34" charset="0"/>
              </a:rPr>
              <a:t>Trường: TH Đại Đồng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" presetClass="emph" presetSubtype="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1443038"/>
            <a:ext cx="8345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Viết một câu về điều em nên làm hoặc không nên làm</a:t>
            </a:r>
            <a:endParaRPr lang="vi-VN" alt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ctagon 6"/>
          <p:cNvSpPr/>
          <p:nvPr/>
        </p:nvSpPr>
        <p:spPr>
          <a:xfrm>
            <a:off x="228600" y="1524000"/>
            <a:ext cx="376238" cy="304800"/>
          </a:xfrm>
          <a:prstGeom prst="oc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2514600"/>
            <a:ext cx="8001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Em nên nói cảm ơn khi được người khác giúp đỡ.</a:t>
            </a:r>
            <a:endParaRPr lang="en-US" altLang="en-US" sz="4000" b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1882775"/>
            <a:ext cx="9677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" y="1295400"/>
            <a:ext cx="1893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Đọc mở rộng</a:t>
            </a:r>
            <a:endParaRPr lang="vi-V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ctagon 11"/>
          <p:cNvSpPr/>
          <p:nvPr/>
        </p:nvSpPr>
        <p:spPr>
          <a:xfrm>
            <a:off x="304800" y="1371600"/>
            <a:ext cx="376238" cy="304800"/>
          </a:xfrm>
          <a:prstGeom prst="oc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7204075" y="4648200"/>
            <a:ext cx="1905000" cy="2209800"/>
            <a:chOff x="-216" y="3820"/>
            <a:chExt cx="648" cy="281"/>
          </a:xfrm>
        </p:grpSpPr>
        <p:pic>
          <p:nvPicPr>
            <p:cNvPr id="15390" name="Picture 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1" name="Picture 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2" name="Picture 5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609600"/>
            <a:ext cx="8582025" cy="29384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821055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51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HelvetInsH" pitchFamily="34" charset="0"/>
              <a:cs typeface="+mn-cs"/>
            </a:endParaRPr>
          </a:p>
          <a:p>
            <a:pPr algn="ctr" defTabSz="821055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19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HelvetInsH" pitchFamily="34" charset="0"/>
              <a:cs typeface="+mn-cs"/>
            </a:endParaRPr>
          </a:p>
          <a:p>
            <a:pPr algn="ctr" defTabSz="821055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63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HelvetInsH" pitchFamily="34" charset="0"/>
              <a:cs typeface="+mn-cs"/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5365" name="Picture 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198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6086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213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57900"/>
            <a:ext cx="1676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2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724400"/>
            <a:ext cx="1371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3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943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638800"/>
            <a:ext cx="6858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6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7356475" y="45720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7772400" y="381000"/>
            <a:ext cx="1371600" cy="381000"/>
          </a:xfrm>
          <a:prstGeom prst="cloudCallout">
            <a:avLst>
              <a:gd name="adj1" fmla="val -151736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0370" name="AutoShape 18"/>
          <p:cNvSpPr>
            <a:spLocks noChangeArrowheads="1"/>
          </p:cNvSpPr>
          <p:nvPr/>
        </p:nvSpPr>
        <p:spPr bwMode="auto">
          <a:xfrm>
            <a:off x="5791200" y="533400"/>
            <a:ext cx="2514600" cy="609600"/>
          </a:xfrm>
          <a:prstGeom prst="cloudCallout">
            <a:avLst>
              <a:gd name="adj1" fmla="val -44130"/>
              <a:gd name="adj2" fmla="val 1223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00371" name="Picture 19" descr="sun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2192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2" name="Picture 20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0461" flipV="1">
            <a:off x="4343400" y="3200400"/>
            <a:ext cx="168275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3" name="Picture 21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99614" flipV="1">
            <a:off x="6019800" y="2895600"/>
            <a:ext cx="18288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4" name="Picture 22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76227" flipV="1">
            <a:off x="6155532" y="1921668"/>
            <a:ext cx="12763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5" name="Picture 23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76227" flipV="1">
            <a:off x="8036719" y="854869"/>
            <a:ext cx="127635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6" name="Picture 24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59196" flipV="1">
            <a:off x="8074819" y="2569369"/>
            <a:ext cx="120015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7" name="Picture 25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16429" flipV="1">
            <a:off x="4572000" y="1981200"/>
            <a:ext cx="1666875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8" name="Picture 26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76227" flipV="1">
            <a:off x="5774532" y="778668"/>
            <a:ext cx="12763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9" name="Picture 27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39186" flipV="1">
            <a:off x="3907632" y="740568"/>
            <a:ext cx="12001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80" name="Picture 28" descr="Dove-02-june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42910" flipV="1">
            <a:off x="7162800" y="990600"/>
            <a:ext cx="1123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81" name="AutoShape 29"/>
          <p:cNvSpPr>
            <a:spLocks noChangeArrowheads="1"/>
          </p:cNvSpPr>
          <p:nvPr/>
        </p:nvSpPr>
        <p:spPr bwMode="auto">
          <a:xfrm>
            <a:off x="5562600" y="0"/>
            <a:ext cx="1371600" cy="381000"/>
          </a:xfrm>
          <a:prstGeom prst="cloudCallout">
            <a:avLst>
              <a:gd name="adj1" fmla="val -218403"/>
              <a:gd name="adj2" fmla="val 145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0382" name="WordArt 30"/>
          <p:cNvSpPr>
            <a:spLocks noChangeArrowheads="1" noChangeShapeType="1" noTextEdit="1"/>
          </p:cNvSpPr>
          <p:nvPr/>
        </p:nvSpPr>
        <p:spPr bwMode="auto">
          <a:xfrm>
            <a:off x="1066800" y="838200"/>
            <a:ext cx="7543800" cy="1905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Up">
              <a:avLst>
                <a:gd name="adj" fmla="val 71838"/>
              </a:avLst>
            </a:prstTxWarp>
          </a:bodyPr>
          <a:lstStyle/>
          <a:p>
            <a:pPr algn="ctr"/>
            <a:r>
              <a:rPr lang="en-US" sz="3600" b="1" kern="10" spc="-360">
                <a:solidFill>
                  <a:srgbClr val="FF3399"/>
                </a:solidFill>
                <a:effectLst>
                  <a:outerShdw dist="107763" dir="18900000" algn="ctr" rotWithShape="0">
                    <a:srgbClr val="00FFCC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  </a:t>
            </a:r>
          </a:p>
        </p:txBody>
      </p:sp>
      <p:pic>
        <p:nvPicPr>
          <p:cNvPr id="15388" name="Picture 3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7989888" y="46482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85" name="WordArt 33"/>
          <p:cNvSpPr>
            <a:spLocks noChangeArrowheads="1" noChangeShapeType="1" noTextEdit="1"/>
          </p:cNvSpPr>
          <p:nvPr/>
        </p:nvSpPr>
        <p:spPr bwMode="auto">
          <a:xfrm>
            <a:off x="1600200" y="2506663"/>
            <a:ext cx="6019800" cy="8683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>
                    <a:alpha val="96861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100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74166 0.02778 " pathEditMode="relative" rAng="0" ptsTypes="AA">
                                      <p:cBhvr>
                                        <p:cTn id="14" dur="45000" fill="hold"/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00" y="1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2222 L -0.77083 0.08889 " pathEditMode="relative" rAng="0" ptsTypes="AA">
                                      <p:cBhvr>
                                        <p:cTn id="16" dur="45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00" y="3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-0.00555 L -0.81667 0.05 " pathEditMode="relative" rAng="0" ptsTypes="AA">
                                      <p:cBhvr>
                                        <p:cTn id="18" dur="45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00" y="2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15833 0.35625 " pathEditMode="relative" rAng="0" ptsTypes="AA">
                                      <p:cBhvr>
                                        <p:cTn id="20" dur="35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21 0.0125 L -0.55955 0.19027 " pathEditMode="relative" rAng="0" ptsTypes="AA">
                                      <p:cBhvr>
                                        <p:cTn id="22" dur="25000" fill="hold"/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00" y="8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-0.70782 0.29398 " pathEditMode="relative" rAng="0" ptsTypes="AA">
                                      <p:cBhvr>
                                        <p:cTn id="24" dur="250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00" y="14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712 -0.08194 L -0.80955 0.35139 " pathEditMode="relative" rAng="0" ptsTypes="AA">
                                      <p:cBhvr>
                                        <p:cTn id="26" dur="250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0" y="21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878 -0.1375 L -0.75122 0.32917 " pathEditMode="relative" rAng="0" ptsTypes="AA">
                                      <p:cBhvr>
                                        <p:cTn id="28" dur="25000" fill="hold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0" y="23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89479 0.36389 " pathEditMode="relative" rAng="0" ptsTypes="AA">
                                      <p:cBhvr>
                                        <p:cTn id="30" dur="25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00" y="18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91788 0.41806 " pathEditMode="relative" rAng="0" ptsTypes="AA">
                                      <p:cBhvr>
                                        <p:cTn id="32" dur="250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900" y="20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-0.95955 0.4125 " pathEditMode="relative" rAng="0" ptsTypes="AA">
                                      <p:cBhvr>
                                        <p:cTn id="34" dur="250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0" y="20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875 0.36227 " pathEditMode="relative" rAng="0" ptsTypes="AA">
                                      <p:cBhvr>
                                        <p:cTn id="36" dur="250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00" y="18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98 -0.10046 L -0.75035 0.27731 " pathEditMode="relative" rAng="0" ptsTypes="AA">
                                      <p:cBhvr>
                                        <p:cTn id="38" dur="25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00" y="18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22098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00B0F0"/>
                </a:solidFill>
              </a:rPr>
              <a:t>ĐIỀU EM CẦN BIẾT</a:t>
            </a:r>
            <a:endParaRPr lang="vi-VN" altLang="en-US" sz="6000" b="1" smtClean="0">
              <a:solidFill>
                <a:srgbClr val="00B0F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62200" y="533400"/>
            <a:ext cx="4038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>
                <a:latin typeface="Times New Roman" pitchFamily="18" charset="0"/>
                <a:cs typeface="Times New Roman" pitchFamily="18" charset="0"/>
              </a:rPr>
              <a:t>CHỦ ĐỀ 4 </a:t>
            </a:r>
            <a:endParaRPr lang="vi-VN" sz="6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Bauernbar">
            <a:hlinkClick r:id="rId2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81400"/>
            <a:ext cx="63547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25513" y="1476375"/>
            <a:ext cx="6542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Tìm từ ngữ có tiếng chứa vần </a:t>
            </a:r>
            <a:r>
              <a:rPr lang="en-US" altLang="en-US" sz="2400" b="1" i="1">
                <a:solidFill>
                  <a:srgbClr val="1570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oanh, uyt, iêu, iêm</a:t>
            </a:r>
            <a:endParaRPr lang="vi-VN" altLang="en-US" sz="2400" b="1" i="1">
              <a:solidFill>
                <a:srgbClr val="1570F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ctagon 5"/>
          <p:cNvSpPr/>
          <p:nvPr/>
        </p:nvSpPr>
        <p:spPr>
          <a:xfrm>
            <a:off x="538163" y="1554163"/>
            <a:ext cx="376237" cy="304800"/>
          </a:xfrm>
          <a:prstGeom prst="oc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8975" y="2286000"/>
            <a:ext cx="7769225" cy="3886200"/>
          </a:xfrm>
          <a:prstGeom prst="rect">
            <a:avLst/>
          </a:prstGeom>
          <a:solidFill>
            <a:srgbClr val="D7F1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9" name="Cloud 8"/>
          <p:cNvSpPr/>
          <p:nvPr/>
        </p:nvSpPr>
        <p:spPr>
          <a:xfrm>
            <a:off x="914400" y="2743200"/>
            <a:ext cx="1981200" cy="1219200"/>
          </a:xfrm>
          <a:prstGeom prst="cloud">
            <a:avLst/>
          </a:prstGeom>
          <a:solidFill>
            <a:schemeClr val="bg1"/>
          </a:solidFill>
          <a:ln>
            <a:solidFill>
              <a:srgbClr val="B21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iêu</a:t>
            </a:r>
            <a:endParaRPr lang="vi-VN" sz="4400" b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loud 12"/>
          <p:cNvSpPr/>
          <p:nvPr/>
        </p:nvSpPr>
        <p:spPr>
          <a:xfrm>
            <a:off x="2655888" y="4495800"/>
            <a:ext cx="1981200" cy="1219200"/>
          </a:xfrm>
          <a:prstGeom prst="cloud">
            <a:avLst/>
          </a:prstGeom>
          <a:solidFill>
            <a:schemeClr val="bg1"/>
          </a:solidFill>
          <a:ln>
            <a:solidFill>
              <a:srgbClr val="B21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iêm</a:t>
            </a:r>
            <a:endParaRPr lang="vi-VN" sz="4400" b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loud 13"/>
          <p:cNvSpPr/>
          <p:nvPr/>
        </p:nvSpPr>
        <p:spPr>
          <a:xfrm>
            <a:off x="5715000" y="4506913"/>
            <a:ext cx="2286000" cy="1219200"/>
          </a:xfrm>
          <a:prstGeom prst="cloud">
            <a:avLst/>
          </a:prstGeom>
          <a:solidFill>
            <a:schemeClr val="bg1"/>
          </a:solidFill>
          <a:ln>
            <a:solidFill>
              <a:srgbClr val="B21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oanh</a:t>
            </a:r>
            <a:endParaRPr lang="vi-VN" sz="4400" b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4495800" y="2743200"/>
            <a:ext cx="1981200" cy="1219200"/>
          </a:xfrm>
          <a:prstGeom prst="cloud">
            <a:avLst/>
          </a:prstGeom>
          <a:solidFill>
            <a:schemeClr val="bg1"/>
          </a:solidFill>
          <a:ln>
            <a:solidFill>
              <a:srgbClr val="B21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uyt</a:t>
            </a:r>
            <a:endParaRPr lang="vi-VN" sz="4400" b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609600"/>
            <a:ext cx="160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oanh:</a:t>
            </a:r>
            <a:endParaRPr lang="en-US" altLang="en-US" sz="4000" b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133600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uyt:</a:t>
            </a:r>
            <a:endParaRPr lang="en-US" altLang="en-US" sz="4000" b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6400" y="609600"/>
            <a:ext cx="7162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1">
                <a:solidFill>
                  <a:srgbClr val="00B050"/>
                </a:solidFill>
                <a:latin typeface="Arial" panose="020B0604020202020204" pitchFamily="34" charset="0"/>
              </a:rPr>
              <a:t>loanh quanh, doanh trại</a:t>
            </a:r>
          </a:p>
          <a:p>
            <a:pPr eaLnBrk="1" hangingPunct="1"/>
            <a:r>
              <a:rPr lang="en-US" altLang="en-US" sz="4000" b="1">
                <a:solidFill>
                  <a:srgbClr val="00B050"/>
                </a:solidFill>
                <a:latin typeface="Arial" panose="020B0604020202020204" pitchFamily="34" charset="0"/>
              </a:rPr>
              <a:t> khoanh tay,…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2100263"/>
            <a:ext cx="79248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1">
                <a:solidFill>
                  <a:srgbClr val="00B050"/>
                </a:solidFill>
                <a:latin typeface="Arial" panose="020B0604020202020204" pitchFamily="34" charset="0"/>
              </a:rPr>
              <a:t>huýt sáo, quả quýt, suýt khóc,.. </a:t>
            </a:r>
          </a:p>
          <a:p>
            <a:pPr eaLnBrk="1" hangingPunct="1"/>
            <a:r>
              <a:rPr lang="en-US" altLang="en-US" sz="4000" b="1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2797175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iêu:</a:t>
            </a:r>
            <a:endParaRPr lang="en-US" altLang="en-US" sz="4000" b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0600" y="2790825"/>
            <a:ext cx="8001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1">
                <a:solidFill>
                  <a:srgbClr val="00B050"/>
                </a:solidFill>
                <a:latin typeface="Arial" panose="020B0604020202020204" pitchFamily="34" charset="0"/>
              </a:rPr>
              <a:t>cánh diều, hiểu biết, điều ước, </a:t>
            </a:r>
          </a:p>
          <a:p>
            <a:pPr eaLnBrk="1" hangingPunct="1"/>
            <a:r>
              <a:rPr lang="en-US" altLang="en-US" sz="4000" b="1">
                <a:solidFill>
                  <a:srgbClr val="00B050"/>
                </a:solidFill>
                <a:latin typeface="Arial" panose="020B0604020202020204" pitchFamily="34" charset="0"/>
              </a:rPr>
              <a:t> buổi chiều, muối tiêu, kì diệu,…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" y="4092575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iêm:</a:t>
            </a:r>
            <a:endParaRPr lang="en-US" altLang="en-US" sz="4000" b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4086225"/>
            <a:ext cx="8001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1">
                <a:solidFill>
                  <a:srgbClr val="00B050"/>
                </a:solidFill>
                <a:latin typeface="Arial" panose="020B0604020202020204" pitchFamily="34" charset="0"/>
              </a:rPr>
              <a:t>dừa xiêm, lưỡi liềm, niềm vui,</a:t>
            </a:r>
          </a:p>
          <a:p>
            <a:pPr eaLnBrk="1" hangingPunct="1"/>
            <a:r>
              <a:rPr lang="en-US" altLang="en-US" sz="4000" b="1">
                <a:solidFill>
                  <a:srgbClr val="00B050"/>
                </a:solidFill>
                <a:latin typeface="Arial" panose="020B0604020202020204" pitchFamily="34" charset="0"/>
              </a:rPr>
              <a:t>tiêm thuốc, kỉ niệm,…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4238" y="1111250"/>
            <a:ext cx="682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Tìm lời khuyên phù hợp với mỗi bài mà em đã học</a:t>
            </a:r>
            <a:endParaRPr lang="vi-V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ctagon 4"/>
          <p:cNvSpPr/>
          <p:nvPr/>
        </p:nvSpPr>
        <p:spPr>
          <a:xfrm>
            <a:off x="487363" y="1189038"/>
            <a:ext cx="376237" cy="304800"/>
          </a:xfrm>
          <a:prstGeom prst="oc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604963"/>
            <a:ext cx="1905000" cy="381000"/>
          </a:xfrm>
          <a:prstGeom prst="rect">
            <a:avLst/>
          </a:prstGeom>
          <a:solidFill>
            <a:srgbClr val="1570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Tên bài đọc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16600" y="1616075"/>
            <a:ext cx="1905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Lời khuyên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313" y="2209800"/>
            <a:ext cx="3195637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Rửa tay trước khi ăn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8313" y="3048000"/>
            <a:ext cx="3195637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Lời chào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8313" y="3962400"/>
            <a:ext cx="3195637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mẹ vắng nhà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8313" y="4876800"/>
            <a:ext cx="3195637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 không may bị lạc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5867400"/>
            <a:ext cx="3195638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Đèn giao thông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19600" y="2187575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 mở cửa cho người lạ khi ở nhà một mình.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419600" y="31242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 phải rửa tay sạch trước khi ăn để phòng bệnh.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19600" y="4114800"/>
            <a:ext cx="4386263" cy="5111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 chào hỏi khi gặp gỡ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419600" y="48006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đi đường, cần phải tuân thủ sự điều khiển của đèn giao thông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419600" y="57912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đi chơi chỗ đông người, phải chú ý đề phòng bị lạc.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884238" y="1111250"/>
            <a:ext cx="682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Tìm lời khuyên phù hợp với mỗi bài mà em đã học</a:t>
            </a:r>
            <a:endParaRPr lang="vi-V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ctagon 4"/>
          <p:cNvSpPr/>
          <p:nvPr/>
        </p:nvSpPr>
        <p:spPr>
          <a:xfrm>
            <a:off x="487363" y="1189038"/>
            <a:ext cx="376237" cy="304800"/>
          </a:xfrm>
          <a:prstGeom prst="oc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604963"/>
            <a:ext cx="1905000" cy="381000"/>
          </a:xfrm>
          <a:prstGeom prst="rect">
            <a:avLst/>
          </a:prstGeom>
          <a:solidFill>
            <a:srgbClr val="1570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Tên bài đọc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16600" y="1616075"/>
            <a:ext cx="1905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Lời khuyên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313" y="2209800"/>
            <a:ext cx="3195637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Rửa tay trước khi ăn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8313" y="3048000"/>
            <a:ext cx="3195637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Lời chào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8313" y="3962400"/>
            <a:ext cx="3195637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mẹ vắng nhà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8313" y="4876800"/>
            <a:ext cx="3195637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 không may bị lạc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5867400"/>
            <a:ext cx="3195638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Đèn giao thông</a:t>
            </a:r>
            <a:endParaRPr lang="vi-VN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19600" y="2187575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 mở cửa cho người lạ khi ở nhà một mình.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419600" y="31242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 phải rửa tay sạch trước khi ăn để phòng bệnh.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19600" y="4114800"/>
            <a:ext cx="4386263" cy="5111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 chào hỏi khi gặp gỡ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419600" y="48006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đi đường, cần phải tuân thủ sự điều khiển của đèn giao thông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419600" y="57912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đi chơi chỗ đông người, phải chú ý đề phòng bị lạc.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7" idx="3"/>
            <a:endCxn id="17" idx="1"/>
          </p:cNvCxnSpPr>
          <p:nvPr/>
        </p:nvCxnSpPr>
        <p:spPr>
          <a:xfrm>
            <a:off x="3663950" y="2438400"/>
            <a:ext cx="755650" cy="1066800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18" idx="1"/>
          </p:cNvCxnSpPr>
          <p:nvPr/>
        </p:nvCxnSpPr>
        <p:spPr>
          <a:xfrm>
            <a:off x="3663950" y="3276600"/>
            <a:ext cx="755650" cy="1093788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  <a:endCxn id="12" idx="1"/>
          </p:cNvCxnSpPr>
          <p:nvPr/>
        </p:nvCxnSpPr>
        <p:spPr>
          <a:xfrm flipV="1">
            <a:off x="3663950" y="2568575"/>
            <a:ext cx="755650" cy="1622425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3"/>
            <a:endCxn id="20" idx="1"/>
          </p:cNvCxnSpPr>
          <p:nvPr/>
        </p:nvCxnSpPr>
        <p:spPr>
          <a:xfrm>
            <a:off x="3663950" y="5105400"/>
            <a:ext cx="755650" cy="1066800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63950" y="5334000"/>
            <a:ext cx="766763" cy="914400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9144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4238" y="1111250"/>
            <a:ext cx="6297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Chọn việc làm ở B phù hợp với tình huống ở A</a:t>
            </a:r>
            <a:endParaRPr lang="vi-V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ctagon 4"/>
          <p:cNvSpPr/>
          <p:nvPr/>
        </p:nvSpPr>
        <p:spPr>
          <a:xfrm>
            <a:off x="487363" y="1189038"/>
            <a:ext cx="376237" cy="304800"/>
          </a:xfrm>
          <a:prstGeom prst="oc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0400" y="1616075"/>
            <a:ext cx="1193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2187575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Gặp ai đó lần đầu và em muốn người đó biết về em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3298825"/>
            <a:ext cx="4386263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 ai đó giúp đỡ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4114800"/>
            <a:ext cx="4386263" cy="5111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 lỗi với người khác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5625" y="48768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 người khác cho phép làm điều gì đó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5625" y="58674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bạn bè hoặc người thân có niềm vui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00800" y="2286000"/>
            <a:ext cx="160020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 ơn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00800" y="3200400"/>
            <a:ext cx="160020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xin lỗi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00800" y="4114800"/>
            <a:ext cx="160020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giới thiệu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400800" y="5029200"/>
            <a:ext cx="160020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chúc mừng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00800" y="5943600"/>
            <a:ext cx="159385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xin phép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86538" y="1625600"/>
            <a:ext cx="1190625" cy="381000"/>
          </a:xfrm>
          <a:prstGeom prst="rect">
            <a:avLst/>
          </a:prstGeom>
          <a:solidFill>
            <a:srgbClr val="1570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9144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884238" y="1111250"/>
            <a:ext cx="6297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Chọn việc làm ở B phù hợp với tình huống ở A</a:t>
            </a:r>
            <a:endParaRPr lang="vi-V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ctagon 4"/>
          <p:cNvSpPr/>
          <p:nvPr/>
        </p:nvSpPr>
        <p:spPr>
          <a:xfrm>
            <a:off x="487363" y="1189038"/>
            <a:ext cx="376237" cy="304800"/>
          </a:xfrm>
          <a:prstGeom prst="oc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0400" y="1616075"/>
            <a:ext cx="1193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2187575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Gặp ai đó lần đầu và em muốn người đó biết về em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3298825"/>
            <a:ext cx="4386263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 ai đó giúp đỡ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4114800"/>
            <a:ext cx="4386263" cy="5111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 lỗi với người khác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5625" y="48768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 người khác cho phép làm điều gì đó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5625" y="5867400"/>
            <a:ext cx="4386263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bạn bè hoặc người thân có niềm vui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00800" y="2286000"/>
            <a:ext cx="160020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 ơn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00800" y="3200400"/>
            <a:ext cx="160020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xin lỗi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00800" y="4114800"/>
            <a:ext cx="160020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giới thiệu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400800" y="5029200"/>
            <a:ext cx="160020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chúc mừng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00800" y="5943600"/>
            <a:ext cx="1593850" cy="457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xin phép</a:t>
            </a:r>
            <a:endParaRPr lang="vi-V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86538" y="1625600"/>
            <a:ext cx="1190625" cy="381000"/>
          </a:xfrm>
          <a:prstGeom prst="rect">
            <a:avLst/>
          </a:prstGeom>
          <a:solidFill>
            <a:srgbClr val="1570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>
            <a:stCxn id="7" idx="3"/>
            <a:endCxn id="14" idx="1"/>
          </p:cNvCxnSpPr>
          <p:nvPr/>
        </p:nvCxnSpPr>
        <p:spPr>
          <a:xfrm>
            <a:off x="4919663" y="2568575"/>
            <a:ext cx="1481137" cy="1774825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1"/>
          </p:cNvCxnSpPr>
          <p:nvPr/>
        </p:nvCxnSpPr>
        <p:spPr>
          <a:xfrm flipV="1">
            <a:off x="4941888" y="2514600"/>
            <a:ext cx="1458912" cy="1060450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1"/>
          </p:cNvCxnSpPr>
          <p:nvPr/>
        </p:nvCxnSpPr>
        <p:spPr>
          <a:xfrm flipV="1">
            <a:off x="5029200" y="3429000"/>
            <a:ext cx="1371600" cy="957263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</p:cNvCxnSpPr>
          <p:nvPr/>
        </p:nvCxnSpPr>
        <p:spPr>
          <a:xfrm>
            <a:off x="4941888" y="5257800"/>
            <a:ext cx="1493837" cy="914400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5" idx="1"/>
          </p:cNvCxnSpPr>
          <p:nvPr/>
        </p:nvCxnSpPr>
        <p:spPr>
          <a:xfrm flipV="1">
            <a:off x="4970463" y="5257800"/>
            <a:ext cx="1430337" cy="1066800"/>
          </a:xfrm>
          <a:prstGeom prst="straightConnector1">
            <a:avLst/>
          </a:prstGeom>
          <a:ln cmpd="sng">
            <a:solidFill>
              <a:srgbClr val="1570F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1219200"/>
            <a:ext cx="8482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Kể với bạn về một tình huống em đã nói lời cảm ơn hoặc xin lỗi</a:t>
            </a:r>
            <a:endParaRPr lang="vi-V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ctagon 4"/>
          <p:cNvSpPr/>
          <p:nvPr/>
        </p:nvSpPr>
        <p:spPr>
          <a:xfrm>
            <a:off x="304800" y="1219200"/>
            <a:ext cx="376238" cy="304800"/>
          </a:xfrm>
          <a:prstGeom prst="oc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4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3338" y="4800600"/>
            <a:ext cx="52038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2060"/>
                </a:solidFill>
                <a:latin typeface="Arial" panose="020B0604020202020204" pitchFamily="34" charset="0"/>
              </a:rPr>
              <a:t> Khi em được các bạn chúc mừng nhân ngày sinh nhật. Em nói: Mình cảm ơn các bạn.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1752600"/>
            <a:ext cx="206533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1752600"/>
            <a:ext cx="18478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35575" y="4953000"/>
            <a:ext cx="42894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7030A0"/>
                </a:solidFill>
                <a:latin typeface="Arial" panose="020B0604020202020204" pitchFamily="34" charset="0"/>
              </a:rPr>
              <a:t> Em vô ý làm vỡ bình hoa của mẹ. Em nói: Con xin lỗi mẹ.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539</Words>
  <Application>Microsoft Office PowerPoint</Application>
  <PresentationFormat>On-screen Show (4:3)</PresentationFormat>
  <Paragraphs>94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Arial</vt:lpstr>
      <vt:lpstr>Times New Roman</vt:lpstr>
      <vt:lpstr>.VnHelvetInsH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Dell</cp:lastModifiedBy>
  <cp:revision>43</cp:revision>
  <dcterms:created xsi:type="dcterms:W3CDTF">2020-08-23T04:48:00Z</dcterms:created>
  <dcterms:modified xsi:type="dcterms:W3CDTF">2022-04-05T15:02:45Z</dcterms:modified>
</cp:coreProperties>
</file>