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618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4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58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1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2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8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9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6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9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BC28-814B-45BE-86F8-3F5896C80BD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4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HP001 4 hàng" pitchFamily="34" charset="-93"/>
              </a:rPr>
              <a:t> 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HP001 4 hàng" pitchFamily="34" charset="-93"/>
              </a:rPr>
              <a:t>Thứ</a:t>
            </a:r>
            <a:r>
              <a:rPr lang="en-US" b="1" dirty="0" smtClean="0">
                <a:latin typeface="HP001 4 hàng" pitchFamily="34" charset="-93"/>
              </a:rPr>
              <a:t> </a:t>
            </a:r>
            <a:r>
              <a:rPr lang="en-US" b="1" dirty="0" err="1" smtClean="0">
                <a:latin typeface="HP001 4 hàng" pitchFamily="34" charset="-93"/>
              </a:rPr>
              <a:t>hai</a:t>
            </a:r>
            <a:r>
              <a:rPr lang="en-US" b="1" dirty="0" smtClean="0">
                <a:latin typeface="HP001 4 hàng" pitchFamily="34" charset="-93"/>
              </a:rPr>
              <a:t>, </a:t>
            </a:r>
            <a:r>
              <a:rPr lang="en-US" b="1" err="1" smtClean="0">
                <a:latin typeface="HP001 4 hàng" pitchFamily="34" charset="-93"/>
              </a:rPr>
              <a:t>ngày</a:t>
            </a:r>
            <a:r>
              <a:rPr lang="en-US" b="1" smtClean="0">
                <a:latin typeface="HP001 4 hàng" pitchFamily="34" charset="-93"/>
              </a:rPr>
              <a:t> 22 </a:t>
            </a:r>
            <a:r>
              <a:rPr lang="en-US" b="1" dirty="0" err="1">
                <a:latin typeface="HP001 4 hàng" pitchFamily="34" charset="-93"/>
              </a:rPr>
              <a:t>tháng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12 </a:t>
            </a:r>
            <a:r>
              <a:rPr lang="en-US" b="1" dirty="0" err="1">
                <a:latin typeface="HP001 4 hàng" pitchFamily="34" charset="-93"/>
              </a:rPr>
              <a:t>năm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2021</a:t>
            </a: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9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-4401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2: </a:t>
            </a:r>
            <a:r>
              <a:rPr lang="en-US" sz="3600" b="1" dirty="0" err="1">
                <a:latin typeface="HP001 4 hàng" pitchFamily="34" charset="-93"/>
              </a:rPr>
              <a:t>Bày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tỏ</a:t>
            </a:r>
            <a:r>
              <a:rPr lang="en-US" sz="3600" b="1" dirty="0">
                <a:latin typeface="HP001 4 hàng" pitchFamily="34" charset="-93"/>
              </a:rPr>
              <a:t> ý </a:t>
            </a:r>
            <a:r>
              <a:rPr lang="en-US" sz="3600" b="1" dirty="0" err="1">
                <a:latin typeface="HP001 4 hàng" pitchFamily="34" charset="-93"/>
              </a:rPr>
              <a:t>kiến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1:Theo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88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</a:rPr>
              <a:t>a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b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hoạt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động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phòng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tệ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xã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hội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địa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phương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  <a:endParaRPr lang="en-US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c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d</a:t>
            </a:r>
            <a:r>
              <a:rPr lang="en-US" sz="3200" b="1" dirty="0">
                <a:latin typeface="HP001 4 hàng" pitchFamily="34" charset="-93"/>
              </a:rPr>
              <a:t>.  </a:t>
            </a:r>
            <a:r>
              <a:rPr lang="en-US" sz="3200" b="1" dirty="0" err="1">
                <a:latin typeface="HP001 4 hàng" pitchFamily="34" charset="-93"/>
              </a:rPr>
              <a:t>Quyên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bổ</a:t>
            </a:r>
            <a:r>
              <a:rPr lang="en-US" sz="3200" b="1" dirty="0">
                <a:latin typeface="HP001 4 hàng" pitchFamily="34" charset="-93"/>
              </a:rPr>
              <a:t> di </a:t>
            </a:r>
            <a:r>
              <a:rPr lang="en-US" sz="3200" b="1" dirty="0" err="1">
                <a:latin typeface="HP001 4 hàng" pitchFamily="34" charset="-93"/>
              </a:rPr>
              <a:t>tích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xây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dựng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cộng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</a:p>
          <a:p>
            <a:r>
              <a:rPr lang="en-US" sz="3200" b="1" dirty="0" smtClean="0">
                <a:latin typeface="HP001 4 hàng" pitchFamily="34" charset="-93"/>
              </a:rPr>
              <a:t>đ. </a:t>
            </a:r>
            <a:r>
              <a:rPr lang="en-US" sz="3200" b="1" dirty="0" err="1" smtClean="0">
                <a:latin typeface="HP001 4 hàng" pitchFamily="34" charset="-93"/>
              </a:rPr>
              <a:t>Không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thích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về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thăm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e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trồng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đường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ngõ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xóm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383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" y="0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528392" cy="259893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4028046" y="548680"/>
            <a:ext cx="4504393" cy="244827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3200" dirty="0">
              <a:solidFill>
                <a:srgbClr val="C00000"/>
              </a:solidFill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3528392" cy="2808312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139952" y="4149080"/>
            <a:ext cx="4608512" cy="259228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-93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28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933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937"/>
            <a:ext cx="8229600" cy="448448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10040" y="347101"/>
            <a:ext cx="8168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 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 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0" y="925587"/>
            <a:ext cx="4084297" cy="250341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4" y="3717032"/>
            <a:ext cx="4139952" cy="250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9" y="4653136"/>
            <a:ext cx="3587477" cy="2044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4583" y="332656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phòng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tệ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hội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địa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962934" cy="21328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39" y="2129532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</a:rPr>
              <a:t>c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98" y="4537278"/>
            <a:ext cx="4258816" cy="232072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4786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939256"/>
            <a:ext cx="2476500" cy="18478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497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 </a:t>
            </a:r>
            <a:r>
              <a:rPr lang="en-US" sz="3600" b="1" dirty="0" err="1">
                <a:latin typeface="HP001 4 hàng" pitchFamily="34" charset="-93"/>
              </a:rPr>
              <a:t>Quyên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bổ</a:t>
            </a:r>
            <a:r>
              <a:rPr lang="en-US" sz="3600" b="1" dirty="0">
                <a:latin typeface="HP001 4 hàng" pitchFamily="34" charset="-93"/>
              </a:rPr>
              <a:t> di </a:t>
            </a:r>
            <a:r>
              <a:rPr lang="en-US" sz="3600" b="1" dirty="0" err="1">
                <a:latin typeface="HP001 4 hàng" pitchFamily="34" charset="-93"/>
              </a:rPr>
              <a:t>tích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cộng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0977"/>
            <a:ext cx="5184576" cy="47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4" y="1460977"/>
            <a:ext cx="2946719" cy="5397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60977"/>
            <a:ext cx="286444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40466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</a:rPr>
              <a:t>đ. </a:t>
            </a:r>
            <a:r>
              <a:rPr lang="en-US" sz="3200" b="1" dirty="0" err="1" smtClean="0">
                <a:latin typeface="HP001 4 hàng" pitchFamily="34" charset="-93"/>
              </a:rPr>
              <a:t>Không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thích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về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thăm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nhà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040559" cy="46805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3059831" cy="558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7" y="1484784"/>
            <a:ext cx="2808312" cy="22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e.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trồng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đường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ngõ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xóm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60" y="4797152"/>
            <a:ext cx="3466728" cy="208347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4" y="1489363"/>
            <a:ext cx="3888432" cy="2515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3" y="4005064"/>
            <a:ext cx="3888432" cy="27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71286" y="1388969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P001 4 hàng" pitchFamily="34" charset="-93"/>
              </a:rPr>
              <a:t>a</a:t>
            </a:r>
            <a:r>
              <a:rPr lang="en-US" sz="3200" dirty="0">
                <a:latin typeface="HP001 4 hàng" pitchFamily="34" charset="-93"/>
              </a:rPr>
              <a:t>. </a:t>
            </a:r>
            <a:r>
              <a:rPr lang="en-US" sz="3200" dirty="0" err="1">
                <a:latin typeface="HP001 4 hàng" pitchFamily="34" charset="-93"/>
              </a:rPr>
              <a:t>Nhớ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về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quê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hương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mỗi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khi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đi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xa</a:t>
            </a:r>
            <a:r>
              <a:rPr lang="en-US" sz="3200" dirty="0">
                <a:latin typeface="HP001 4 hàng" pitchFamily="34" charset="-93"/>
              </a:rPr>
              <a:t>.</a:t>
            </a:r>
            <a:endParaRPr lang="vi-VN" sz="3200" dirty="0">
              <a:latin typeface="HP001 4 hàng" pitchFamily="34" charset="-93"/>
            </a:endParaRPr>
          </a:p>
          <a:p>
            <a:r>
              <a:rPr lang="en-US" sz="3200" dirty="0" smtClean="0">
                <a:latin typeface="HP001 4 hàng" pitchFamily="34" charset="-93"/>
              </a:rPr>
              <a:t>b</a:t>
            </a:r>
            <a:r>
              <a:rPr lang="en-US" sz="3200" dirty="0">
                <a:latin typeface="HP001 4 hàng" pitchFamily="34" charset="-93"/>
              </a:rPr>
              <a:t>. </a:t>
            </a:r>
            <a:r>
              <a:rPr lang="en-US" sz="3200" dirty="0" err="1">
                <a:latin typeface="HP001 4 hàng" pitchFamily="34" charset="-93"/>
              </a:rPr>
              <a:t>Tham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gia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hoạt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động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tuyên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truyền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phòng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chống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các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tệ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nạn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xã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hội</a:t>
            </a:r>
            <a:r>
              <a:rPr lang="en-US" sz="3200" dirty="0">
                <a:latin typeface="HP001 4 hàng" pitchFamily="34" charset="-93"/>
              </a:rPr>
              <a:t> ở </a:t>
            </a:r>
            <a:r>
              <a:rPr lang="en-US" sz="3200" dirty="0" err="1">
                <a:latin typeface="HP001 4 hàng" pitchFamily="34" charset="-93"/>
              </a:rPr>
              <a:t>địa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 smtClean="0">
                <a:latin typeface="HP001 4 hàng" pitchFamily="34" charset="-93"/>
              </a:rPr>
              <a:t>phương</a:t>
            </a:r>
            <a:r>
              <a:rPr lang="en-US" sz="3200" dirty="0" smtClean="0">
                <a:latin typeface="HP001 4 hàng" pitchFamily="34" charset="-93"/>
              </a:rPr>
              <a:t>.</a:t>
            </a:r>
            <a:endParaRPr lang="en-US" sz="3200" dirty="0">
              <a:latin typeface="HP001 4 hàng" pitchFamily="34" charset="-93"/>
            </a:endParaRPr>
          </a:p>
          <a:p>
            <a:r>
              <a:rPr lang="en-US" sz="3200" dirty="0" smtClean="0">
                <a:latin typeface="HP001 4 hàng" pitchFamily="34" charset="-93"/>
              </a:rPr>
              <a:t>c</a:t>
            </a:r>
            <a:r>
              <a:rPr lang="en-US" sz="3200" dirty="0">
                <a:latin typeface="HP001 4 hàng" pitchFamily="34" charset="-93"/>
              </a:rPr>
              <a:t>. </a:t>
            </a:r>
            <a:r>
              <a:rPr lang="en-US" sz="3200" dirty="0" err="1">
                <a:latin typeface="HP001 4 hàng" pitchFamily="34" charset="-93"/>
              </a:rPr>
              <a:t>Giữ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gìn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và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phát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huy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truyền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thống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tốt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đẹp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của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quê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hương</a:t>
            </a:r>
            <a:r>
              <a:rPr lang="en-US" sz="3200" dirty="0">
                <a:latin typeface="HP001 4 hàng" pitchFamily="34" charset="-93"/>
              </a:rPr>
              <a:t>.</a:t>
            </a:r>
            <a:endParaRPr lang="vi-VN" sz="3200" dirty="0">
              <a:latin typeface="HP001 4 hàng" pitchFamily="34" charset="-93"/>
            </a:endParaRPr>
          </a:p>
          <a:p>
            <a:r>
              <a:rPr lang="en-US" sz="3200" dirty="0" smtClean="0">
                <a:latin typeface="HP001 4 hàng" pitchFamily="34" charset="-93"/>
              </a:rPr>
              <a:t>d</a:t>
            </a:r>
            <a:r>
              <a:rPr lang="en-US" sz="3200" dirty="0">
                <a:latin typeface="HP001 4 hàng" pitchFamily="34" charset="-93"/>
              </a:rPr>
              <a:t>.  </a:t>
            </a:r>
            <a:r>
              <a:rPr lang="en-US" sz="3200" dirty="0" err="1">
                <a:latin typeface="HP001 4 hàng" pitchFamily="34" charset="-93"/>
              </a:rPr>
              <a:t>Quyên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góp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tiền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của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để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tu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bổ</a:t>
            </a:r>
            <a:r>
              <a:rPr lang="en-US" sz="3200" dirty="0">
                <a:latin typeface="HP001 4 hàng" pitchFamily="34" charset="-93"/>
              </a:rPr>
              <a:t> di </a:t>
            </a:r>
            <a:r>
              <a:rPr lang="en-US" sz="3200" dirty="0" err="1">
                <a:latin typeface="HP001 4 hàng" pitchFamily="34" charset="-93"/>
              </a:rPr>
              <a:t>tích</a:t>
            </a:r>
            <a:r>
              <a:rPr lang="en-US" sz="3200" dirty="0">
                <a:latin typeface="HP001 4 hàng" pitchFamily="34" charset="-93"/>
              </a:rPr>
              <a:t>, </a:t>
            </a:r>
            <a:r>
              <a:rPr lang="en-US" sz="3200" dirty="0" err="1">
                <a:latin typeface="HP001 4 hàng" pitchFamily="34" charset="-93"/>
              </a:rPr>
              <a:t>xây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dựng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các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công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trình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công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cộng</a:t>
            </a:r>
            <a:r>
              <a:rPr lang="en-US" sz="3200" dirty="0">
                <a:latin typeface="HP001 4 hàng" pitchFamily="34" charset="-93"/>
              </a:rPr>
              <a:t> ở </a:t>
            </a:r>
            <a:r>
              <a:rPr lang="en-US" sz="3200" dirty="0" err="1">
                <a:latin typeface="HP001 4 hàng" pitchFamily="34" charset="-93"/>
              </a:rPr>
              <a:t>quê</a:t>
            </a:r>
            <a:r>
              <a:rPr lang="en-US" sz="3200" dirty="0" smtClean="0">
                <a:latin typeface="HP001 4 hàng" pitchFamily="34" charset="-93"/>
              </a:rPr>
              <a:t>.</a:t>
            </a:r>
          </a:p>
          <a:p>
            <a:r>
              <a:rPr lang="en-US" sz="3200" dirty="0" smtClean="0">
                <a:latin typeface="HP001 4 hàng" pitchFamily="34" charset="-93"/>
              </a:rPr>
              <a:t>đ. </a:t>
            </a:r>
            <a:r>
              <a:rPr lang="en-US" sz="3200" dirty="0" err="1" smtClean="0">
                <a:latin typeface="HP001 4 hàng" pitchFamily="34" charset="-93"/>
              </a:rPr>
              <a:t>Không</a:t>
            </a:r>
            <a:r>
              <a:rPr lang="en-US" sz="3200" dirty="0" smtClean="0">
                <a:latin typeface="HP001 4 hàng" pitchFamily="34" charset="-93"/>
              </a:rPr>
              <a:t> </a:t>
            </a:r>
            <a:r>
              <a:rPr lang="en-US" sz="3200" dirty="0" err="1" smtClean="0">
                <a:latin typeface="HP001 4 hàng" pitchFamily="34" charset="-93"/>
              </a:rPr>
              <a:t>thích</a:t>
            </a:r>
            <a:r>
              <a:rPr lang="en-US" sz="3200" dirty="0" smtClean="0">
                <a:latin typeface="HP001 4 hàng" pitchFamily="34" charset="-93"/>
              </a:rPr>
              <a:t> </a:t>
            </a:r>
            <a:r>
              <a:rPr lang="en-US" sz="3200" dirty="0" err="1" smtClean="0">
                <a:latin typeface="HP001 4 hàng" pitchFamily="34" charset="-93"/>
              </a:rPr>
              <a:t>về</a:t>
            </a:r>
            <a:r>
              <a:rPr lang="en-US" sz="3200" dirty="0" smtClean="0">
                <a:latin typeface="HP001 4 hàng" pitchFamily="34" charset="-93"/>
              </a:rPr>
              <a:t> </a:t>
            </a:r>
            <a:r>
              <a:rPr lang="en-US" sz="3200" dirty="0" err="1" smtClean="0">
                <a:latin typeface="HP001 4 hàng" pitchFamily="34" charset="-93"/>
              </a:rPr>
              <a:t>thăm</a:t>
            </a:r>
            <a:r>
              <a:rPr lang="en-US" sz="3200" dirty="0" smtClean="0">
                <a:latin typeface="HP001 4 hàng" pitchFamily="34" charset="-93"/>
              </a:rPr>
              <a:t> </a:t>
            </a:r>
            <a:r>
              <a:rPr lang="en-US" sz="3200" dirty="0" err="1" smtClean="0">
                <a:latin typeface="HP001 4 hàng" pitchFamily="34" charset="-93"/>
              </a:rPr>
              <a:t>nhà</a:t>
            </a:r>
            <a:r>
              <a:rPr lang="en-US" sz="3200" dirty="0">
                <a:latin typeface="HP001 4 hàng" pitchFamily="34" charset="-93"/>
              </a:rPr>
              <a:t>.</a:t>
            </a:r>
            <a:endParaRPr lang="vi-VN" sz="3200" dirty="0">
              <a:latin typeface="HP001 4 hàng" pitchFamily="34" charset="-93"/>
            </a:endParaRPr>
          </a:p>
          <a:p>
            <a:r>
              <a:rPr lang="en-US" sz="3200" dirty="0" smtClean="0">
                <a:latin typeface="HP001 4 hàng" pitchFamily="34" charset="-93"/>
              </a:rPr>
              <a:t>e</a:t>
            </a:r>
            <a:r>
              <a:rPr lang="en-US" sz="3200" dirty="0">
                <a:latin typeface="HP001 4 hàng" pitchFamily="34" charset="-93"/>
              </a:rPr>
              <a:t>. </a:t>
            </a:r>
            <a:r>
              <a:rPr lang="en-US" sz="3200" dirty="0" err="1">
                <a:latin typeface="HP001 4 hàng" pitchFamily="34" charset="-93"/>
              </a:rPr>
              <a:t>Tham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gia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trồng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cây</a:t>
            </a:r>
            <a:r>
              <a:rPr lang="en-US" sz="3200" dirty="0">
                <a:latin typeface="HP001 4 hàng" pitchFamily="34" charset="-93"/>
              </a:rPr>
              <a:t> ở </a:t>
            </a:r>
            <a:r>
              <a:rPr lang="en-US" sz="3200" dirty="0" err="1">
                <a:latin typeface="HP001 4 hàng" pitchFamily="34" charset="-93"/>
              </a:rPr>
              <a:t>đường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làng</a:t>
            </a:r>
            <a:r>
              <a:rPr lang="en-US" sz="3200" dirty="0">
                <a:latin typeface="HP001 4 hàng" pitchFamily="34" charset="-93"/>
              </a:rPr>
              <a:t>, </a:t>
            </a:r>
            <a:r>
              <a:rPr lang="en-US" sz="3200" dirty="0" err="1">
                <a:latin typeface="HP001 4 hàng" pitchFamily="34" charset="-93"/>
              </a:rPr>
              <a:t>ngõ</a:t>
            </a:r>
            <a:r>
              <a:rPr lang="en-US" sz="3200" dirty="0">
                <a:latin typeface="HP001 4 hàng" pitchFamily="34" charset="-93"/>
              </a:rPr>
              <a:t> </a:t>
            </a:r>
            <a:r>
              <a:rPr lang="en-US" sz="3200" dirty="0" err="1">
                <a:latin typeface="HP001 4 hàng" pitchFamily="34" charset="-93"/>
              </a:rPr>
              <a:t>xóm</a:t>
            </a:r>
            <a:r>
              <a:rPr lang="en-US" sz="3200" dirty="0">
                <a:latin typeface="HP001 4 hàng" pitchFamily="34" charset="-93"/>
              </a:rPr>
              <a:t>.</a:t>
            </a:r>
            <a:endParaRPr lang="vi-VN" sz="3200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1:Theo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200" dirty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1388969"/>
            <a:ext cx="683026" cy="43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9727"/>
            <a:ext cx="683026" cy="435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3142630"/>
            <a:ext cx="683026" cy="435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6" y="3939146"/>
            <a:ext cx="683026" cy="435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5495970"/>
            <a:ext cx="683026" cy="435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4" y="4929280"/>
            <a:ext cx="562125" cy="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9145844" cy="6858000"/>
          </a:xfrm>
        </p:spPr>
      </p:pic>
      <p:sp>
        <p:nvSpPr>
          <p:cNvPr id="5" name="Rectangle 4"/>
          <p:cNvSpPr/>
          <p:nvPr/>
        </p:nvSpPr>
        <p:spPr>
          <a:xfrm>
            <a:off x="141218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HP001 4 hàng" pitchFamily="34" charset="-93"/>
              </a:rPr>
              <a:t> 2 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</a:t>
            </a:r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b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c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hương</a:t>
            </a:r>
            <a:r>
              <a:rPr lang="en-US" sz="3600" b="1" dirty="0" smtClean="0">
                <a:latin typeface="HP001 4 hàng" pitchFamily="34" charset="-93"/>
              </a:rPr>
              <a:t>.</a:t>
            </a:r>
            <a:endParaRPr lang="en-US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d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16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41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 smtClean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sz="3600" b="1" dirty="0" smtClean="0">
                <a:latin typeface="HP001 4 hàng" pitchFamily="34" charset="-93"/>
              </a:rPr>
              <a:t>* </a:t>
            </a:r>
            <a:r>
              <a:rPr lang="en-US" sz="3600" b="1" dirty="0" err="1" smtClean="0">
                <a:latin typeface="HP001 4 hàng" pitchFamily="34" charset="-93"/>
              </a:rPr>
              <a:t>Hoạt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động</a:t>
            </a:r>
            <a:r>
              <a:rPr lang="en-US" sz="3600" b="1" dirty="0" smtClean="0">
                <a:latin typeface="HP001 4 hàng" pitchFamily="34" charset="-93"/>
              </a:rPr>
              <a:t> 1: </a:t>
            </a:r>
            <a:r>
              <a:rPr lang="en-US" sz="3600" b="1" dirty="0" err="1" smtClean="0">
                <a:latin typeface="HP001 4 hàng" pitchFamily="34" charset="-93"/>
              </a:rPr>
              <a:t>Tìm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hiểu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truyện</a:t>
            </a:r>
            <a:r>
              <a:rPr lang="en-US" sz="3600" b="1" dirty="0" smtClean="0">
                <a:latin typeface="HP001 4 hàng" pitchFamily="34" charset="-93"/>
              </a:rPr>
              <a:t> “ </a:t>
            </a:r>
            <a:r>
              <a:rPr lang="en-US" sz="3600" b="1" dirty="0" err="1" smtClean="0">
                <a:latin typeface="HP001 4 hàng" pitchFamily="34" charset="-93"/>
              </a:rPr>
              <a:t>Cây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đa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làng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em</a:t>
            </a:r>
            <a:r>
              <a:rPr lang="en-US" sz="3600" b="1" dirty="0" smtClean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" y="2564904"/>
            <a:ext cx="9139493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ular Callout 4"/>
          <p:cNvSpPr/>
          <p:nvPr/>
        </p:nvSpPr>
        <p:spPr>
          <a:xfrm>
            <a:off x="1475656" y="476672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475656" y="535613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4032448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20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746120"/>
            <a:ext cx="60486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vi-VN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260648"/>
            <a:ext cx="6048672" cy="2448272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59259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itchFamily="34" charset="-93"/>
              </a:rPr>
              <a:t>c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hương</a:t>
            </a:r>
            <a:r>
              <a:rPr lang="en-US" sz="3600" b="1" dirty="0" smtClean="0">
                <a:latin typeface="HP001 4 hàng" pitchFamily="34" charset="-93"/>
              </a:rPr>
              <a:t>.</a:t>
            </a:r>
            <a:endParaRPr lang="en-US" sz="3600" b="1" dirty="0"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691680" y="60762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</a:t>
            </a:r>
            <a:r>
              <a:rPr lang="en-US" dirty="0" smtClean="0">
                <a:latin typeface="HP001 4 hàng" pitchFamily="34" charset="-93"/>
              </a:rPr>
              <a:t>      </a:t>
            </a:r>
            <a:r>
              <a:rPr lang="en-US" sz="3600" b="1" dirty="0" smtClean="0">
                <a:latin typeface="HP001 4 hàng" pitchFamily="34" charset="-93"/>
              </a:rPr>
              <a:t>a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    b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    </a:t>
            </a:r>
            <a:r>
              <a:rPr lang="en-US" sz="3600" b="1" dirty="0" err="1" smtClean="0">
                <a:latin typeface="HP001 4 hàng" pitchFamily="34" charset="-93"/>
              </a:rPr>
              <a:t>c.Chỉ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hương</a:t>
            </a:r>
            <a:r>
              <a:rPr lang="en-US" sz="3600" b="1" dirty="0" smtClean="0">
                <a:latin typeface="HP001 4 hàng" pitchFamily="34" charset="-93"/>
              </a:rPr>
              <a:t>.</a:t>
            </a:r>
            <a:endParaRPr lang="en-US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    d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61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2 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40"/>
            <a:ext cx="683568" cy="68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" y="4695265"/>
            <a:ext cx="636306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" y="2492896"/>
            <a:ext cx="666329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" y="3573016"/>
            <a:ext cx="6663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9552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667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HP001 4 hàng" pitchFamily="34" charset="-93"/>
              </a:rPr>
              <a:t>* </a:t>
            </a:r>
            <a:r>
              <a:rPr lang="en-US" sz="3600" b="1" dirty="0" err="1" smtClean="0">
                <a:latin typeface="HP001 4 hàng" pitchFamily="34" charset="-93"/>
              </a:rPr>
              <a:t>Hoạt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động</a:t>
            </a:r>
            <a:r>
              <a:rPr lang="en-US" sz="3600" b="1" dirty="0" smtClean="0">
                <a:latin typeface="HP001 4 hàng" pitchFamily="34" charset="-93"/>
              </a:rPr>
              <a:t> 3: </a:t>
            </a:r>
            <a:r>
              <a:rPr lang="en-US" sz="3600" b="1" dirty="0" err="1" smtClean="0">
                <a:latin typeface="HP001 4 hàng" pitchFamily="34" charset="-93"/>
              </a:rPr>
              <a:t>Liên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hệ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thực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tế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1124744"/>
            <a:ext cx="7200800" cy="179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31640" y="1124744"/>
            <a:ext cx="7200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HP001 4 hàng" pitchFamily="34" charset="-93"/>
              </a:rPr>
              <a:t>Hãy</a:t>
            </a:r>
            <a:r>
              <a:rPr lang="en-US" sz="3600" b="1" dirty="0" smtClean="0">
                <a:solidFill>
                  <a:srgbClr val="C00000"/>
                </a:solidFill>
                <a:latin typeface="HP001 4 hàng" pitchFamily="34" charset="-93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bên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cạnh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hơn</a:t>
            </a:r>
            <a:r>
              <a:rPr lang="en-US" dirty="0">
                <a:latin typeface="HP001 4 hàng" pitchFamily="34" charset="-93"/>
              </a:rPr>
              <a:t>:</a:t>
            </a:r>
            <a:endParaRPr lang="vi-VN" dirty="0">
              <a:latin typeface="HP001 4 hàng" pitchFamily="34" charset="-93"/>
            </a:endParaRPr>
          </a:p>
        </p:txBody>
      </p:sp>
      <p:cxnSp>
        <p:nvCxnSpPr>
          <p:cNvPr id="10" name="Straight Arrow Connector 9"/>
          <p:cNvCxnSpPr>
            <a:stCxn id="8" idx="2"/>
            <a:endCxn id="14" idx="0"/>
          </p:cNvCxnSpPr>
          <p:nvPr/>
        </p:nvCxnSpPr>
        <p:spPr>
          <a:xfrm flipH="1">
            <a:off x="1115616" y="2879070"/>
            <a:ext cx="3816424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8" idx="0"/>
          </p:cNvCxnSpPr>
          <p:nvPr/>
        </p:nvCxnSpPr>
        <p:spPr>
          <a:xfrm flipH="1">
            <a:off x="4031940" y="2879070"/>
            <a:ext cx="900100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1520" y="4149080"/>
            <a:ext cx="1728191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đâu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15816" y="4149080"/>
            <a:ext cx="2232248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biết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mình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32040" y="2922792"/>
            <a:ext cx="2844316" cy="93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98036" y="3845008"/>
            <a:ext cx="3096344" cy="29969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0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Up Ribbon 4"/>
          <p:cNvSpPr/>
          <p:nvPr/>
        </p:nvSpPr>
        <p:spPr>
          <a:xfrm>
            <a:off x="1691680" y="1124744"/>
            <a:ext cx="6264696" cy="360040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189993" y="155679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Đối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phải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3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HP001 4 hàng" pitchFamily="34" charset="-93"/>
              </a:rPr>
              <a:t>Thứ</a:t>
            </a:r>
            <a:r>
              <a:rPr lang="en-US" b="1" dirty="0" smtClean="0">
                <a:latin typeface="HP001 4 hàng" pitchFamily="34" charset="-93"/>
              </a:rPr>
              <a:t> </a:t>
            </a:r>
            <a:r>
              <a:rPr lang="en-US" b="1" dirty="0" err="1" smtClean="0">
                <a:latin typeface="HP001 4 hàng" pitchFamily="34" charset="-93"/>
              </a:rPr>
              <a:t>hai</a:t>
            </a:r>
            <a:r>
              <a:rPr lang="en-US" b="1" dirty="0" smtClean="0">
                <a:latin typeface="HP001 4 hàng" pitchFamily="34" charset="-93"/>
              </a:rPr>
              <a:t>, </a:t>
            </a:r>
            <a:r>
              <a:rPr lang="en-US" b="1" err="1" smtClean="0">
                <a:latin typeface="HP001 4 hàng" pitchFamily="34" charset="-93"/>
              </a:rPr>
              <a:t>ngày</a:t>
            </a:r>
            <a:r>
              <a:rPr lang="en-US" b="1" smtClean="0">
                <a:latin typeface="HP001 4 hàng" pitchFamily="34" charset="-93"/>
              </a:rPr>
              <a:t> 22 </a:t>
            </a:r>
            <a:r>
              <a:rPr lang="en-US" b="1" dirty="0" err="1">
                <a:latin typeface="HP001 4 hàng" pitchFamily="34" charset="-93"/>
              </a:rPr>
              <a:t>tháng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12 </a:t>
            </a:r>
            <a:r>
              <a:rPr lang="en-US" b="1" dirty="0" err="1">
                <a:latin typeface="HP001 4 hàng" pitchFamily="34" charset="-93"/>
              </a:rPr>
              <a:t>năm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2021</a:t>
            </a: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b="1" dirty="0" err="1" smtClean="0">
                <a:latin typeface="HP001 4 hàng" pitchFamily="34" charset="-93"/>
              </a:rPr>
              <a:t>Ghi</a:t>
            </a:r>
            <a:r>
              <a:rPr lang="en-US" b="1" dirty="0" smtClean="0">
                <a:latin typeface="HP001 4 hàng" pitchFamily="34" charset="-93"/>
              </a:rPr>
              <a:t> </a:t>
            </a:r>
            <a:r>
              <a:rPr lang="en-US" b="1" dirty="0" err="1" smtClean="0">
                <a:latin typeface="HP001 4 hàng" pitchFamily="34" charset="-93"/>
              </a:rPr>
              <a:t>nhớ</a:t>
            </a:r>
            <a:r>
              <a:rPr lang="en-US" b="1" dirty="0" smtClean="0">
                <a:latin typeface="HP001 4 hàng" pitchFamily="34" charset="-93"/>
              </a:rPr>
              <a:t>:</a:t>
            </a:r>
            <a:endParaRPr lang="vi-VN" b="1" dirty="0">
              <a:latin typeface="HP001 4 hàng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065" y="3441773"/>
            <a:ext cx="7848872" cy="33843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một</a:t>
            </a:r>
            <a:endParaRPr lang="en-US" sz="3200" b="1" dirty="0" smtClean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mẹ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thôi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.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ai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nhớ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,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lớn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nổi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thành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.</a:t>
            </a:r>
            <a:endParaRPr lang="en-US" b="1" dirty="0" smtClean="0">
              <a:solidFill>
                <a:schemeClr val="tx1"/>
              </a:solidFill>
              <a:latin typeface="HP001 4 hàng" pitchFamily="34" charset="-93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HP001 4 hàng" pitchFamily="34" charset="-93"/>
            </a:endParaRP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 TRUNG QUÂN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6" y="0"/>
            <a:ext cx="9181996" cy="6858000"/>
          </a:xfrm>
        </p:spPr>
      </p:pic>
      <p:sp>
        <p:nvSpPr>
          <p:cNvPr id="7" name="Rectangle 6"/>
          <p:cNvSpPr/>
          <p:nvPr/>
        </p:nvSpPr>
        <p:spPr>
          <a:xfrm>
            <a:off x="-27353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b="1" dirty="0" err="1" smtClean="0">
                <a:latin typeface="HP001 4 hàng" pitchFamily="34" charset="-93"/>
              </a:rPr>
              <a:t>Hoạt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 smtClean="0">
                <a:latin typeface="HP001 4 hàng" pitchFamily="34" charset="-93"/>
              </a:rPr>
              <a:t>”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1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54" y="177281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itchFamily="34" charset="-93"/>
              </a:rPr>
              <a:t>1. 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dân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?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2. </a:t>
            </a:r>
            <a:r>
              <a:rPr lang="en-US" sz="3600" b="1" dirty="0" err="1" smtClean="0">
                <a:latin typeface="HP001 4 hàng" pitchFamily="34" charset="-93"/>
              </a:rPr>
              <a:t>Hà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thế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nào</a:t>
            </a:r>
            <a:r>
              <a:rPr lang="en-US" sz="3600" b="1" dirty="0" smtClean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3.Hà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 smtClean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4. </a:t>
            </a:r>
            <a:r>
              <a:rPr lang="en-US" sz="3600" b="1" dirty="0" err="1" smtClean="0">
                <a:latin typeface="HP001 4 hàng" pitchFamily="34" charset="-93"/>
              </a:rPr>
              <a:t>Vì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 smtClean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5. </a:t>
            </a:r>
            <a:r>
              <a:rPr lang="en-US" sz="3600" b="1" dirty="0" err="1" smtClean="0">
                <a:latin typeface="HP001 4 hàng" pitchFamily="34" charset="-93"/>
              </a:rPr>
              <a:t>Những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vệc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cảm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54" y="236910"/>
            <a:ext cx="911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284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" y="0"/>
            <a:ext cx="9110621" cy="6858000"/>
          </a:xfrm>
        </p:spPr>
      </p:pic>
      <p:sp>
        <p:nvSpPr>
          <p:cNvPr id="9" name="Cloud 8"/>
          <p:cNvSpPr/>
          <p:nvPr/>
        </p:nvSpPr>
        <p:spPr>
          <a:xfrm>
            <a:off x="2555776" y="31003"/>
            <a:ext cx="5112568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1. </a:t>
            </a:r>
            <a:r>
              <a:rPr lang="en-US" sz="3200" b="1" dirty="0" err="1" smtClean="0">
                <a:latin typeface="HP001 4 hàng" pitchFamily="34" charset="-93"/>
              </a:rPr>
              <a:t>Vì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sao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dân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lại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? 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3789040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đem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lợi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ích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mọi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người</a:t>
            </a:r>
            <a:r>
              <a:rPr lang="en-US" dirty="0">
                <a:latin typeface="HP001 4 hàng" pitchFamily="34" charset="-93"/>
              </a:rPr>
              <a:t>.</a:t>
            </a:r>
            <a:endParaRPr lang="vi-VN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50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" y="0"/>
            <a:ext cx="9145296" cy="6858000"/>
          </a:xfrm>
        </p:spPr>
      </p:pic>
      <p:sp>
        <p:nvSpPr>
          <p:cNvPr id="5" name="Cloud 4"/>
          <p:cNvSpPr/>
          <p:nvPr/>
        </p:nvSpPr>
        <p:spPr>
          <a:xfrm>
            <a:off x="2987824" y="188640"/>
            <a:ext cx="5328592" cy="22322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HP001 4 hàng" pitchFamily="34" charset="-93"/>
              </a:rPr>
              <a:t>2. </a:t>
            </a:r>
            <a:r>
              <a:rPr lang="en-US" sz="3200" b="1" dirty="0" err="1" smtClean="0">
                <a:latin typeface="HP001 4 hàng" pitchFamily="34" charset="-93"/>
              </a:rPr>
              <a:t>Hà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như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thế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nào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5699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lần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cùng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đến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gốc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00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2771800" y="332656"/>
            <a:ext cx="5256584" cy="21602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3.Hà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86104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góp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tiền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chữa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bệnh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3131840" y="476672"/>
            <a:ext cx="5713784" cy="187220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P001 4 hàng" pitchFamily="34" charset="-93"/>
              </a:rPr>
              <a:t>4.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40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 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940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80" cy="6858000"/>
          </a:xfrm>
        </p:spPr>
      </p:pic>
      <p:sp>
        <p:nvSpPr>
          <p:cNvPr id="5" name="Cloud 4"/>
          <p:cNvSpPr/>
          <p:nvPr/>
        </p:nvSpPr>
        <p:spPr>
          <a:xfrm>
            <a:off x="2051720" y="260648"/>
            <a:ext cx="6984776" cy="25922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5. </a:t>
            </a:r>
            <a:r>
              <a:rPr lang="en-US" sz="3200" b="1" dirty="0" err="1">
                <a:latin typeface="HP001 4 hàng" pitchFamily="34" charset="-93"/>
              </a:rPr>
              <a:t>Những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vệc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hiện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cảm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7" y="386104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quý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-27353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590"/>
            <a:ext cx="9144000" cy="538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927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TGDD</cp:lastModifiedBy>
  <cp:revision>34</cp:revision>
  <dcterms:created xsi:type="dcterms:W3CDTF">2018-10-20T05:40:26Z</dcterms:created>
  <dcterms:modified xsi:type="dcterms:W3CDTF">2021-12-22T02:11:58Z</dcterms:modified>
</cp:coreProperties>
</file>