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9" r:id="rId1"/>
  </p:sldMasterIdLst>
  <p:sldIdLst>
    <p:sldId id="300" r:id="rId2"/>
    <p:sldId id="301" r:id="rId3"/>
    <p:sldId id="299" r:id="rId4"/>
    <p:sldId id="285" r:id="rId5"/>
    <p:sldId id="262" r:id="rId6"/>
    <p:sldId id="274" r:id="rId7"/>
    <p:sldId id="291" r:id="rId8"/>
    <p:sldId id="294" r:id="rId9"/>
    <p:sldId id="297" r:id="rId10"/>
    <p:sldId id="296" r:id="rId11"/>
    <p:sldId id="298" r:id="rId12"/>
    <p:sldId id="292" r:id="rId13"/>
    <p:sldId id="278" r:id="rId14"/>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Arial" charset="0"/>
        <a:ea typeface="+mn-ea"/>
        <a:cs typeface="+mn-cs"/>
      </a:defRPr>
    </a:lvl1pPr>
    <a:lvl2pPr marL="457200" algn="l" rtl="0" eaLnBrk="0" fontAlgn="base" hangingPunct="0">
      <a:spcBef>
        <a:spcPct val="0"/>
      </a:spcBef>
      <a:spcAft>
        <a:spcPct val="0"/>
      </a:spcAft>
      <a:defRPr sz="3200" kern="1200">
        <a:solidFill>
          <a:schemeClr val="tx1"/>
        </a:solidFill>
        <a:latin typeface="Arial" charset="0"/>
        <a:ea typeface="+mn-ea"/>
        <a:cs typeface="+mn-cs"/>
      </a:defRPr>
    </a:lvl2pPr>
    <a:lvl3pPr marL="914400" algn="l" rtl="0" eaLnBrk="0" fontAlgn="base" hangingPunct="0">
      <a:spcBef>
        <a:spcPct val="0"/>
      </a:spcBef>
      <a:spcAft>
        <a:spcPct val="0"/>
      </a:spcAft>
      <a:defRPr sz="3200" kern="1200">
        <a:solidFill>
          <a:schemeClr val="tx1"/>
        </a:solidFill>
        <a:latin typeface="Arial" charset="0"/>
        <a:ea typeface="+mn-ea"/>
        <a:cs typeface="+mn-cs"/>
      </a:defRPr>
    </a:lvl3pPr>
    <a:lvl4pPr marL="1371600" algn="l" rtl="0" eaLnBrk="0" fontAlgn="base" hangingPunct="0">
      <a:spcBef>
        <a:spcPct val="0"/>
      </a:spcBef>
      <a:spcAft>
        <a:spcPct val="0"/>
      </a:spcAft>
      <a:defRPr sz="3200" kern="1200">
        <a:solidFill>
          <a:schemeClr val="tx1"/>
        </a:solidFill>
        <a:latin typeface="Arial" charset="0"/>
        <a:ea typeface="+mn-ea"/>
        <a:cs typeface="+mn-cs"/>
      </a:defRPr>
    </a:lvl4pPr>
    <a:lvl5pPr marL="1828800" algn="l" rtl="0" eaLnBrk="0" fontAlgn="base" hangingPunct="0">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0FFCC"/>
    <a:srgbClr val="FF99FF"/>
    <a:srgbClr val="66FF66"/>
    <a:srgbClr val="BBE0E3"/>
    <a:srgbClr val="FFFF99"/>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0893155-1ABA-4701-BA0E-DAD7E93C2AE0}" type="slidenum">
              <a:rPr lang="en-US" altLang="en-US" smtClean="0"/>
              <a:pPr/>
              <a:t>‹#›</a:t>
            </a:fld>
            <a:endParaRPr lang="en-US" altLang="en-US"/>
          </a:p>
        </p:txBody>
      </p:sp>
    </p:spTree>
    <p:extLst>
      <p:ext uri="{BB962C8B-B14F-4D97-AF65-F5344CB8AC3E}">
        <p14:creationId xmlns:p14="http://schemas.microsoft.com/office/powerpoint/2010/main" val="3744380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0893155-1ABA-4701-BA0E-DAD7E93C2AE0}" type="slidenum">
              <a:rPr lang="en-US" altLang="en-US" smtClean="0"/>
              <a:pPr/>
              <a:t>‹#›</a:t>
            </a:fld>
            <a:endParaRPr lang="en-US" altLang="en-US"/>
          </a:p>
        </p:txBody>
      </p:sp>
    </p:spTree>
    <p:extLst>
      <p:ext uri="{BB962C8B-B14F-4D97-AF65-F5344CB8AC3E}">
        <p14:creationId xmlns:p14="http://schemas.microsoft.com/office/powerpoint/2010/main" val="3848759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0893155-1ABA-4701-BA0E-DAD7E93C2AE0}" type="slidenum">
              <a:rPr lang="en-US" altLang="en-US" smtClean="0"/>
              <a:pPr/>
              <a:t>‹#›</a:t>
            </a:fld>
            <a:endParaRPr lang="en-US" altLang="en-US"/>
          </a:p>
        </p:txBody>
      </p:sp>
    </p:spTree>
    <p:extLst>
      <p:ext uri="{BB962C8B-B14F-4D97-AF65-F5344CB8AC3E}">
        <p14:creationId xmlns:p14="http://schemas.microsoft.com/office/powerpoint/2010/main" val="345544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0893155-1ABA-4701-BA0E-DAD7E93C2AE0}" type="slidenum">
              <a:rPr lang="en-US" altLang="en-US" smtClean="0"/>
              <a:pPr/>
              <a:t>‹#›</a:t>
            </a:fld>
            <a:endParaRPr lang="en-US" altLang="en-US"/>
          </a:p>
        </p:txBody>
      </p:sp>
    </p:spTree>
    <p:extLst>
      <p:ext uri="{BB962C8B-B14F-4D97-AF65-F5344CB8AC3E}">
        <p14:creationId xmlns:p14="http://schemas.microsoft.com/office/powerpoint/2010/main" val="29178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0893155-1ABA-4701-BA0E-DAD7E93C2AE0}" type="slidenum">
              <a:rPr lang="en-US" altLang="en-US" smtClean="0"/>
              <a:pPr/>
              <a:t>‹#›</a:t>
            </a:fld>
            <a:endParaRPr lang="en-US" altLang="en-US"/>
          </a:p>
        </p:txBody>
      </p:sp>
    </p:spTree>
    <p:extLst>
      <p:ext uri="{BB962C8B-B14F-4D97-AF65-F5344CB8AC3E}">
        <p14:creationId xmlns:p14="http://schemas.microsoft.com/office/powerpoint/2010/main" val="335535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0893155-1ABA-4701-BA0E-DAD7E93C2AE0}" type="slidenum">
              <a:rPr lang="en-US" altLang="en-US" smtClean="0"/>
              <a:pPr/>
              <a:t>‹#›</a:t>
            </a:fld>
            <a:endParaRPr lang="en-US" altLang="en-US"/>
          </a:p>
        </p:txBody>
      </p:sp>
    </p:spTree>
    <p:extLst>
      <p:ext uri="{BB962C8B-B14F-4D97-AF65-F5344CB8AC3E}">
        <p14:creationId xmlns:p14="http://schemas.microsoft.com/office/powerpoint/2010/main" val="1689846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10893155-1ABA-4701-BA0E-DAD7E93C2AE0}" type="slidenum">
              <a:rPr lang="en-US" altLang="en-US" smtClean="0"/>
              <a:pPr/>
              <a:t>‹#›</a:t>
            </a:fld>
            <a:endParaRPr lang="en-US" altLang="en-US"/>
          </a:p>
        </p:txBody>
      </p:sp>
    </p:spTree>
    <p:extLst>
      <p:ext uri="{BB962C8B-B14F-4D97-AF65-F5344CB8AC3E}">
        <p14:creationId xmlns:p14="http://schemas.microsoft.com/office/powerpoint/2010/main" val="151059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0893155-1ABA-4701-BA0E-DAD7E93C2AE0}" type="slidenum">
              <a:rPr lang="en-US" altLang="en-US" smtClean="0"/>
              <a:pPr/>
              <a:t>‹#›</a:t>
            </a:fld>
            <a:endParaRPr lang="en-US" altLang="en-US"/>
          </a:p>
        </p:txBody>
      </p:sp>
    </p:spTree>
    <p:extLst>
      <p:ext uri="{BB962C8B-B14F-4D97-AF65-F5344CB8AC3E}">
        <p14:creationId xmlns:p14="http://schemas.microsoft.com/office/powerpoint/2010/main" val="276760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10893155-1ABA-4701-BA0E-DAD7E93C2AE0}" type="slidenum">
              <a:rPr lang="en-US" altLang="en-US" smtClean="0"/>
              <a:pPr/>
              <a:t>‹#›</a:t>
            </a:fld>
            <a:endParaRPr lang="en-US" altLang="en-US"/>
          </a:p>
        </p:txBody>
      </p:sp>
    </p:spTree>
    <p:extLst>
      <p:ext uri="{BB962C8B-B14F-4D97-AF65-F5344CB8AC3E}">
        <p14:creationId xmlns:p14="http://schemas.microsoft.com/office/powerpoint/2010/main" val="62110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0893155-1ABA-4701-BA0E-DAD7E93C2AE0}" type="slidenum">
              <a:rPr lang="en-US" altLang="en-US" smtClean="0"/>
              <a:pPr/>
              <a:t>‹#›</a:t>
            </a:fld>
            <a:endParaRPr lang="en-US" altLang="en-US"/>
          </a:p>
        </p:txBody>
      </p:sp>
    </p:spTree>
    <p:extLst>
      <p:ext uri="{BB962C8B-B14F-4D97-AF65-F5344CB8AC3E}">
        <p14:creationId xmlns:p14="http://schemas.microsoft.com/office/powerpoint/2010/main" val="260026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0893155-1ABA-4701-BA0E-DAD7E93C2AE0}" type="slidenum">
              <a:rPr lang="en-US" altLang="en-US" smtClean="0"/>
              <a:pPr/>
              <a:t>‹#›</a:t>
            </a:fld>
            <a:endParaRPr lang="en-US" altLang="en-US"/>
          </a:p>
        </p:txBody>
      </p:sp>
    </p:spTree>
    <p:extLst>
      <p:ext uri="{BB962C8B-B14F-4D97-AF65-F5344CB8AC3E}">
        <p14:creationId xmlns:p14="http://schemas.microsoft.com/office/powerpoint/2010/main" val="822460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93155-1ABA-4701-BA0E-DAD7E93C2AE0}" type="slidenum">
              <a:rPr lang="en-US" altLang="en-US" smtClean="0"/>
              <a:pPr/>
              <a:t>‹#›</a:t>
            </a:fld>
            <a:endParaRPr lang="en-US" altLang="en-US"/>
          </a:p>
        </p:txBody>
      </p:sp>
    </p:spTree>
    <p:extLst>
      <p:ext uri="{BB962C8B-B14F-4D97-AF65-F5344CB8AC3E}">
        <p14:creationId xmlns:p14="http://schemas.microsoft.com/office/powerpoint/2010/main" val="659094887"/>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slide" Target="slide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0"/>
          <p:cNvSpPr>
            <a:spLocks noChangeArrowheads="1" noChangeShapeType="1" noTextEdit="1"/>
          </p:cNvSpPr>
          <p:nvPr/>
        </p:nvSpPr>
        <p:spPr bwMode="auto">
          <a:xfrm>
            <a:off x="2362200" y="1600200"/>
            <a:ext cx="5410200" cy="838200"/>
          </a:xfrm>
          <a:prstGeom prst="rect">
            <a:avLst/>
          </a:prstGeom>
        </p:spPr>
        <p:txBody>
          <a:bodyPr wrap="none" fromWordArt="1">
            <a:prstTxWarp prst="textPlain">
              <a:avLst>
                <a:gd name="adj" fmla="val 50000"/>
              </a:avLst>
            </a:prstTxWarp>
          </a:bodyPr>
          <a:lstStyle/>
          <a:p>
            <a:r>
              <a:rPr lang="vi-VN" sz="36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Đạo đức – Lớp 5</a:t>
            </a:r>
            <a:endParaRPr lang="en-US" sz="36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3075" name="WordArt 21"/>
          <p:cNvSpPr>
            <a:spLocks noChangeArrowheads="1" noChangeShapeType="1" noTextEdit="1"/>
          </p:cNvSpPr>
          <p:nvPr/>
        </p:nvSpPr>
        <p:spPr bwMode="auto">
          <a:xfrm>
            <a:off x="381000" y="2667000"/>
            <a:ext cx="8382000" cy="4114800"/>
          </a:xfrm>
          <a:prstGeom prst="rect">
            <a:avLst/>
          </a:prstGeom>
        </p:spPr>
        <p:txBody>
          <a:bodyPr wrap="none" fromWordArt="1">
            <a:prstTxWarp prst="textPlain">
              <a:avLst>
                <a:gd name="adj" fmla="val 50000"/>
              </a:avLst>
            </a:prstTxWarp>
          </a:bodyPr>
          <a:lstStyle/>
          <a:p>
            <a:r>
              <a:rPr lang="vi-VN"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Hợp tác với người </a:t>
            </a:r>
          </a:p>
          <a:p>
            <a:r>
              <a:rPr lang="vi-VN"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xung quanh ( Tiết 2)</a:t>
            </a:r>
          </a:p>
          <a:p>
            <a:endParaRPr lang="en-US"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3076" name="Group 5"/>
          <p:cNvGrpSpPr>
            <a:grpSpLocks/>
          </p:cNvGrpSpPr>
          <p:nvPr/>
        </p:nvGrpSpPr>
        <p:grpSpPr bwMode="auto">
          <a:xfrm>
            <a:off x="0" y="0"/>
            <a:ext cx="9144000" cy="6858000"/>
            <a:chOff x="8" y="0"/>
            <a:chExt cx="5760" cy="4320"/>
          </a:xfrm>
        </p:grpSpPr>
        <p:pic>
          <p:nvPicPr>
            <p:cNvPr id="3078"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0" name="Group 8"/>
            <p:cNvGrpSpPr>
              <a:grpSpLocks/>
            </p:cNvGrpSpPr>
            <p:nvPr/>
          </p:nvGrpSpPr>
          <p:grpSpPr bwMode="auto">
            <a:xfrm>
              <a:off x="8" y="0"/>
              <a:ext cx="5760" cy="4320"/>
              <a:chOff x="672" y="0"/>
              <a:chExt cx="5760" cy="4320"/>
            </a:xfrm>
          </p:grpSpPr>
          <p:pic>
            <p:nvPicPr>
              <p:cNvPr id="3081"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82"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83"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84"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3077" name="Picture 10" descr="cartoon1%20(1)">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447800"/>
            <a:ext cx="16002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en-US" altLang="en-US" smtClean="0"/>
          </a:p>
        </p:txBody>
      </p:sp>
      <p:sp>
        <p:nvSpPr>
          <p:cNvPr id="15363" name="Content Placeholder 2"/>
          <p:cNvSpPr>
            <a:spLocks noGrp="1"/>
          </p:cNvSpPr>
          <p:nvPr>
            <p:ph idx="1"/>
          </p:nvPr>
        </p:nvSpPr>
        <p:spPr/>
        <p:txBody>
          <a:bodyPr/>
          <a:lstStyle/>
          <a:p>
            <a:pPr eaLnBrk="1" hangingPunct="1"/>
            <a:endParaRPr lang="en-US" altLang="en-US" smtClean="0"/>
          </a:p>
        </p:txBody>
      </p:sp>
      <p:pic>
        <p:nvPicPr>
          <p:cNvPr id="4" name="Picture 2" descr="1735080653-images500409_kinh_te_6_thang_1_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lanhd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det%20m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imagesCAO16DD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770" decel="100000"/>
                                        <p:tgtEl>
                                          <p:spTgt spid="7"/>
                                        </p:tgtEl>
                                      </p:cBhvr>
                                    </p:animEffect>
                                    <p:animScale>
                                      <p:cBhvr>
                                        <p:cTn id="29" dur="770" decel="100000"/>
                                        <p:tgtEl>
                                          <p:spTgt spid="7"/>
                                        </p:tgtEl>
                                      </p:cBhvr>
                                      <p:from x="10000" y="10000"/>
                                      <p:to x="200000" y="450000"/>
                                    </p:animScale>
                                    <p:animScale>
                                      <p:cBhvr>
                                        <p:cTn id="30" dur="1230" accel="100000" fill="hold">
                                          <p:stCondLst>
                                            <p:cond delay="770"/>
                                          </p:stCondLst>
                                        </p:cTn>
                                        <p:tgtEl>
                                          <p:spTgt spid="7"/>
                                        </p:tgtEl>
                                      </p:cBhvr>
                                      <p:from x="200000" y="450000"/>
                                      <p:to x="100000" y="100000"/>
                                    </p:animScale>
                                    <p:set>
                                      <p:cBhvr>
                                        <p:cTn id="31" dur="770" fill="hold"/>
                                        <p:tgtEl>
                                          <p:spTgt spid="7"/>
                                        </p:tgtEl>
                                        <p:attrNameLst>
                                          <p:attrName>ppt_x</p:attrName>
                                        </p:attrNameLst>
                                      </p:cBhvr>
                                      <p:to>
                                        <p:strVal val="(0.5)"/>
                                      </p:to>
                                    </p:set>
                                    <p:anim from="(0.5)" to="(#ppt_x)" calcmode="lin" valueType="num">
                                      <p:cBhvr>
                                        <p:cTn id="32" dur="1230" accel="100000" fill="hold">
                                          <p:stCondLst>
                                            <p:cond delay="770"/>
                                          </p:stCondLst>
                                        </p:cTn>
                                        <p:tgtEl>
                                          <p:spTgt spid="7"/>
                                        </p:tgtEl>
                                        <p:attrNameLst>
                                          <p:attrName>ppt_x</p:attrName>
                                        </p:attrNameLst>
                                      </p:cBhvr>
                                    </p:anim>
                                    <p:set>
                                      <p:cBhvr>
                                        <p:cTn id="33" dur="770" fill="hold"/>
                                        <p:tgtEl>
                                          <p:spTgt spid="7"/>
                                        </p:tgtEl>
                                        <p:attrNameLst>
                                          <p:attrName>ppt_y</p:attrName>
                                        </p:attrNameLst>
                                      </p:cBhvr>
                                      <p:to>
                                        <p:strVal val="(#ppt_y+0.4)"/>
                                      </p:to>
                                    </p:set>
                                    <p:anim from="(#ppt_y+0.4)" to="(#ppt_y)" calcmode="lin" valueType="num">
                                      <p:cBhvr>
                                        <p:cTn id="34"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images (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images (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mages (6).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amond(in)">
                                      <p:cBhvr>
                                        <p:cTn id="18" dur="20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770" decel="100000"/>
                                        <p:tgtEl>
                                          <p:spTgt spid="4"/>
                                        </p:tgtEl>
                                      </p:cBhvr>
                                    </p:animEffect>
                                    <p:animScale>
                                      <p:cBhvr>
                                        <p:cTn id="24" dur="770" decel="100000"/>
                                        <p:tgtEl>
                                          <p:spTgt spid="4"/>
                                        </p:tgtEl>
                                      </p:cBhvr>
                                      <p:from x="10000" y="10000"/>
                                      <p:to x="200000" y="450000"/>
                                    </p:animScale>
                                    <p:animScale>
                                      <p:cBhvr>
                                        <p:cTn id="25" dur="1230" accel="100000" fill="hold">
                                          <p:stCondLst>
                                            <p:cond delay="770"/>
                                          </p:stCondLst>
                                        </p:cTn>
                                        <p:tgtEl>
                                          <p:spTgt spid="4"/>
                                        </p:tgtEl>
                                      </p:cBhvr>
                                      <p:from x="200000" y="450000"/>
                                      <p:to x="100000" y="100000"/>
                                    </p:animScale>
                                    <p:set>
                                      <p:cBhvr>
                                        <p:cTn id="26" dur="770" fill="hold"/>
                                        <p:tgtEl>
                                          <p:spTgt spid="4"/>
                                        </p:tgtEl>
                                        <p:attrNameLst>
                                          <p:attrName>ppt_x</p:attrName>
                                        </p:attrNameLst>
                                      </p:cBhvr>
                                      <p:to>
                                        <p:strVal val="(0.5)"/>
                                      </p:to>
                                    </p:set>
                                    <p:anim from="(0.5)" to="(#ppt_x)" calcmode="lin" valueType="num">
                                      <p:cBhvr>
                                        <p:cTn id="27" dur="1230" accel="100000" fill="hold">
                                          <p:stCondLst>
                                            <p:cond delay="770"/>
                                          </p:stCondLst>
                                        </p:cTn>
                                        <p:tgtEl>
                                          <p:spTgt spid="4"/>
                                        </p:tgtEl>
                                        <p:attrNameLst>
                                          <p:attrName>ppt_x</p:attrName>
                                        </p:attrNameLst>
                                      </p:cBhvr>
                                    </p:anim>
                                    <p:set>
                                      <p:cBhvr>
                                        <p:cTn id="28" dur="770" fill="hold"/>
                                        <p:tgtEl>
                                          <p:spTgt spid="4"/>
                                        </p:tgtEl>
                                        <p:attrNameLst>
                                          <p:attrName>ppt_y</p:attrName>
                                        </p:attrNameLst>
                                      </p:cBhvr>
                                      <p:to>
                                        <p:strVal val="(#ppt_y+0.4)"/>
                                      </p:to>
                                    </p:set>
                                    <p:anim from="(#ppt_y+0.4)" to="(#ppt_y)" calcmode="lin" valueType="num">
                                      <p:cBhvr>
                                        <p:cTn id="29" dur="1230" accel="100000" fill="hold">
                                          <p:stCondLst>
                                            <p:cond delay="770"/>
                                          </p:stCondLst>
                                        </p:cTn>
                                        <p:tgtEl>
                                          <p:spTgt spid="4"/>
                                        </p:tgtEl>
                                        <p:attrNameLst>
                                          <p:attrName>ppt_y</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5"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1000" fill="hold"/>
                                        <p:tgtEl>
                                          <p:spTgt spid="5"/>
                                        </p:tgtEl>
                                        <p:attrNameLst>
                                          <p:attrName>ppt_w</p:attrName>
                                        </p:attrNameLst>
                                      </p:cBhvr>
                                      <p:tavLst>
                                        <p:tav tm="0">
                                          <p:val>
                                            <p:strVal val="#ppt_w*0.70"/>
                                          </p:val>
                                        </p:tav>
                                        <p:tav tm="100000">
                                          <p:val>
                                            <p:strVal val="#ppt_w"/>
                                          </p:val>
                                        </p:tav>
                                      </p:tavLst>
                                    </p:anim>
                                    <p:anim calcmode="lin" valueType="num">
                                      <p:cBhvr>
                                        <p:cTn id="35" dur="1000" fill="hold"/>
                                        <p:tgtEl>
                                          <p:spTgt spid="5"/>
                                        </p:tgtEl>
                                        <p:attrNameLst>
                                          <p:attrName>ppt_h</p:attrName>
                                        </p:attrNameLst>
                                      </p:cBhvr>
                                      <p:tavLst>
                                        <p:tav tm="0">
                                          <p:val>
                                            <p:strVal val="#ppt_h"/>
                                          </p:val>
                                        </p:tav>
                                        <p:tav tm="100000">
                                          <p:val>
                                            <p:strVal val="#ppt_h"/>
                                          </p:val>
                                        </p:tav>
                                      </p:tavLst>
                                    </p:anim>
                                    <p:animEffect transition="in" filter="fade">
                                      <p:cBhvr>
                                        <p:cTn id="3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00"/>
            <a:ext cx="8077200" cy="1938992"/>
          </a:xfrm>
          <a:prstGeom prst="rect">
            <a:avLst/>
          </a:prstGeom>
          <a:noFill/>
        </p:spPr>
        <p:txBody>
          <a:bodyPr>
            <a:spAutoFit/>
          </a:bodyPr>
          <a:lstStyle/>
          <a:p>
            <a:pPr eaLnBrk="1" hangingPunct="1">
              <a:defRPr/>
            </a:pPr>
            <a:r>
              <a:rPr lang="vi-VN" sz="4400" b="1" i="1" kern="10" dirty="0">
                <a:ln w="9525">
                  <a:solidFill>
                    <a:srgbClr val="FFFF00"/>
                  </a:solidFill>
                  <a:round/>
                  <a:headEnd/>
                  <a:tailEnd/>
                </a:ln>
                <a:solidFill>
                  <a:srgbClr val="FF0000"/>
                </a:solidFill>
                <a:latin typeface="Times New Roman"/>
                <a:cs typeface="Times New Roman"/>
              </a:rPr>
              <a:t>Biết hợp tác với mọi người trong công việc, kết quả sẽ ra sao?</a:t>
            </a:r>
            <a:endParaRPr lang="en-US" sz="4400" b="1" i="1" kern="10" dirty="0">
              <a:ln w="9525">
                <a:solidFill>
                  <a:srgbClr val="FFFF00"/>
                </a:solidFill>
                <a:round/>
                <a:headEnd/>
                <a:tailEnd/>
              </a:ln>
              <a:solidFill>
                <a:srgbClr val="FF0000"/>
              </a:solidFill>
              <a:latin typeface="Times New Roman"/>
              <a:cs typeface="Times New Roman"/>
            </a:endParaRPr>
          </a:p>
          <a:p>
            <a:pPr eaLnBrk="1" hangingPunct="1">
              <a:defRPr/>
            </a:pPr>
            <a:endParaRPr lang="en-US" dirty="0">
              <a:latin typeface="Arial" panose="020B0604020202020204" pitchFamily="34" charset="0"/>
            </a:endParaRPr>
          </a:p>
        </p:txBody>
      </p:sp>
      <p:sp>
        <p:nvSpPr>
          <p:cNvPr id="5" name="TextBox 4"/>
          <p:cNvSpPr txBox="1">
            <a:spLocks noChangeArrowheads="1"/>
          </p:cNvSpPr>
          <p:nvPr/>
        </p:nvSpPr>
        <p:spPr bwMode="auto">
          <a:xfrm>
            <a:off x="533400" y="3317875"/>
            <a:ext cx="7467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7424738" algn="l"/>
              </a:tabLst>
              <a:defRPr sz="3200">
                <a:solidFill>
                  <a:schemeClr val="tx1"/>
                </a:solidFill>
                <a:latin typeface="Calibri" pitchFamily="34" charset="0"/>
              </a:defRPr>
            </a:lvl1pPr>
            <a:lvl2pPr>
              <a:tabLst>
                <a:tab pos="7424738" algn="l"/>
              </a:tabLst>
              <a:defRPr sz="2800">
                <a:solidFill>
                  <a:schemeClr val="tx1"/>
                </a:solidFill>
                <a:latin typeface="Calibri" pitchFamily="34" charset="0"/>
              </a:defRPr>
            </a:lvl2pPr>
            <a:lvl3pPr>
              <a:tabLst>
                <a:tab pos="7424738" algn="l"/>
              </a:tabLst>
              <a:defRPr sz="2400">
                <a:solidFill>
                  <a:schemeClr val="tx1"/>
                </a:solidFill>
                <a:latin typeface="Calibri" pitchFamily="34" charset="0"/>
              </a:defRPr>
            </a:lvl3pPr>
            <a:lvl4pPr>
              <a:tabLst>
                <a:tab pos="7424738" algn="l"/>
              </a:tabLst>
              <a:defRPr sz="2000">
                <a:solidFill>
                  <a:schemeClr val="tx1"/>
                </a:solidFill>
                <a:latin typeface="Calibri" pitchFamily="34" charset="0"/>
              </a:defRPr>
            </a:lvl4pPr>
            <a:lvl5pPr>
              <a:tabLst>
                <a:tab pos="7424738" algn="l"/>
              </a:tabLst>
              <a:defRPr sz="2000">
                <a:solidFill>
                  <a:schemeClr val="tx1"/>
                </a:solidFill>
                <a:latin typeface="Calibri" pitchFamily="34" charset="0"/>
              </a:defRPr>
            </a:lvl5pPr>
            <a:lvl6pPr eaLnBrk="0" fontAlgn="base" hangingPunct="0">
              <a:spcAft>
                <a:spcPct val="0"/>
              </a:spcAft>
              <a:buFont typeface="Arial" charset="0"/>
              <a:buChar char="»"/>
              <a:tabLst>
                <a:tab pos="7424738" algn="l"/>
              </a:tabLst>
              <a:defRPr sz="2000">
                <a:solidFill>
                  <a:schemeClr val="tx1"/>
                </a:solidFill>
                <a:latin typeface="Calibri" pitchFamily="34" charset="0"/>
              </a:defRPr>
            </a:lvl6pPr>
            <a:lvl7pPr eaLnBrk="0" fontAlgn="base" hangingPunct="0">
              <a:spcAft>
                <a:spcPct val="0"/>
              </a:spcAft>
              <a:buFont typeface="Arial" charset="0"/>
              <a:buChar char="»"/>
              <a:tabLst>
                <a:tab pos="7424738" algn="l"/>
              </a:tabLst>
              <a:defRPr sz="2000">
                <a:solidFill>
                  <a:schemeClr val="tx1"/>
                </a:solidFill>
                <a:latin typeface="Calibri" pitchFamily="34" charset="0"/>
              </a:defRPr>
            </a:lvl7pPr>
            <a:lvl8pPr eaLnBrk="0" fontAlgn="base" hangingPunct="0">
              <a:spcAft>
                <a:spcPct val="0"/>
              </a:spcAft>
              <a:buFont typeface="Arial" charset="0"/>
              <a:buChar char="»"/>
              <a:tabLst>
                <a:tab pos="7424738" algn="l"/>
              </a:tabLst>
              <a:defRPr sz="2000">
                <a:solidFill>
                  <a:schemeClr val="tx1"/>
                </a:solidFill>
                <a:latin typeface="Calibri" pitchFamily="34" charset="0"/>
              </a:defRPr>
            </a:lvl8pPr>
            <a:lvl9pPr eaLnBrk="0" fontAlgn="base" hangingPunct="0">
              <a:spcAft>
                <a:spcPct val="0"/>
              </a:spcAft>
              <a:buFont typeface="Arial" charset="0"/>
              <a:buChar char="»"/>
              <a:tabLst>
                <a:tab pos="7424738" algn="l"/>
              </a:tabLst>
              <a:defRPr sz="2000">
                <a:solidFill>
                  <a:schemeClr val="tx1"/>
                </a:solidFill>
                <a:latin typeface="Calibri" pitchFamily="34" charset="0"/>
              </a:defRPr>
            </a:lvl9pPr>
          </a:lstStyle>
          <a:p>
            <a:pPr eaLnBrk="1" hangingPunct="1"/>
            <a:r>
              <a:rPr lang="en-US" altLang="en-US" b="1" u="sng">
                <a:solidFill>
                  <a:srgbClr val="FF0000"/>
                </a:solidFill>
                <a:latin typeface="Arial" charset="0"/>
              </a:rPr>
              <a:t>Ghi nhớ</a:t>
            </a:r>
            <a:r>
              <a:rPr lang="en-US" altLang="en-US" b="1">
                <a:solidFill>
                  <a:srgbClr val="FF0000"/>
                </a:solidFill>
                <a:latin typeface="Arial" charset="0"/>
              </a:rPr>
              <a:t> :</a:t>
            </a:r>
            <a:r>
              <a:rPr lang="en-US" altLang="en-US">
                <a:latin typeface="Arial" charset="0"/>
              </a:rPr>
              <a:t> Biết hợp tác với những người xung quanh, công việc sẽ thuận lợi và đạt kết quả tốt hơn.</a:t>
            </a:r>
          </a:p>
          <a:p>
            <a:pPr algn="ctr" eaLnBrk="1" hangingPunct="1"/>
            <a:r>
              <a:rPr lang="en-US" altLang="en-US" i="1">
                <a:solidFill>
                  <a:srgbClr val="0000FF"/>
                </a:solidFill>
                <a:latin typeface="Arial" charset="0"/>
              </a:rPr>
              <a:t>Một cây làm chẳng nên non,</a:t>
            </a:r>
          </a:p>
          <a:p>
            <a:pPr algn="ctr" eaLnBrk="1" hangingPunct="1"/>
            <a:r>
              <a:rPr lang="en-US" altLang="en-US" i="1">
                <a:solidFill>
                  <a:srgbClr val="0000FF"/>
                </a:solidFill>
                <a:latin typeface="Arial" charset="0"/>
              </a:rPr>
              <a:t>Ba cây chụm lại nên hòn núi cao.</a:t>
            </a:r>
          </a:p>
          <a:p>
            <a:pPr algn="ctr" eaLnBrk="1" hangingPunct="1"/>
            <a:r>
              <a:rPr lang="en-US" altLang="en-US" i="1">
                <a:solidFill>
                  <a:srgbClr val="0000FF"/>
                </a:solidFill>
                <a:latin typeface="Arial" charset="0"/>
              </a:rPr>
              <a:t>                                         Tục ngữ</a:t>
            </a:r>
          </a:p>
          <a:p>
            <a:pPr eaLnBrk="1" hangingPunct="1"/>
            <a:endParaRPr lang="en-US" alt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0" y="0"/>
            <a:ext cx="9144000" cy="6858000"/>
            <a:chOff x="0" y="0"/>
            <a:chExt cx="5760" cy="4320"/>
          </a:xfrm>
        </p:grpSpPr>
        <p:pic>
          <p:nvPicPr>
            <p:cNvPr id="20484" name="Picture 3" descr="248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4" descr="24872"/>
            <p:cNvSpPr>
              <a:spLocks noChangeArrowheads="1"/>
            </p:cNvSpPr>
            <p:nvPr/>
          </p:nvSpPr>
          <p:spPr bwMode="auto">
            <a:xfrm>
              <a:off x="0" y="4176"/>
              <a:ext cx="5760" cy="144"/>
            </a:xfrm>
            <a:prstGeom prst="rect">
              <a:avLst/>
            </a:prstGeom>
            <a:blipFill dpi="0" rotWithShape="1">
              <a:blip r:embed="rId2"/>
              <a:srcRect/>
              <a:stretch>
                <a:fillRect/>
              </a:stretch>
            </a:blipFill>
            <a:ln w="9525">
              <a:solidFill>
                <a:schemeClr val="tx1"/>
              </a:solidFill>
              <a:miter lim="800000"/>
              <a:headEnd/>
              <a:tailEnd/>
            </a:ln>
          </p:spPr>
          <p:txBody>
            <a:bodyPr wrap="none" anchor="ctr"/>
            <a:lstStyle/>
            <a:p>
              <a:pPr eaLnBrk="1" hangingPunct="1"/>
              <a:endParaRPr lang="en-US" altLang="en-US"/>
            </a:p>
          </p:txBody>
        </p:sp>
      </p:grpSp>
      <p:sp>
        <p:nvSpPr>
          <p:cNvPr id="32775" name="WordArt 7"/>
          <p:cNvSpPr>
            <a:spLocks noChangeArrowheads="1" noChangeShapeType="1" noTextEdit="1"/>
          </p:cNvSpPr>
          <p:nvPr/>
        </p:nvSpPr>
        <p:spPr bwMode="auto">
          <a:xfrm>
            <a:off x="0" y="838200"/>
            <a:ext cx="7315200" cy="2590800"/>
          </a:xfrm>
          <a:prstGeom prst="rect">
            <a:avLst/>
          </a:prstGeom>
        </p:spPr>
        <p:txBody>
          <a:bodyPr wrap="none" fromWordArt="1">
            <a:prstTxWarp prst="textPlain">
              <a:avLst>
                <a:gd name="adj" fmla="val 50000"/>
              </a:avLst>
            </a:prstTxWarp>
          </a:bodyPr>
          <a:lstStyle/>
          <a:p>
            <a:pPr algn="ctr" eaLnBrk="1" hangingPunct="1">
              <a:defRPr/>
            </a:pP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vant"/>
              </a:rPr>
              <a:t>  </a:t>
            </a:r>
            <a:r>
              <a:rPr lang="en-US" sz="3600" b="1" kern="10" smtClean="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VnAvant"/>
              </a:rPr>
              <a:t>Chúc các em học tốt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2775"/>
                                        </p:tgtEl>
                                        <p:attrNameLst>
                                          <p:attrName>style.visibility</p:attrName>
                                        </p:attrNameLst>
                                      </p:cBhvr>
                                      <p:to>
                                        <p:strVal val="visible"/>
                                      </p:to>
                                    </p:set>
                                    <p:anim calcmode="lin" valueType="num">
                                      <p:cBhvr additive="base">
                                        <p:cTn id="7" dur="500" fill="hold"/>
                                        <p:tgtEl>
                                          <p:spTgt spid="32775"/>
                                        </p:tgtEl>
                                        <p:attrNameLst>
                                          <p:attrName>ppt_x</p:attrName>
                                        </p:attrNameLst>
                                      </p:cBhvr>
                                      <p:tavLst>
                                        <p:tav tm="0">
                                          <p:val>
                                            <p:strVal val="#ppt_x"/>
                                          </p:val>
                                        </p:tav>
                                        <p:tav tm="100000">
                                          <p:val>
                                            <p:strVal val="#ppt_x"/>
                                          </p:val>
                                        </p:tav>
                                      </p:tavLst>
                                    </p:anim>
                                    <p:anim calcmode="lin" valueType="num">
                                      <p:cBhvr additive="base">
                                        <p:cTn id="8" dur="500" fill="hold"/>
                                        <p:tgtEl>
                                          <p:spTgt spid="327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382000" cy="1077218"/>
          </a:xfrm>
          <a:prstGeom prst="rect">
            <a:avLst/>
          </a:prstGeom>
          <a:noFill/>
        </p:spPr>
        <p:txBody>
          <a:bodyPr>
            <a:spAutoFit/>
          </a:bodyPr>
          <a:lstStyle/>
          <a:p>
            <a:pPr eaLnBrk="1" hangingPunct="1">
              <a:defRPr/>
            </a:pPr>
            <a:r>
              <a:rPr lang="en-US" u="sng" smtClean="0">
                <a:latin typeface="Arial" panose="020B0604020202020204" pitchFamily="34" charset="0"/>
              </a:rPr>
              <a:t>Bài 3/26</a:t>
            </a:r>
            <a:r>
              <a:rPr lang="en-US" smtClean="0">
                <a:latin typeface="Arial" panose="020B0604020202020204" pitchFamily="34" charset="0"/>
              </a:rPr>
              <a:t>: Theo em, việc làm nào dưới đây là đúng? </a:t>
            </a:r>
            <a:endParaRPr lang="en-US" dirty="0">
              <a:latin typeface="Arial" panose="020B0604020202020204" pitchFamily="34" charset="0"/>
            </a:endParaRPr>
          </a:p>
        </p:txBody>
      </p:sp>
      <p:sp>
        <p:nvSpPr>
          <p:cNvPr id="3" name="TextBox 2"/>
          <p:cNvSpPr txBox="1"/>
          <p:nvPr/>
        </p:nvSpPr>
        <p:spPr>
          <a:xfrm>
            <a:off x="285135" y="1371600"/>
            <a:ext cx="8382000" cy="2062103"/>
          </a:xfrm>
          <a:prstGeom prst="rect">
            <a:avLst/>
          </a:prstGeom>
          <a:noFill/>
        </p:spPr>
        <p:txBody>
          <a:bodyPr>
            <a:spAutoFit/>
          </a:bodyPr>
          <a:lstStyle/>
          <a:p>
            <a:pPr eaLnBrk="1" hangingPunct="1">
              <a:defRPr/>
            </a:pPr>
            <a:r>
              <a:rPr lang="en-US" smtClean="0">
                <a:solidFill>
                  <a:srgbClr val="0000FF"/>
                </a:solidFill>
                <a:latin typeface="Arial" panose="020B0604020202020204" pitchFamily="34" charset="0"/>
              </a:rPr>
              <a:t>a, Được lớp giao cho </a:t>
            </a:r>
            <a:r>
              <a:rPr lang="en-US" smtClean="0">
                <a:solidFill>
                  <a:srgbClr val="0000FF"/>
                </a:solidFill>
                <a:latin typeface="Arial" panose="020B0604020202020204" pitchFamily="34" charset="0"/>
              </a:rPr>
              <a:t>nhiệm vụ trang </a:t>
            </a:r>
            <a:r>
              <a:rPr lang="en-US" smtClean="0">
                <a:solidFill>
                  <a:srgbClr val="0000FF"/>
                </a:solidFill>
                <a:latin typeface="Arial" panose="020B0604020202020204" pitchFamily="34" charset="0"/>
              </a:rPr>
              <a:t>trí báo tường, ba bạn Tâm, Nga, Hoan phân công nhau: Tâm viết tên báo, Nga vẽ đường diềm, còn Hoan thì sắp xếp các bài báo</a:t>
            </a:r>
            <a:endParaRPr lang="en-US" dirty="0">
              <a:solidFill>
                <a:srgbClr val="0000FF"/>
              </a:solidFill>
              <a:latin typeface="Arial" panose="020B0604020202020204" pitchFamily="34" charset="0"/>
            </a:endParaRPr>
          </a:p>
        </p:txBody>
      </p:sp>
      <p:sp>
        <p:nvSpPr>
          <p:cNvPr id="4" name="TextBox 3"/>
          <p:cNvSpPr txBox="1"/>
          <p:nvPr/>
        </p:nvSpPr>
        <p:spPr>
          <a:xfrm>
            <a:off x="285135" y="3433703"/>
            <a:ext cx="8382000" cy="2308324"/>
          </a:xfrm>
          <a:prstGeom prst="rect">
            <a:avLst/>
          </a:prstGeom>
          <a:noFill/>
        </p:spPr>
        <p:txBody>
          <a:bodyPr>
            <a:spAutoFit/>
          </a:bodyPr>
          <a:lstStyle/>
          <a:p>
            <a:pPr eaLnBrk="1" hangingPunct="1">
              <a:defRPr/>
            </a:pPr>
            <a:r>
              <a:rPr lang="en-US" sz="2800" b="1" dirty="0">
                <a:solidFill>
                  <a:srgbClr val="FF0000"/>
                </a:solidFill>
                <a:effectLst>
                  <a:outerShdw blurRad="38100" dist="38100" dir="2700000" algn="tl">
                    <a:srgbClr val="C0C0C0"/>
                  </a:outerShdw>
                </a:effectLst>
              </a:rPr>
              <a:t>Việc làm của các bạn Tâm, Nga, Hoan là đúng. Bởi vì các bạn đã biết cách phân công, hợp tác với nhau để hoàn thành nhiệm vụ được giao.</a:t>
            </a:r>
          </a:p>
          <a:p>
            <a:pPr eaLnBrk="1" hangingPunct="1">
              <a:defRPr/>
            </a:pPr>
            <a:endParaRPr lang="en-US" sz="2800" b="1" dirty="0">
              <a:solidFill>
                <a:srgbClr val="FF0000"/>
              </a:solidFill>
              <a:effectLst>
                <a:outerShdw blurRad="38100" dist="38100" dir="2700000" algn="tl">
                  <a:srgbClr val="C0C0C0"/>
                </a:outerShdw>
              </a:effectLst>
            </a:endParaRPr>
          </a:p>
          <a:p>
            <a:pPr eaLnBrk="1" hangingPunct="1">
              <a:defRPr/>
            </a:pPr>
            <a:endParaRPr lang="en-US" dirty="0">
              <a:latin typeface="Arial" panose="020B0604020202020204" pitchFamily="34" charset="0"/>
            </a:endParaRPr>
          </a:p>
        </p:txBody>
      </p:sp>
    </p:spTree>
    <p:extLst>
      <p:ext uri="{BB962C8B-B14F-4D97-AF65-F5344CB8AC3E}">
        <p14:creationId xmlns:p14="http://schemas.microsoft.com/office/powerpoint/2010/main" val="31484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0"/>
            <a:ext cx="8382000" cy="2308324"/>
          </a:xfrm>
          <a:prstGeom prst="rect">
            <a:avLst/>
          </a:prstGeom>
          <a:noFill/>
        </p:spPr>
        <p:txBody>
          <a:bodyPr>
            <a:spAutoFit/>
          </a:bodyPr>
          <a:lstStyle/>
          <a:p>
            <a:pPr eaLnBrk="1" hangingPunct="1">
              <a:defRPr/>
            </a:pPr>
            <a:r>
              <a:rPr lang="en-US" sz="2800" b="1" smtClean="0">
                <a:solidFill>
                  <a:srgbClr val="FF0000"/>
                </a:solidFill>
                <a:effectLst>
                  <a:outerShdw blurRad="38100" dist="38100" dir="2700000" algn="tl">
                    <a:srgbClr val="C0C0C0"/>
                  </a:outerShdw>
                </a:effectLst>
              </a:rPr>
              <a:t>b, Hắng tuần, các hộ gia đình thôn Đông cùng nhau lao động làm vệ sinh đường làng, ngoa xóm. Long thường tự chọn công việc nhẹ nhàng nhất, làm cho nhanh để về xem ti vi. </a:t>
            </a:r>
            <a:endParaRPr lang="en-US" sz="2800" b="1" dirty="0">
              <a:solidFill>
                <a:srgbClr val="FF0000"/>
              </a:solidFill>
              <a:effectLst>
                <a:outerShdw blurRad="38100" dist="38100" dir="2700000" algn="tl">
                  <a:srgbClr val="C0C0C0"/>
                </a:outerShdw>
              </a:effectLst>
            </a:endParaRPr>
          </a:p>
          <a:p>
            <a:pPr eaLnBrk="1" hangingPunct="1">
              <a:defRPr/>
            </a:pPr>
            <a:endParaRPr lang="en-US" dirty="0">
              <a:latin typeface="Arial" panose="020B0604020202020204" pitchFamily="34" charset="0"/>
            </a:endParaRPr>
          </a:p>
        </p:txBody>
      </p:sp>
      <p:sp>
        <p:nvSpPr>
          <p:cNvPr id="5" name="TextBox 4"/>
          <p:cNvSpPr txBox="1"/>
          <p:nvPr/>
        </p:nvSpPr>
        <p:spPr>
          <a:xfrm>
            <a:off x="304800" y="1905000"/>
            <a:ext cx="8763000" cy="1877437"/>
          </a:xfrm>
          <a:prstGeom prst="rect">
            <a:avLst/>
          </a:prstGeom>
          <a:noFill/>
        </p:spPr>
        <p:txBody>
          <a:bodyPr>
            <a:spAutoFit/>
          </a:bodyPr>
          <a:lstStyle/>
          <a:p>
            <a:pPr eaLnBrk="1" hangingPunct="1">
              <a:defRPr/>
            </a:pPr>
            <a:r>
              <a:rPr lang="en-US" sz="2800" b="1" dirty="0">
                <a:solidFill>
                  <a:srgbClr val="0000FF"/>
                </a:solidFill>
                <a:effectLst>
                  <a:outerShdw blurRad="38100" dist="38100" dir="2700000" algn="tl">
                    <a:srgbClr val="C0C0C0"/>
                  </a:outerShdw>
                </a:effectLst>
              </a:rPr>
              <a:t>Việc làm của bạn Long  là chưa đúng. Bởi vì bạn ấy chưa biết phối hợp, hợp tác với những người xung quanh để tổng vệ sinh làng xóm.</a:t>
            </a:r>
          </a:p>
          <a:p>
            <a:pPr eaLnBrk="1" hangingPunct="1">
              <a:defRPr/>
            </a:pPr>
            <a:endParaRPr 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a:spLocks noChangeArrowheads="1"/>
          </p:cNvSpPr>
          <p:nvPr/>
        </p:nvSpPr>
        <p:spPr bwMode="auto">
          <a:xfrm>
            <a:off x="76200" y="19665"/>
            <a:ext cx="9144000" cy="523220"/>
          </a:xfrm>
          <a:prstGeom prst="rect">
            <a:avLst/>
          </a:prstGeom>
          <a:noFill/>
          <a:ln w="9525">
            <a:noFill/>
            <a:miter lim="800000"/>
            <a:headEnd/>
            <a:tailEnd/>
          </a:ln>
          <a:effectLst/>
        </p:spPr>
        <p:txBody>
          <a:bodyPr wrap="square">
            <a:spAutoFit/>
          </a:bodyPr>
          <a:lstStyle/>
          <a:p>
            <a:pPr>
              <a:defRPr/>
            </a:pPr>
            <a:r>
              <a:rPr lang="en-US" sz="2800" u="sng" smtClean="0">
                <a:solidFill>
                  <a:srgbClr val="FF0000"/>
                </a:solidFill>
                <a:effectLst>
                  <a:outerShdw blurRad="38100" dist="38100" dir="2700000" algn="tl">
                    <a:srgbClr val="FFFFFF"/>
                  </a:outerShdw>
                </a:effectLst>
                <a:latin typeface=".VnTime"/>
              </a:rPr>
              <a:t>Bài tập 4/27</a:t>
            </a:r>
            <a:r>
              <a:rPr lang="en-US" sz="2800" smtClean="0">
                <a:solidFill>
                  <a:srgbClr val="FF0000"/>
                </a:solidFill>
                <a:effectLst>
                  <a:outerShdw blurRad="38100" dist="38100" dir="2700000" algn="tl">
                    <a:srgbClr val="FFFFFF"/>
                  </a:outerShdw>
                </a:effectLst>
                <a:latin typeface=".VnTime"/>
              </a:rPr>
              <a:t>:</a:t>
            </a:r>
            <a:r>
              <a:rPr lang="en-US" sz="2800" smtClean="0">
                <a:solidFill>
                  <a:srgbClr val="0000FF"/>
                </a:solidFill>
                <a:effectLst>
                  <a:outerShdw blurRad="38100" dist="38100" dir="2700000" algn="tl">
                    <a:srgbClr val="FFFFFF"/>
                  </a:outerShdw>
                </a:effectLst>
                <a:latin typeface="VNI-Times" pitchFamily="2" charset="0"/>
              </a:rPr>
              <a:t> Xử lí các tình huống sau:</a:t>
            </a:r>
            <a:endParaRPr lang="en-US" sz="2800" dirty="0">
              <a:solidFill>
                <a:srgbClr val="0000FF"/>
              </a:solidFill>
              <a:effectLst>
                <a:outerShdw blurRad="38100" dist="38100" dir="2700000" algn="tl">
                  <a:srgbClr val="FFFFFF"/>
                </a:outerShdw>
              </a:effectLst>
              <a:latin typeface="VNI-Times" pitchFamily="2" charset="0"/>
            </a:endParaRPr>
          </a:p>
        </p:txBody>
      </p:sp>
      <p:sp>
        <p:nvSpPr>
          <p:cNvPr id="8" name="Rectangle 27"/>
          <p:cNvSpPr>
            <a:spLocks noChangeArrowheads="1"/>
          </p:cNvSpPr>
          <p:nvPr/>
        </p:nvSpPr>
        <p:spPr bwMode="auto">
          <a:xfrm>
            <a:off x="135194" y="542885"/>
            <a:ext cx="8991600" cy="1643527"/>
          </a:xfrm>
          <a:prstGeom prst="rect">
            <a:avLst/>
          </a:prstGeom>
          <a:noFill/>
          <a:ln w="9525">
            <a:noFill/>
            <a:miter lim="800000"/>
            <a:headEnd/>
            <a:tailEnd/>
          </a:ln>
          <a:effectLst/>
        </p:spPr>
        <p:txBody>
          <a:bodyPr wrap="square">
            <a:spAutoFit/>
          </a:bodyPr>
          <a:lstStyle/>
          <a:p>
            <a:pPr eaLnBrk="1" hangingPunct="1">
              <a:spcBef>
                <a:spcPct val="20000"/>
              </a:spcBef>
              <a:defRPr/>
            </a:pPr>
            <a:r>
              <a:rPr lang="en-US" sz="2400" b="1" u="sng" dirty="0">
                <a:solidFill>
                  <a:srgbClr val="FF3300"/>
                </a:solidFill>
                <a:effectLst>
                  <a:outerShdw blurRad="38100" dist="38100" dir="2700000" algn="tl">
                    <a:srgbClr val="C0C0C0"/>
                  </a:outerShdw>
                </a:effectLst>
              </a:rPr>
              <a:t>Tình huống 1:</a:t>
            </a:r>
            <a:r>
              <a:rPr lang="en-US" sz="2400" b="1" dirty="0"/>
              <a:t> Tuần tới, lớp 5B tổ chức </a:t>
            </a:r>
            <a:r>
              <a:rPr lang="en-US" sz="2400" b="1" i="1" u="sng" dirty="0">
                <a:solidFill>
                  <a:srgbClr val="FF0000"/>
                </a:solidFill>
              </a:rPr>
              <a:t>hái hoa dân chủ</a:t>
            </a:r>
            <a:r>
              <a:rPr lang="en-US" sz="2400" b="1" dirty="0"/>
              <a:t> và tổ 2 được giao nhiệm vụ chuẩn bị cho cuộc vui này.</a:t>
            </a:r>
          </a:p>
          <a:p>
            <a:pPr eaLnBrk="1" hangingPunct="1">
              <a:spcBef>
                <a:spcPct val="20000"/>
              </a:spcBef>
              <a:defRPr/>
            </a:pPr>
            <a:r>
              <a:rPr lang="en-US" sz="2400" b="1" dirty="0"/>
              <a:t>Nếu là thành viên tổ 2, các em dự kiến sẽ thực hiện nhiệm vụ trên như thế nào?</a:t>
            </a:r>
          </a:p>
        </p:txBody>
      </p:sp>
      <p:sp>
        <p:nvSpPr>
          <p:cNvPr id="9" name="AutoShape 37"/>
          <p:cNvSpPr>
            <a:spLocks noChangeArrowheads="1"/>
          </p:cNvSpPr>
          <p:nvPr/>
        </p:nvSpPr>
        <p:spPr bwMode="auto">
          <a:xfrm>
            <a:off x="164691" y="2186412"/>
            <a:ext cx="8991600" cy="914400"/>
          </a:xfrm>
          <a:prstGeom prst="wedgeRoundRectCallout">
            <a:avLst>
              <a:gd name="adj1" fmla="val 24343"/>
              <a:gd name="adj2" fmla="val -48204"/>
              <a:gd name="adj3" fmla="val 16667"/>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sz="2400">
                <a:solidFill>
                  <a:srgbClr val="FF0000"/>
                </a:solidFill>
              </a:rPr>
              <a:t>Theo em hiểu, </a:t>
            </a:r>
            <a:r>
              <a:rPr lang="en-US" altLang="en-US" sz="2400" b="1">
                <a:solidFill>
                  <a:srgbClr val="0000CC"/>
                </a:solidFill>
              </a:rPr>
              <a:t>“</a:t>
            </a:r>
            <a:r>
              <a:rPr lang="en-US" altLang="en-US" sz="2400" b="1" u="sng">
                <a:solidFill>
                  <a:srgbClr val="0000CC"/>
                </a:solidFill>
              </a:rPr>
              <a:t>hái hoa dân chủ”</a:t>
            </a:r>
            <a:r>
              <a:rPr lang="en-US" altLang="en-US" sz="2400">
                <a:solidFill>
                  <a:srgbClr val="FF0000"/>
                </a:solidFill>
              </a:rPr>
              <a:t> có nghĩa là gì?</a:t>
            </a:r>
          </a:p>
        </p:txBody>
      </p:sp>
      <p:sp>
        <p:nvSpPr>
          <p:cNvPr id="11" name="Rectangle 27"/>
          <p:cNvSpPr>
            <a:spLocks noChangeArrowheads="1"/>
          </p:cNvSpPr>
          <p:nvPr/>
        </p:nvSpPr>
        <p:spPr bwMode="auto">
          <a:xfrm>
            <a:off x="27039" y="2971800"/>
            <a:ext cx="8991600" cy="1938992"/>
          </a:xfrm>
          <a:prstGeom prst="rect">
            <a:avLst/>
          </a:prstGeom>
          <a:noFill/>
          <a:ln w="9525">
            <a:noFill/>
            <a:miter lim="800000"/>
            <a:headEnd/>
            <a:tailEnd/>
          </a:ln>
          <a:effectLst/>
        </p:spPr>
        <p:txBody>
          <a:bodyPr wrap="square">
            <a:spAutoFit/>
          </a:bodyPr>
          <a:lstStyle/>
          <a:p>
            <a:pPr eaLnBrk="1" hangingPunct="1">
              <a:spcBef>
                <a:spcPct val="20000"/>
              </a:spcBef>
              <a:defRPr/>
            </a:pPr>
            <a:r>
              <a:rPr lang="en-US" altLang="en-US" sz="2400" smtClean="0">
                <a:solidFill>
                  <a:srgbClr val="0000CC"/>
                </a:solidFill>
              </a:rPr>
              <a:t>Khi </a:t>
            </a:r>
            <a:r>
              <a:rPr lang="en-US" altLang="en-US" sz="2400">
                <a:solidFill>
                  <a:srgbClr val="0000CC"/>
                </a:solidFill>
              </a:rPr>
              <a:t>tổ chức 1 nội dung theo 1 chủ đề, ví dụ như tìm hiểu về Lịch sử Đoàn, Đội,kỉ niệm ngày 8/3; 20/10 ..., buổi lễ đó người ta trang trí 1 cây hoa có gắn nội dung câu hỏi trong từng bông </a:t>
            </a:r>
            <a:r>
              <a:rPr lang="en-US" altLang="en-US" sz="2400" smtClean="0">
                <a:solidFill>
                  <a:srgbClr val="0000CC"/>
                </a:solidFill>
              </a:rPr>
              <a:t>hoa và tổ </a:t>
            </a:r>
            <a:r>
              <a:rPr lang="en-US" altLang="en-US" sz="2400">
                <a:solidFill>
                  <a:srgbClr val="0000CC"/>
                </a:solidFill>
              </a:rPr>
              <a:t>chức hái hoa dân chủ, nghĩa là mọi người đều có quyền bình đẳng hái 1 hay nhiều bông hoa và trả lời câu hỏi</a:t>
            </a:r>
            <a:r>
              <a:rPr lang="en-US" altLang="en-US" sz="2400" smtClean="0">
                <a:solidFill>
                  <a:srgbClr val="0000CC"/>
                </a:solidFill>
              </a:rPr>
              <a:t>.</a:t>
            </a:r>
            <a:endParaRPr lang="en-US" altLang="en-US" sz="2400">
              <a:solidFill>
                <a:srgbClr val="0000CC"/>
              </a:solidFill>
            </a:endParaRPr>
          </a:p>
        </p:txBody>
      </p:sp>
      <p:sp>
        <p:nvSpPr>
          <p:cNvPr id="12" name="TextBox 11"/>
          <p:cNvSpPr txBox="1"/>
          <p:nvPr/>
        </p:nvSpPr>
        <p:spPr>
          <a:xfrm>
            <a:off x="27040" y="4910792"/>
            <a:ext cx="9116960" cy="1938992"/>
          </a:xfrm>
          <a:prstGeom prst="rect">
            <a:avLst/>
          </a:prstGeom>
          <a:noFill/>
        </p:spPr>
        <p:txBody>
          <a:bodyPr wrap="square">
            <a:spAutoFit/>
          </a:bodyPr>
          <a:lstStyle/>
          <a:p>
            <a:pPr eaLnBrk="1" hangingPunct="1">
              <a:defRPr/>
            </a:pPr>
            <a:r>
              <a:rPr lang="en-US" sz="2400" dirty="0">
                <a:solidFill>
                  <a:srgbClr val="FF0000"/>
                </a:solidFill>
                <a:effectLst>
                  <a:outerShdw blurRad="38100" dist="38100" dir="2700000" algn="tl">
                    <a:srgbClr val="000000"/>
                  </a:outerShdw>
                </a:effectLst>
                <a:latin typeface=".VnTime"/>
              </a:rPr>
              <a:t>Trong khi thực hiện công việc chung, cần phải biết phân công nhiệm vụ cho từng người hợp lý, phối hợp, giúp đỡ lẫn nhau để hoàn thành công việc. Cụ thể: phân công các bạn cắt hoa, viết câu hỏi và đáp án theo chủ đề định tổ chức, trang trí cây hoa, cử bạn dẫn chương trình, tập văn nghệ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80">
                                          <p:stCondLst>
                                            <p:cond delay="0"/>
                                          </p:stCondLst>
                                        </p:cTn>
                                        <p:tgtEl>
                                          <p:spTgt spid="8"/>
                                        </p:tgtEl>
                                      </p:cBhvr>
                                    </p:animEffect>
                                    <p:anim calcmode="lin" valueType="num">
                                      <p:cBhvr>
                                        <p:cTn id="1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2" dur="26">
                                          <p:stCondLst>
                                            <p:cond delay="650"/>
                                          </p:stCondLst>
                                        </p:cTn>
                                        <p:tgtEl>
                                          <p:spTgt spid="8"/>
                                        </p:tgtEl>
                                      </p:cBhvr>
                                      <p:to x="100000" y="60000"/>
                                    </p:animScale>
                                    <p:animScale>
                                      <p:cBhvr>
                                        <p:cTn id="23" dur="166" decel="50000">
                                          <p:stCondLst>
                                            <p:cond delay="676"/>
                                          </p:stCondLst>
                                        </p:cTn>
                                        <p:tgtEl>
                                          <p:spTgt spid="8"/>
                                        </p:tgtEl>
                                      </p:cBhvr>
                                      <p:to x="100000" y="100000"/>
                                    </p:animScale>
                                    <p:animScale>
                                      <p:cBhvr>
                                        <p:cTn id="24" dur="26">
                                          <p:stCondLst>
                                            <p:cond delay="1312"/>
                                          </p:stCondLst>
                                        </p:cTn>
                                        <p:tgtEl>
                                          <p:spTgt spid="8"/>
                                        </p:tgtEl>
                                      </p:cBhvr>
                                      <p:to x="100000" y="80000"/>
                                    </p:animScale>
                                    <p:animScale>
                                      <p:cBhvr>
                                        <p:cTn id="25" dur="166" decel="50000">
                                          <p:stCondLst>
                                            <p:cond delay="1338"/>
                                          </p:stCondLst>
                                        </p:cTn>
                                        <p:tgtEl>
                                          <p:spTgt spid="8"/>
                                        </p:tgtEl>
                                      </p:cBhvr>
                                      <p:to x="100000" y="100000"/>
                                    </p:animScale>
                                    <p:animScale>
                                      <p:cBhvr>
                                        <p:cTn id="26" dur="26">
                                          <p:stCondLst>
                                            <p:cond delay="1642"/>
                                          </p:stCondLst>
                                        </p:cTn>
                                        <p:tgtEl>
                                          <p:spTgt spid="8"/>
                                        </p:tgtEl>
                                      </p:cBhvr>
                                      <p:to x="100000" y="90000"/>
                                    </p:animScale>
                                    <p:animScale>
                                      <p:cBhvr>
                                        <p:cTn id="27" dur="166" decel="50000">
                                          <p:stCondLst>
                                            <p:cond delay="1668"/>
                                          </p:stCondLst>
                                        </p:cTn>
                                        <p:tgtEl>
                                          <p:spTgt spid="8"/>
                                        </p:tgtEl>
                                      </p:cBhvr>
                                      <p:to x="100000" y="100000"/>
                                    </p:animScale>
                                    <p:animScale>
                                      <p:cBhvr>
                                        <p:cTn id="28" dur="26">
                                          <p:stCondLst>
                                            <p:cond delay="1808"/>
                                          </p:stCondLst>
                                        </p:cTn>
                                        <p:tgtEl>
                                          <p:spTgt spid="8"/>
                                        </p:tgtEl>
                                      </p:cBhvr>
                                      <p:to x="100000" y="95000"/>
                                    </p:animScale>
                                    <p:animScale>
                                      <p:cBhvr>
                                        <p:cTn id="29" dur="166" decel="50000">
                                          <p:stCondLst>
                                            <p:cond delay="1834"/>
                                          </p:stCondLst>
                                        </p:cTn>
                                        <p:tgtEl>
                                          <p:spTgt spid="8"/>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childTnLst>
                                </p:cTn>
                              </p:par>
                              <p:par>
                                <p:cTn id="36" presetID="4" presetClass="entr" presetSubtype="16" fill="hold" grpId="1"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ox(in)">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80">
                                          <p:stCondLst>
                                            <p:cond delay="0"/>
                                          </p:stCondLst>
                                        </p:cTn>
                                        <p:tgtEl>
                                          <p:spTgt spid="11"/>
                                        </p:tgtEl>
                                      </p:cBhvr>
                                    </p:animEffect>
                                    <p:anim calcmode="lin" valueType="num">
                                      <p:cBhvr>
                                        <p:cTn id="4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9" dur="26">
                                          <p:stCondLst>
                                            <p:cond delay="650"/>
                                          </p:stCondLst>
                                        </p:cTn>
                                        <p:tgtEl>
                                          <p:spTgt spid="11"/>
                                        </p:tgtEl>
                                      </p:cBhvr>
                                      <p:to x="100000" y="60000"/>
                                    </p:animScale>
                                    <p:animScale>
                                      <p:cBhvr>
                                        <p:cTn id="50" dur="166" decel="50000">
                                          <p:stCondLst>
                                            <p:cond delay="676"/>
                                          </p:stCondLst>
                                        </p:cTn>
                                        <p:tgtEl>
                                          <p:spTgt spid="11"/>
                                        </p:tgtEl>
                                      </p:cBhvr>
                                      <p:to x="100000" y="100000"/>
                                    </p:animScale>
                                    <p:animScale>
                                      <p:cBhvr>
                                        <p:cTn id="51" dur="26">
                                          <p:stCondLst>
                                            <p:cond delay="1312"/>
                                          </p:stCondLst>
                                        </p:cTn>
                                        <p:tgtEl>
                                          <p:spTgt spid="11"/>
                                        </p:tgtEl>
                                      </p:cBhvr>
                                      <p:to x="100000" y="80000"/>
                                    </p:animScale>
                                    <p:animScale>
                                      <p:cBhvr>
                                        <p:cTn id="52" dur="166" decel="50000">
                                          <p:stCondLst>
                                            <p:cond delay="1338"/>
                                          </p:stCondLst>
                                        </p:cTn>
                                        <p:tgtEl>
                                          <p:spTgt spid="11"/>
                                        </p:tgtEl>
                                      </p:cBhvr>
                                      <p:to x="100000" y="100000"/>
                                    </p:animScale>
                                    <p:animScale>
                                      <p:cBhvr>
                                        <p:cTn id="53" dur="26">
                                          <p:stCondLst>
                                            <p:cond delay="1642"/>
                                          </p:stCondLst>
                                        </p:cTn>
                                        <p:tgtEl>
                                          <p:spTgt spid="11"/>
                                        </p:tgtEl>
                                      </p:cBhvr>
                                      <p:to x="100000" y="90000"/>
                                    </p:animScale>
                                    <p:animScale>
                                      <p:cBhvr>
                                        <p:cTn id="54" dur="166" decel="50000">
                                          <p:stCondLst>
                                            <p:cond delay="1668"/>
                                          </p:stCondLst>
                                        </p:cTn>
                                        <p:tgtEl>
                                          <p:spTgt spid="11"/>
                                        </p:tgtEl>
                                      </p:cBhvr>
                                      <p:to x="100000" y="100000"/>
                                    </p:animScale>
                                    <p:animScale>
                                      <p:cBhvr>
                                        <p:cTn id="55" dur="26">
                                          <p:stCondLst>
                                            <p:cond delay="1808"/>
                                          </p:stCondLst>
                                        </p:cTn>
                                        <p:tgtEl>
                                          <p:spTgt spid="11"/>
                                        </p:tgtEl>
                                      </p:cBhvr>
                                      <p:to x="100000" y="95000"/>
                                    </p:animScale>
                                    <p:animScale>
                                      <p:cBhvr>
                                        <p:cTn id="56" dur="166" decel="50000">
                                          <p:stCondLst>
                                            <p:cond delay="1834"/>
                                          </p:stCondLst>
                                        </p:cTn>
                                        <p:tgtEl>
                                          <p:spTgt spid="11"/>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7"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0" fill="hold"/>
                                        <p:tgtEl>
                                          <p:spTgt spid="12"/>
                                        </p:tgtEl>
                                        <p:attrNameLst>
                                          <p:attrName>ppt_x</p:attrName>
                                        </p:attrNameLst>
                                      </p:cBhvr>
                                      <p:tavLst>
                                        <p:tav tm="0">
                                          <p:val>
                                            <p:strVal val="#ppt_x"/>
                                          </p:val>
                                        </p:tav>
                                        <p:tav tm="100000">
                                          <p:val>
                                            <p:strVal val="#ppt_x"/>
                                          </p:val>
                                        </p:tav>
                                      </p:tavLst>
                                    </p:anim>
                                    <p:anim calcmode="lin" valueType="num">
                                      <p:cBhvr additive="base">
                                        <p:cTn id="62"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9" grpId="0" animBg="1"/>
      <p:bldP spid="9" grpId="1" animBg="1"/>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0"/>
          <p:cNvSpPr txBox="1">
            <a:spLocks noChangeArrowheads="1"/>
          </p:cNvSpPr>
          <p:nvPr/>
        </p:nvSpPr>
        <p:spPr bwMode="auto">
          <a:xfrm>
            <a:off x="4495800" y="25146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endParaRPr lang="en-US" altLang="en-US" sz="2000">
              <a:latin typeface="Arial" charset="0"/>
            </a:endParaRPr>
          </a:p>
        </p:txBody>
      </p:sp>
      <p:sp>
        <p:nvSpPr>
          <p:cNvPr id="6" name="Rectangle 28"/>
          <p:cNvSpPr>
            <a:spLocks noChangeArrowheads="1"/>
          </p:cNvSpPr>
          <p:nvPr/>
        </p:nvSpPr>
        <p:spPr bwMode="auto">
          <a:xfrm>
            <a:off x="0" y="12290"/>
            <a:ext cx="9144000" cy="1963738"/>
          </a:xfrm>
          <a:prstGeom prst="rect">
            <a:avLst/>
          </a:prstGeom>
          <a:noFill/>
          <a:ln w="9525">
            <a:noFill/>
            <a:miter lim="800000"/>
            <a:headEnd/>
            <a:tailEnd/>
          </a:ln>
          <a:effectLst/>
        </p:spPr>
        <p:txBody>
          <a:bodyPr wrap="square">
            <a:spAutoFit/>
          </a:bodyPr>
          <a:lstStyle/>
          <a:p>
            <a:pPr eaLnBrk="1" hangingPunct="1">
              <a:spcBef>
                <a:spcPct val="20000"/>
              </a:spcBef>
              <a:defRPr/>
            </a:pPr>
            <a:r>
              <a:rPr lang="en-US" b="1" u="sng" dirty="0">
                <a:solidFill>
                  <a:srgbClr val="FF3300"/>
                </a:solidFill>
                <a:effectLst>
                  <a:outerShdw blurRad="38100" dist="38100" dir="2700000" algn="tl">
                    <a:srgbClr val="C0C0C0"/>
                  </a:outerShdw>
                </a:effectLst>
              </a:rPr>
              <a:t>Tình huống 2:</a:t>
            </a:r>
            <a:r>
              <a:rPr lang="en-US" b="1" dirty="0"/>
              <a:t> V</a:t>
            </a:r>
            <a:r>
              <a:rPr lang="en-US" sz="2800" b="1" dirty="0"/>
              <a:t>ào dịp hè, ba má Hà dự định đưa cả nhà về thăm quê ngoại.</a:t>
            </a:r>
          </a:p>
          <a:p>
            <a:pPr eaLnBrk="1" hangingPunct="1">
              <a:spcBef>
                <a:spcPct val="20000"/>
              </a:spcBef>
              <a:defRPr/>
            </a:pPr>
            <a:r>
              <a:rPr lang="en-US" sz="2800" b="1" dirty="0"/>
              <a:t>Theo các em, bạn Hà nên làm gì để cùng gia đình chuẩn bị cho chuyến đi xa đó?</a:t>
            </a:r>
          </a:p>
        </p:txBody>
      </p:sp>
      <p:sp>
        <p:nvSpPr>
          <p:cNvPr id="7" name="Rectangle 28"/>
          <p:cNvSpPr>
            <a:spLocks noChangeArrowheads="1"/>
          </p:cNvSpPr>
          <p:nvPr/>
        </p:nvSpPr>
        <p:spPr bwMode="auto">
          <a:xfrm>
            <a:off x="0" y="2145634"/>
            <a:ext cx="9144000" cy="2394502"/>
          </a:xfrm>
          <a:prstGeom prst="rect">
            <a:avLst/>
          </a:prstGeom>
          <a:noFill/>
          <a:ln w="9525">
            <a:noFill/>
            <a:miter lim="800000"/>
            <a:headEnd/>
            <a:tailEnd/>
          </a:ln>
          <a:effectLst/>
        </p:spPr>
        <p:txBody>
          <a:bodyPr wrap="square">
            <a:spAutoFit/>
          </a:bodyPr>
          <a:lstStyle/>
          <a:p>
            <a:pPr eaLnBrk="1" hangingPunct="1">
              <a:spcBef>
                <a:spcPct val="20000"/>
              </a:spcBef>
              <a:defRPr/>
            </a:pPr>
            <a:r>
              <a:rPr lang="en-US" u="sng" smtClean="0">
                <a:solidFill>
                  <a:srgbClr val="FF3300"/>
                </a:solidFill>
                <a:effectLst>
                  <a:outerShdw blurRad="38100" dist="38100" dir="2700000" algn="tl">
                    <a:srgbClr val="C0C0C0"/>
                  </a:outerShdw>
                </a:effectLst>
                <a:latin typeface=".VnTime"/>
              </a:rPr>
              <a:t>Theo em</a:t>
            </a:r>
            <a:r>
              <a:rPr lang="en-US" smtClean="0">
                <a:solidFill>
                  <a:srgbClr val="0000FF"/>
                </a:solidFill>
                <a:effectLst>
                  <a:outerShdw blurRad="38100" dist="38100" dir="2700000" algn="tl">
                    <a:srgbClr val="C0C0C0"/>
                  </a:outerShdw>
                </a:effectLst>
                <a:latin typeface=".VnTime"/>
              </a:rPr>
              <a:t>: </a:t>
            </a:r>
            <a:r>
              <a:rPr lang="en-US" sz="2800" smtClean="0">
                <a:solidFill>
                  <a:srgbClr val="0000FF"/>
                </a:solidFill>
                <a:effectLst>
                  <a:outerShdw blurRad="38100" dist="38100" dir="2700000" algn="tl">
                    <a:srgbClr val="000000"/>
                  </a:outerShdw>
                </a:effectLst>
                <a:latin typeface=".VnTime"/>
              </a:rPr>
              <a:t>Bạn </a:t>
            </a:r>
            <a:r>
              <a:rPr lang="en-US" sz="2800">
                <a:solidFill>
                  <a:srgbClr val="0000FF"/>
                </a:solidFill>
                <a:effectLst>
                  <a:outerShdw blurRad="38100" dist="38100" dir="2700000" algn="tl">
                    <a:srgbClr val="000000"/>
                  </a:outerShdw>
                </a:effectLst>
                <a:latin typeface=".VnTime"/>
              </a:rPr>
              <a:t>Hà có thể bàn với ba, mẹ mình về việc cần mang theo những đồ dùng cá nhân gì, và cùng ba, mẹ chuẩn bị đầy đủ hành trang cần thiết cho chuyến đi</a:t>
            </a:r>
            <a:r>
              <a:rPr lang="en-US" sz="2800" smtClean="0">
                <a:solidFill>
                  <a:srgbClr val="0000FF"/>
                </a:solidFill>
                <a:effectLst>
                  <a:outerShdw blurRad="38100" dist="38100" dir="2700000" algn="tl">
                    <a:srgbClr val="000000"/>
                  </a:outerShdw>
                </a:effectLst>
                <a:latin typeface=".VnTime"/>
              </a:rPr>
              <a:t>.</a:t>
            </a:r>
          </a:p>
          <a:p>
            <a:pPr eaLnBrk="1" hangingPunct="1">
              <a:spcBef>
                <a:spcPct val="20000"/>
              </a:spcBef>
              <a:defRPr/>
            </a:pPr>
            <a:r>
              <a:rPr lang="en-US" sz="2800" i="1">
                <a:solidFill>
                  <a:srgbClr val="0000FF"/>
                </a:solidFill>
                <a:effectLst>
                  <a:outerShdw blurRad="38100" dist="38100" dir="2700000" algn="tl">
                    <a:srgbClr val="000000"/>
                  </a:outerShdw>
                </a:effectLst>
                <a:latin typeface=".VnTime"/>
              </a:rPr>
              <a:t>Ví dụ: Quần áo, đồ dùng cá nhân, quà biếu ông bà ngoại và họ hàng....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from="(-#ppt_w/2)" to="(#ppt_x)" calcmode="lin" valueType="num">
                                      <p:cBhvr>
                                        <p:cTn id="15" dur="600" fill="hold">
                                          <p:stCondLst>
                                            <p:cond delay="0"/>
                                          </p:stCondLst>
                                        </p:cTn>
                                        <p:tgtEl>
                                          <p:spTgt spid="7"/>
                                        </p:tgtEl>
                                        <p:attrNameLst>
                                          <p:attrName>ppt_x</p:attrName>
                                        </p:attrNameLst>
                                      </p:cBhvr>
                                    </p:anim>
                                    <p:anim from="0" to="-1.0" calcmode="lin" valueType="num">
                                      <p:cBhvr>
                                        <p:cTn id="16" dur="200" decel="50000" autoRev="1" fill="hold">
                                          <p:stCondLst>
                                            <p:cond delay="600"/>
                                          </p:stCondLst>
                                        </p:cTn>
                                        <p:tgtEl>
                                          <p:spTgt spid="7"/>
                                        </p:tgtEl>
                                        <p:attrNameLst>
                                          <p:attrName>xshear</p:attrName>
                                        </p:attrNameLst>
                                      </p:cBhvr>
                                    </p:anim>
                                    <p:animScale>
                                      <p:cBhvr>
                                        <p:cTn id="17" dur="200" decel="100000" autoRev="1" fill="hold">
                                          <p:stCondLst>
                                            <p:cond delay="600"/>
                                          </p:stCondLst>
                                        </p:cTn>
                                        <p:tgtEl>
                                          <p:spTgt spid="7"/>
                                        </p:tgtEl>
                                      </p:cBhvr>
                                      <p:from x="100000" y="100000"/>
                                      <p:to x="80000" y="100000"/>
                                    </p:animScale>
                                    <p:anim by="(#ppt_h/3+#ppt_w*0.1)" calcmode="lin" valueType="num">
                                      <p:cBhvr additive="sum">
                                        <p:cTn id="18"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144023277"/>
              </p:ext>
            </p:extLst>
          </p:nvPr>
        </p:nvGraphicFramePr>
        <p:xfrm>
          <a:off x="0" y="1905001"/>
          <a:ext cx="9144000" cy="4864580"/>
        </p:xfrm>
        <a:graphic>
          <a:graphicData uri="http://schemas.openxmlformats.org/drawingml/2006/table">
            <a:tbl>
              <a:tblPr/>
              <a:tblGrid>
                <a:gridCol w="807312"/>
                <a:gridCol w="2339046"/>
                <a:gridCol w="2297605"/>
                <a:gridCol w="3700037"/>
              </a:tblGrid>
              <a:tr h="6857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Số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TT</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Nội dung công việc</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Người hợp tác</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a:t>
                      </a:r>
                      <a:r>
                        <a:rPr kumimoji="0" lang="en-US" sz="2400" b="0" i="0" u="none" strike="noStrike" cap="none" normalizeH="0" baseline="0">
                          <a:ln>
                            <a:noFill/>
                          </a:ln>
                          <a:solidFill>
                            <a:schemeClr val="tx1"/>
                          </a:solidFill>
                          <a:effectLst/>
                          <a:latin typeface="Arial" charset="0"/>
                        </a:rPr>
                        <a:t>ách hợp tác</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6084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Trực nhật </a:t>
                      </a:r>
                      <a:r>
                        <a:rPr kumimoji="0" lang="en-US" sz="2400" b="0" i="0" u="none" strike="noStrike" cap="none" normalizeH="0" baseline="0" smtClean="0">
                          <a:ln>
                            <a:noFill/>
                          </a:ln>
                          <a:solidFill>
                            <a:schemeClr val="tx1"/>
                          </a:solidFill>
                          <a:effectLst/>
                          <a:latin typeface="Arial" charset="0"/>
                        </a:rPr>
                        <a:t>lớp</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Trang trí nhà để đón tết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Các bạn trong nhóm (tổ, </a:t>
                      </a:r>
                      <a:r>
                        <a:rPr kumimoji="0" lang="en-US" sz="2400" b="0" i="0" u="none" strike="noStrike" cap="none" normalizeH="0" baseline="0">
                          <a:ln>
                            <a:noFill/>
                          </a:ln>
                          <a:solidFill>
                            <a:schemeClr val="tx1"/>
                          </a:solidFill>
                          <a:effectLst/>
                          <a:latin typeface="Arial" charset="0"/>
                        </a:rPr>
                        <a:t>bàn</a:t>
                      </a:r>
                      <a:r>
                        <a:rPr kumimoji="0" lang="en-US" sz="2400" b="0" i="0" u="none" strike="noStrike" cap="none" normalizeH="0" baseline="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smtClean="0">
                          <a:ln>
                            <a:noFill/>
                          </a:ln>
                          <a:solidFill>
                            <a:schemeClr val="tx1"/>
                          </a:solidFill>
                          <a:effectLst/>
                          <a:latin typeface="Arial" charset="0"/>
                        </a:rPr>
                        <a:t>Anh, chị,em</a:t>
                      </a:r>
                    </a:p>
                    <a:p>
                      <a:pPr marL="342900" marR="0" lvl="0" indent="-34290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Phân công mỗi người 1 việc: bạn quét lớp, bạn lau bảng, bàn ghế...</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Phân công mỗi người 1 số việc vừa sức và cùng nahu làm chung việc nặng</a:t>
                      </a:r>
                      <a:endParaRPr kumimoji="0" lang="en-US" sz="20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solidFill>
                  </a:tcPr>
                </a:tc>
              </a:tr>
            </a:tbl>
          </a:graphicData>
        </a:graphic>
      </p:graphicFrame>
      <p:sp>
        <p:nvSpPr>
          <p:cNvPr id="7" name="Rectangle 28"/>
          <p:cNvSpPr>
            <a:spLocks noChangeArrowheads="1"/>
          </p:cNvSpPr>
          <p:nvPr/>
        </p:nvSpPr>
        <p:spPr bwMode="auto">
          <a:xfrm>
            <a:off x="0" y="12290"/>
            <a:ext cx="9144000" cy="1815882"/>
          </a:xfrm>
          <a:prstGeom prst="rect">
            <a:avLst/>
          </a:prstGeom>
          <a:noFill/>
          <a:ln w="9525">
            <a:noFill/>
            <a:miter lim="800000"/>
            <a:headEnd/>
            <a:tailEnd/>
          </a:ln>
          <a:effectLst/>
        </p:spPr>
        <p:txBody>
          <a:bodyPr wrap="square">
            <a:spAutoFit/>
          </a:bodyPr>
          <a:lstStyle/>
          <a:p>
            <a:pPr eaLnBrk="1" hangingPunct="1">
              <a:spcBef>
                <a:spcPct val="20000"/>
              </a:spcBef>
              <a:defRPr/>
            </a:pPr>
            <a:r>
              <a:rPr lang="en-US" sz="2800" u="sng" smtClean="0">
                <a:solidFill>
                  <a:srgbClr val="0000FF"/>
                </a:solidFill>
              </a:rPr>
              <a:t>Bài tập 5/27</a:t>
            </a:r>
            <a:r>
              <a:rPr lang="en-US" sz="2800" smtClean="0"/>
              <a:t>: Em hãy liệt kê theo mẫu sau những việc mình có thể hợp tác với người khác (những người trong gia đình, bạn bè, thầy giáo, cô giáo, hàng xóm láng giềng,…)</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en-US" altLang="en-US" smtClean="0"/>
          </a:p>
        </p:txBody>
      </p:sp>
      <p:graphicFrame>
        <p:nvGraphicFramePr>
          <p:cNvPr id="4" name="Content Placeholder 3"/>
          <p:cNvGraphicFramePr>
            <a:graphicFrameLocks noGrp="1"/>
          </p:cNvGraphicFramePr>
          <p:nvPr>
            <p:ph idx="1"/>
          </p:nvPr>
        </p:nvGraphicFramePr>
        <p:xfrm>
          <a:off x="0" y="0"/>
          <a:ext cx="9144000" cy="6858002"/>
        </p:xfrm>
        <a:graphic>
          <a:graphicData uri="http://schemas.openxmlformats.org/drawingml/2006/table">
            <a:tbl>
              <a:tblPr/>
              <a:tblGrid>
                <a:gridCol w="722314"/>
                <a:gridCol w="1890713"/>
                <a:gridCol w="2560637"/>
                <a:gridCol w="3970336"/>
              </a:tblGrid>
              <a:tr h="7761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Số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TT</a:t>
                      </a:r>
                      <a:endParaRPr kumimoji="0" lang="en-US" sz="1600" b="0" i="0" u="none" strike="noStrike" cap="none" normalizeH="0" baseline="0" dirty="0">
                        <a:ln>
                          <a:noFill/>
                        </a:ln>
                        <a:solidFill>
                          <a:schemeClr val="tx1"/>
                        </a:solidFill>
                        <a:effectLst/>
                        <a:latin typeface="Arial" charset="0"/>
                      </a:endParaRP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Nội dung công việc</a:t>
                      </a:r>
                      <a:endParaRPr kumimoji="0" lang="en-US" sz="1600" b="0" i="0" u="none" strike="noStrike" cap="none" normalizeH="0" baseline="0" dirty="0">
                        <a:ln>
                          <a:noFill/>
                        </a:ln>
                        <a:solidFill>
                          <a:schemeClr val="tx1"/>
                        </a:solidFill>
                        <a:effectLst/>
                        <a:latin typeface="Arial" charset="0"/>
                      </a:endParaRP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Người hợp tác</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Cách hợp tác</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0507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1</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Trực nhật lớp</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Các bạn trong nhóm (tổ, bàn).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Phân công mỗi người 1 việc: bạn quét lớp, bạn lau bảng, bàn ghế...</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r>
              <a:tr h="12407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2</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Lao động (trồng cây...)</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Các bạn của lớp (Nhóm, tổ).</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Phân công các bạn trong lớp lấy dụng cụ: cuốc, dao, thuổng, cây rào, dây buộc ... </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r>
              <a:tr h="11351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3</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Thảo luận nhóm (tổ).</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Các bạn trong nhóm.</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a:ln>
                            <a:noFill/>
                          </a:ln>
                          <a:solidFill>
                            <a:schemeClr val="tx1"/>
                          </a:solidFill>
                          <a:effectLst/>
                          <a:latin typeface="Arial" charset="0"/>
                        </a:rPr>
                        <a:t>Cùng nhau trao đổi, thảo luận để làm bài tập, trả lời câu hỏi mà thầy cô giáo giao cho.</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r>
              <a:tr h="12935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4</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Giúp bố, mẹ công việc ở nhà.</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Anh, chị em trong gia đình.</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Làm những công việc phù hợp với tuổi, và sức của mình ... </a:t>
                      </a:r>
                      <a:r>
                        <a:rPr kumimoji="0" lang="en-US" sz="1600" b="0" i="1" u="none" strike="noStrike" cap="none" normalizeH="0" baseline="0" dirty="0">
                          <a:ln>
                            <a:noFill/>
                          </a:ln>
                          <a:solidFill>
                            <a:schemeClr val="tx1"/>
                          </a:solidFill>
                          <a:effectLst/>
                          <a:latin typeface="Arial" charset="0"/>
                        </a:rPr>
                        <a:t>(nấu cơm, rửa bát đũa, quét nhà, trông em, chăn trâu, bò ...)</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r>
              <a:tr h="9127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5</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Giúp đỡ bạn học chưa tiến bộ.</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Các bạn học tốt.</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Cùng các bạn kèm cặp, giúp đỡ bạn học chưa tốt học tiến bộ hơn...</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r>
              <a:tr h="4487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a:t>
                      </a:r>
                    </a:p>
                  </a:txBody>
                  <a:tcP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r>
            </a:tbl>
          </a:graphicData>
        </a:graphic>
      </p:graphicFrame>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py of IMG_422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opy of IMG_460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opy of IMG_424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opy of IMG_4524.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0.70"/>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amond(in)">
                                      <p:cBhvr>
                                        <p:cTn id="25" dur="20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amond(in)">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imagesCAKOQS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oc nh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IMG_08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imagesCAXT17T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hs lao do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giup nhau khieng d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70" decel="100000"/>
                                        <p:tgtEl>
                                          <p:spTgt spid="5"/>
                                        </p:tgtEl>
                                      </p:cBhvr>
                                    </p:animEffect>
                                    <p:animScale>
                                      <p:cBhvr>
                                        <p:cTn id="13" dur="770" decel="100000"/>
                                        <p:tgtEl>
                                          <p:spTgt spid="5"/>
                                        </p:tgtEl>
                                      </p:cBhvr>
                                      <p:from x="10000" y="10000"/>
                                      <p:to x="200000" y="450000"/>
                                    </p:animScale>
                                    <p:animScale>
                                      <p:cBhvr>
                                        <p:cTn id="14" dur="1230" accel="100000" fill="hold">
                                          <p:stCondLst>
                                            <p:cond delay="770"/>
                                          </p:stCondLst>
                                        </p:cTn>
                                        <p:tgtEl>
                                          <p:spTgt spid="5"/>
                                        </p:tgtEl>
                                      </p:cBhvr>
                                      <p:from x="200000" y="450000"/>
                                      <p:to x="100000" y="100000"/>
                                    </p:animScale>
                                    <p:set>
                                      <p:cBhvr>
                                        <p:cTn id="15" dur="770" fill="hold"/>
                                        <p:tgtEl>
                                          <p:spTgt spid="5"/>
                                        </p:tgtEl>
                                        <p:attrNameLst>
                                          <p:attrName>ppt_x</p:attrName>
                                        </p:attrNameLst>
                                      </p:cBhvr>
                                      <p:to>
                                        <p:strVal val="(0.5)"/>
                                      </p:to>
                                    </p:set>
                                    <p:anim from="(0.5)" to="(#ppt_x)" calcmode="lin" valueType="num">
                                      <p:cBhvr>
                                        <p:cTn id="16" dur="1230" accel="100000" fill="hold">
                                          <p:stCondLst>
                                            <p:cond delay="770"/>
                                          </p:stCondLst>
                                        </p:cTn>
                                        <p:tgtEl>
                                          <p:spTgt spid="5"/>
                                        </p:tgtEl>
                                        <p:attrNameLst>
                                          <p:attrName>ppt_x</p:attrName>
                                        </p:attrNameLst>
                                      </p:cBhvr>
                                    </p:anim>
                                    <p:set>
                                      <p:cBhvr>
                                        <p:cTn id="17" dur="770" fill="hold"/>
                                        <p:tgtEl>
                                          <p:spTgt spid="5"/>
                                        </p:tgtEl>
                                        <p:attrNameLst>
                                          <p:attrName>ppt_y</p:attrName>
                                        </p:attrNameLst>
                                      </p:cBhvr>
                                      <p:to>
                                        <p:strVal val="(#ppt_y+0.4)"/>
                                      </p:to>
                                    </p:set>
                                    <p:anim from="(#ppt_y+0.4)" to="(#ppt_y)" calcmode="lin" valueType="num">
                                      <p:cBhvr>
                                        <p:cTn id="18" dur="1230" accel="100000" fill="hold">
                                          <p:stCondLst>
                                            <p:cond delay="770"/>
                                          </p:stCondLst>
                                        </p:cTn>
                                        <p:tgtEl>
                                          <p:spTgt spid="5"/>
                                        </p:tgtEl>
                                        <p:attrNameLst>
                                          <p:attrName>ppt_y</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770" decel="100000"/>
                                        <p:tgtEl>
                                          <p:spTgt spid="8"/>
                                        </p:tgtEl>
                                      </p:cBhvr>
                                    </p:animEffect>
                                    <p:animScale>
                                      <p:cBhvr>
                                        <p:cTn id="36" dur="770" decel="100000"/>
                                        <p:tgtEl>
                                          <p:spTgt spid="8"/>
                                        </p:tgtEl>
                                      </p:cBhvr>
                                      <p:from x="10000" y="10000"/>
                                      <p:to x="200000" y="450000"/>
                                    </p:animScale>
                                    <p:animScale>
                                      <p:cBhvr>
                                        <p:cTn id="37" dur="1230" accel="100000" fill="hold">
                                          <p:stCondLst>
                                            <p:cond delay="770"/>
                                          </p:stCondLst>
                                        </p:cTn>
                                        <p:tgtEl>
                                          <p:spTgt spid="8"/>
                                        </p:tgtEl>
                                      </p:cBhvr>
                                      <p:from x="200000" y="450000"/>
                                      <p:to x="100000" y="100000"/>
                                    </p:animScale>
                                    <p:set>
                                      <p:cBhvr>
                                        <p:cTn id="38" dur="770" fill="hold"/>
                                        <p:tgtEl>
                                          <p:spTgt spid="8"/>
                                        </p:tgtEl>
                                        <p:attrNameLst>
                                          <p:attrName>ppt_x</p:attrName>
                                        </p:attrNameLst>
                                      </p:cBhvr>
                                      <p:to>
                                        <p:strVal val="(0.5)"/>
                                      </p:to>
                                    </p:set>
                                    <p:anim from="(0.5)" to="(#ppt_x)" calcmode="lin" valueType="num">
                                      <p:cBhvr>
                                        <p:cTn id="39" dur="1230" accel="100000" fill="hold">
                                          <p:stCondLst>
                                            <p:cond delay="770"/>
                                          </p:stCondLst>
                                        </p:cTn>
                                        <p:tgtEl>
                                          <p:spTgt spid="8"/>
                                        </p:tgtEl>
                                        <p:attrNameLst>
                                          <p:attrName>ppt_x</p:attrName>
                                        </p:attrNameLst>
                                      </p:cBhvr>
                                    </p:anim>
                                    <p:set>
                                      <p:cBhvr>
                                        <p:cTn id="40" dur="770" fill="hold"/>
                                        <p:tgtEl>
                                          <p:spTgt spid="8"/>
                                        </p:tgtEl>
                                        <p:attrNameLst>
                                          <p:attrName>ppt_y</p:attrName>
                                        </p:attrNameLst>
                                      </p:cBhvr>
                                      <p:to>
                                        <p:strVal val="(#ppt_y+0.4)"/>
                                      </p:to>
                                    </p:set>
                                    <p:anim from="(#ppt_y+0.4)" to="(#ppt_y)" calcmode="lin" valueType="num">
                                      <p:cBhvr>
                                        <p:cTn id="41" dur="1230" accel="100000" fill="hold">
                                          <p:stCondLst>
                                            <p:cond delay="770"/>
                                          </p:stCondLst>
                                        </p:cTn>
                                        <p:tgtEl>
                                          <p:spTgt spid="8"/>
                                        </p:tgtEl>
                                        <p:attrNameLst>
                                          <p:attrName>ppt_y</p:attrName>
                                        </p:attrNameLst>
                                      </p:cBhvr>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51" presetClass="entr" presetSubtype="0"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770" decel="100000"/>
                                        <p:tgtEl>
                                          <p:spTgt spid="9"/>
                                        </p:tgtEl>
                                      </p:cBhvr>
                                    </p:animEffect>
                                    <p:animScale>
                                      <p:cBhvr>
                                        <p:cTn id="47" dur="770" decel="100000"/>
                                        <p:tgtEl>
                                          <p:spTgt spid="9"/>
                                        </p:tgtEl>
                                      </p:cBhvr>
                                      <p:from x="10000" y="10000"/>
                                      <p:to x="200000" y="450000"/>
                                    </p:animScale>
                                    <p:animScale>
                                      <p:cBhvr>
                                        <p:cTn id="48" dur="1230" accel="100000" fill="hold">
                                          <p:stCondLst>
                                            <p:cond delay="770"/>
                                          </p:stCondLst>
                                        </p:cTn>
                                        <p:tgtEl>
                                          <p:spTgt spid="9"/>
                                        </p:tgtEl>
                                      </p:cBhvr>
                                      <p:from x="200000" y="450000"/>
                                      <p:to x="100000" y="100000"/>
                                    </p:animScale>
                                    <p:set>
                                      <p:cBhvr>
                                        <p:cTn id="49" dur="770" fill="hold"/>
                                        <p:tgtEl>
                                          <p:spTgt spid="9"/>
                                        </p:tgtEl>
                                        <p:attrNameLst>
                                          <p:attrName>ppt_x</p:attrName>
                                        </p:attrNameLst>
                                      </p:cBhvr>
                                      <p:to>
                                        <p:strVal val="(0.5)"/>
                                      </p:to>
                                    </p:set>
                                    <p:anim from="(0.5)" to="(#ppt_x)" calcmode="lin" valueType="num">
                                      <p:cBhvr>
                                        <p:cTn id="50" dur="1230" accel="100000" fill="hold">
                                          <p:stCondLst>
                                            <p:cond delay="770"/>
                                          </p:stCondLst>
                                        </p:cTn>
                                        <p:tgtEl>
                                          <p:spTgt spid="9"/>
                                        </p:tgtEl>
                                        <p:attrNameLst>
                                          <p:attrName>ppt_x</p:attrName>
                                        </p:attrNameLst>
                                      </p:cBhvr>
                                    </p:anim>
                                    <p:set>
                                      <p:cBhvr>
                                        <p:cTn id="51" dur="770" fill="hold"/>
                                        <p:tgtEl>
                                          <p:spTgt spid="9"/>
                                        </p:tgtEl>
                                        <p:attrNameLst>
                                          <p:attrName>ppt_y</p:attrName>
                                        </p:attrNameLst>
                                      </p:cBhvr>
                                      <p:to>
                                        <p:strVal val="(#ppt_y+0.4)"/>
                                      </p:to>
                                    </p:set>
                                    <p:anim from="(#ppt_y+0.4)" to="(#ppt_y)" calcmode="lin" valueType="num">
                                      <p:cBhvr>
                                        <p:cTn id="52" dur="1230" accel="100000" fill="hold">
                                          <p:stCondLst>
                                            <p:cond delay="770"/>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1001</TotalTime>
  <Words>890</Words>
  <Application>Microsoft Office PowerPoint</Application>
  <PresentationFormat>On-screen Show (4:3)</PresentationFormat>
  <Paragraphs>74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cty xuanan</dc:creator>
  <cp:lastModifiedBy>TGDD</cp:lastModifiedBy>
  <cp:revision>85</cp:revision>
  <dcterms:created xsi:type="dcterms:W3CDTF">2009-02-14T17:28:10Z</dcterms:created>
  <dcterms:modified xsi:type="dcterms:W3CDTF">2021-12-15T03:01:23Z</dcterms:modified>
</cp:coreProperties>
</file>