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4" r:id="rId2"/>
    <p:sldId id="300" r:id="rId3"/>
    <p:sldId id="283" r:id="rId4"/>
    <p:sldId id="284" r:id="rId5"/>
    <p:sldId id="285" r:id="rId6"/>
    <p:sldId id="256" r:id="rId7"/>
    <p:sldId id="281" r:id="rId8"/>
    <p:sldId id="277" r:id="rId9"/>
    <p:sldId id="296" r:id="rId10"/>
    <p:sldId id="301" r:id="rId11"/>
    <p:sldId id="280" r:id="rId12"/>
    <p:sldId id="274" r:id="rId13"/>
    <p:sldId id="299" r:id="rId14"/>
    <p:sldId id="305" r:id="rId15"/>
    <p:sldId id="306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CC"/>
    <a:srgbClr val="008000"/>
    <a:srgbClr val="FF00FF"/>
    <a:srgbClr val="FFCC00"/>
    <a:srgbClr val="FFFF00"/>
    <a:srgbClr val="00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7" autoAdjust="0"/>
    <p:restoredTop sz="94660"/>
  </p:normalViewPr>
  <p:slideViewPr>
    <p:cSldViewPr>
      <p:cViewPr>
        <p:scale>
          <a:sx n="70" d="100"/>
          <a:sy n="70" d="100"/>
        </p:scale>
        <p:origin x="-133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DB790-7728-4098-ADAA-594E04BD3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73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D7D5-144E-4E59-BCB4-39684DCB2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72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AE8AE-866E-42CA-BF94-44802EEC8A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423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9E2C5-BE98-4ADE-BE22-3E572005F5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942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48EB7-1ADA-4970-8CCC-A04BE38E3A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78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A885E-83AF-4F94-BE1D-9BBB1F562D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56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CAFAA-45DE-4F31-AC4F-ED0413824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61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2F1ED-4E71-4D14-9166-50F1789054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87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2019B-EBA6-41D3-9EB7-2441594A0A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3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4BB29-7927-48CD-A5D7-510A56C9A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22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13B7-3688-46FA-9F69-484F6038B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9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F87D4-6906-4FD6-A340-883F24575B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22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783CA-5BA9-4F77-BD79-38724B23B8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040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685E3C4-250C-4B81-BA79-BFA2E682DE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20"/>
          <p:cNvSpPr>
            <a:spLocks noChangeArrowheads="1"/>
          </p:cNvSpPr>
          <p:nvPr/>
        </p:nvSpPr>
        <p:spPr bwMode="auto">
          <a:xfrm>
            <a:off x="990600" y="3124200"/>
            <a:ext cx="655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WordArt 35"/>
          <p:cNvSpPr>
            <a:spLocks noChangeArrowheads="1" noChangeShapeType="1" noTextEdit="1"/>
          </p:cNvSpPr>
          <p:nvPr/>
        </p:nvSpPr>
        <p:spPr bwMode="auto">
          <a:xfrm>
            <a:off x="750888" y="6334125"/>
            <a:ext cx="71247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224B5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65" name="WordArt 38"/>
          <p:cNvSpPr>
            <a:spLocks noChangeArrowheads="1" noChangeShapeType="1" noTextEdit="1"/>
          </p:cNvSpPr>
          <p:nvPr/>
        </p:nvSpPr>
        <p:spPr bwMode="auto">
          <a:xfrm>
            <a:off x="288878" y="228600"/>
            <a:ext cx="8534400" cy="1590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4A4A1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 hai ngày 28 tháng 2 năm 2022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4A4A1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u="sng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4A4A1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Khoa học:</a:t>
            </a:r>
            <a:endParaRPr lang="en-US" sz="3600" u="sng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4A4A1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WordArt 122"/>
          <p:cNvSpPr>
            <a:spLocks noChangeArrowheads="1" noChangeShapeType="1" noTextEdit="1"/>
          </p:cNvSpPr>
          <p:nvPr/>
        </p:nvSpPr>
        <p:spPr bwMode="auto">
          <a:xfrm>
            <a:off x="152400" y="1727011"/>
            <a:ext cx="9220200" cy="1381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Lắp mạch điện đơn giản</a:t>
            </a:r>
          </a:p>
          <a:p>
            <a:pPr algn="ctr"/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(Tiết 2)</a:t>
            </a:r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1"/>
          <p:cNvSpPr txBox="1">
            <a:spLocks noChangeArrowheads="1"/>
          </p:cNvSpPr>
          <p:nvPr/>
        </p:nvSpPr>
        <p:spPr bwMode="auto">
          <a:xfrm>
            <a:off x="838200" y="2667000"/>
            <a:ext cx="3200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 b="1"/>
          </a:p>
          <a:p>
            <a:pPr eaLnBrk="1" hangingPunct="1">
              <a:spcBef>
                <a:spcPct val="50000"/>
              </a:spcBef>
            </a:pPr>
            <a:endParaRPr lang="en-US" sz="2400" b="1">
              <a:solidFill>
                <a:srgbClr val="FF33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2400" b="1"/>
          </a:p>
        </p:txBody>
      </p:sp>
      <p:sp>
        <p:nvSpPr>
          <p:cNvPr id="26627" name="Text Box 13"/>
          <p:cNvSpPr txBox="1">
            <a:spLocks noChangeArrowheads="1"/>
          </p:cNvSpPr>
          <p:nvPr/>
        </p:nvSpPr>
        <p:spPr bwMode="auto">
          <a:xfrm>
            <a:off x="4953000" y="2286000"/>
            <a:ext cx="2743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 b="1"/>
          </a:p>
          <a:p>
            <a:pPr eaLnBrk="1" hangingPunct="1">
              <a:spcBef>
                <a:spcPct val="50000"/>
              </a:spcBef>
            </a:pPr>
            <a:endParaRPr lang="en-US" sz="2400" b="1">
              <a:solidFill>
                <a:srgbClr val="3333CC"/>
              </a:solidFill>
            </a:endParaRPr>
          </a:p>
        </p:txBody>
      </p:sp>
      <p:sp>
        <p:nvSpPr>
          <p:cNvPr id="26628" name="Text Box 16"/>
          <p:cNvSpPr txBox="1">
            <a:spLocks noChangeArrowheads="1"/>
          </p:cNvSpPr>
          <p:nvPr/>
        </p:nvSpPr>
        <p:spPr bwMode="auto">
          <a:xfrm>
            <a:off x="228600" y="1691777"/>
            <a:ext cx="845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 Các vật cho dòng điện chạy qua gọi là gì?</a:t>
            </a:r>
            <a:endParaRPr lang="en-US" sz="320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Text Box 17"/>
          <p:cNvSpPr txBox="1">
            <a:spLocks noChangeArrowheads="1"/>
          </p:cNvSpPr>
          <p:nvPr/>
        </p:nvSpPr>
        <p:spPr bwMode="auto">
          <a:xfrm>
            <a:off x="495300" y="4724400"/>
            <a:ext cx="7924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rgbClr val="FF3300"/>
                </a:solidFill>
              </a:rPr>
              <a:t>Các </a:t>
            </a:r>
            <a:r>
              <a:rPr lang="en-US" sz="2800">
                <a:solidFill>
                  <a:srgbClr val="FF3300"/>
                </a:solidFill>
              </a:rPr>
              <a:t>vật </a:t>
            </a:r>
            <a:r>
              <a:rPr lang="en-US" sz="2800" smtClean="0">
                <a:solidFill>
                  <a:srgbClr val="FF3300"/>
                </a:solidFill>
              </a:rPr>
              <a:t>không cho </a:t>
            </a:r>
            <a:r>
              <a:rPr lang="en-US" sz="2800">
                <a:solidFill>
                  <a:srgbClr val="FF3300"/>
                </a:solidFill>
              </a:rPr>
              <a:t>dòng điện chạy qua gọi là vật </a:t>
            </a:r>
            <a:r>
              <a:rPr lang="en-US" sz="2800" smtClean="0">
                <a:solidFill>
                  <a:srgbClr val="FF3300"/>
                </a:solidFill>
              </a:rPr>
              <a:t>cách </a:t>
            </a:r>
            <a:r>
              <a:rPr lang="en-US" sz="2800">
                <a:solidFill>
                  <a:srgbClr val="FF3300"/>
                </a:solidFill>
              </a:rPr>
              <a:t>điện</a:t>
            </a:r>
            <a:r>
              <a:rPr lang="en-US" sz="2800" smtClean="0">
                <a:solidFill>
                  <a:srgbClr val="FF3300"/>
                </a:solidFill>
              </a:rPr>
              <a:t>.</a:t>
            </a: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26630" name="Hình Chữ nhật 5"/>
          <p:cNvSpPr>
            <a:spLocks noChangeArrowheads="1"/>
          </p:cNvSpPr>
          <p:nvPr/>
        </p:nvSpPr>
        <p:spPr bwMode="auto">
          <a:xfrm>
            <a:off x="990600" y="457200"/>
            <a:ext cx="7086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vi-VN" sz="2800">
                <a:latin typeface="Times New Roman" pitchFamily="18" charset="0"/>
                <a:cs typeface="Times New Roman" pitchFamily="18" charset="0"/>
              </a:rPr>
              <a:t>KHOA HỌC</a:t>
            </a:r>
          </a:p>
          <a:p>
            <a:pPr algn="ctr"/>
            <a:r>
              <a:rPr lang="vi-VN" sz="2800">
                <a:latin typeface="Times New Roman" pitchFamily="18" charset="0"/>
                <a:cs typeface="Times New Roman" pitchFamily="18" charset="0"/>
              </a:rPr>
              <a:t>Lắp mạch điện đơn giản ( Tiết 2)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47934" y="4028588"/>
            <a:ext cx="845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 Các vật không cho dòng điện chạy qua gọi là gì?</a:t>
            </a:r>
            <a:endParaRPr lang="en-US" sz="320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330958" y="2496056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Các vật cho dòng điện chạy qua gọi là vật dẫn điện.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0"/>
          <p:cNvSpPr txBox="1">
            <a:spLocks noChangeArrowheads="1"/>
          </p:cNvSpPr>
          <p:nvPr/>
        </p:nvSpPr>
        <p:spPr bwMode="auto">
          <a:xfrm>
            <a:off x="76200" y="1263295"/>
            <a:ext cx="8915399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Đồng,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, cao su, sắt, thủy tinh, nhôm, gỗ khô, bìa, sứ.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76200" y="2209800"/>
            <a:ext cx="9067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70C0"/>
                </a:solidFill>
                <a:latin typeface="Times New Roman" pitchFamily="18" charset="0"/>
              </a:rPr>
              <a:t>Trong các vật trên thì vật nào là dẫn điện, </a:t>
            </a:r>
            <a:endParaRPr lang="en-US" sz="2800" smtClean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</a:rPr>
              <a:t>                                  vật </a:t>
            </a:r>
            <a:r>
              <a:rPr lang="en-US" sz="2800">
                <a:solidFill>
                  <a:srgbClr val="0070C0"/>
                </a:solidFill>
                <a:latin typeface="Times New Roman" pitchFamily="18" charset="0"/>
              </a:rPr>
              <a:t>nào là cách điện ?</a:t>
            </a:r>
          </a:p>
        </p:txBody>
      </p:sp>
      <p:sp>
        <p:nvSpPr>
          <p:cNvPr id="27652" name="Hình Chữ nhật 3"/>
          <p:cNvSpPr>
            <a:spLocks noChangeArrowheads="1"/>
          </p:cNvSpPr>
          <p:nvPr/>
        </p:nvSpPr>
        <p:spPr bwMode="auto">
          <a:xfrm>
            <a:off x="838200" y="152400"/>
            <a:ext cx="7467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vi-VN" sz="3200">
                <a:latin typeface="Times New Roman" pitchFamily="18" charset="0"/>
                <a:cs typeface="Times New Roman" pitchFamily="18" charset="0"/>
              </a:rPr>
              <a:t>KHOA HỌC</a:t>
            </a:r>
          </a:p>
          <a:p>
            <a:pPr algn="ctr"/>
            <a:r>
              <a:rPr lang="vi-VN" sz="3200">
                <a:latin typeface="Times New Roman" pitchFamily="18" charset="0"/>
                <a:cs typeface="Times New Roman" pitchFamily="18" charset="0"/>
              </a:rPr>
              <a:t>Lắp mạch điện đơn giản ( Tiết 2)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49397"/>
              </p:ext>
            </p:extLst>
          </p:nvPr>
        </p:nvGraphicFramePr>
        <p:xfrm>
          <a:off x="76200" y="3581400"/>
          <a:ext cx="8915398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57699"/>
                <a:gridCol w="44576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Vật</a:t>
                      </a:r>
                      <a:r>
                        <a:rPr lang="en-US" sz="2800" baseline="0" smtClean="0"/>
                        <a:t> dẫn điện: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Vật</a:t>
                      </a:r>
                      <a:r>
                        <a:rPr lang="en-US" sz="2800" baseline="0" smtClean="0"/>
                        <a:t> cách điện:</a:t>
                      </a:r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mtClean="0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mtClean="0"/>
                    </a:p>
                    <a:p>
                      <a:endParaRPr lang="en-US" smtClean="0"/>
                    </a:p>
                    <a:p>
                      <a:endParaRPr lang="en-US" smtClean="0"/>
                    </a:p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227462" y="4191000"/>
            <a:ext cx="28967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</a:rPr>
              <a:t>Đồng, sắt, nhôm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4610100" y="4167116"/>
            <a:ext cx="395841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</a:rPr>
              <a:t>Nhựa, cao su, thủy tinh, gỗ khô, bìa, sứ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7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73100" y="4302125"/>
            <a:ext cx="7239000" cy="952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>
              <a:rot lat="1200000" lon="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16413" y="4130675"/>
            <a:ext cx="1371600" cy="76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>
              <a:rot lat="600000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1803400" y="395922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25600" y="4148138"/>
            <a:ext cx="762000" cy="952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V="1">
            <a:off x="1758950" y="4071938"/>
            <a:ext cx="0" cy="76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scene3d>
            <a:camera prst="legacyPerspectiveTopRight">
              <a:rot lat="0" lon="899994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 rot="5400000">
            <a:off x="2211388" y="3781425"/>
            <a:ext cx="114300" cy="428625"/>
          </a:xfrm>
          <a:prstGeom prst="can">
            <a:avLst>
              <a:gd name="adj" fmla="val 93750"/>
            </a:avLst>
          </a:prstGeom>
          <a:solidFill>
            <a:srgbClr val="E80E2D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5400000">
            <a:off x="2097088" y="3819525"/>
            <a:ext cx="114300" cy="428625"/>
          </a:xfrm>
          <a:prstGeom prst="can">
            <a:avLst>
              <a:gd name="adj" fmla="val 93750"/>
            </a:avLst>
          </a:prstGeom>
          <a:solidFill>
            <a:srgbClr val="E80E2D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 rot="5400000">
            <a:off x="2001838" y="3867150"/>
            <a:ext cx="114300" cy="428625"/>
          </a:xfrm>
          <a:prstGeom prst="can">
            <a:avLst>
              <a:gd name="adj" fmla="val 93750"/>
            </a:avLst>
          </a:prstGeom>
          <a:solidFill>
            <a:srgbClr val="E80E2D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2292350" y="4005263"/>
            <a:ext cx="55563" cy="55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2406650" y="3967163"/>
            <a:ext cx="55563" cy="55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2197100" y="4052888"/>
            <a:ext cx="55563" cy="55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V="1">
            <a:off x="2235200" y="4081463"/>
            <a:ext cx="0" cy="76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scene3d>
            <a:camera prst="legacyPerspectiveTopRight">
              <a:rot lat="0" lon="60000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2444750" y="4081463"/>
            <a:ext cx="46038" cy="1905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3397250" y="4062413"/>
            <a:ext cx="46038" cy="46037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378200" y="3606800"/>
            <a:ext cx="10615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 smtClean="0"/>
              <a:t>Công tắc</a:t>
            </a:r>
            <a:endParaRPr lang="en-US" sz="1600" b="1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3035300" y="4138613"/>
            <a:ext cx="800100" cy="1238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endParaRPr lang="en-US"/>
          </a:p>
        </p:txBody>
      </p:sp>
      <p:sp>
        <p:nvSpPr>
          <p:cNvPr id="29714" name="Freeform 18"/>
          <p:cNvSpPr>
            <a:spLocks/>
          </p:cNvSpPr>
          <p:nvPr/>
        </p:nvSpPr>
        <p:spPr bwMode="auto">
          <a:xfrm>
            <a:off x="2454275" y="4054475"/>
            <a:ext cx="781050" cy="271463"/>
          </a:xfrm>
          <a:custGeom>
            <a:avLst/>
            <a:gdLst>
              <a:gd name="T0" fmla="*/ 0 w 492"/>
              <a:gd name="T1" fmla="*/ 2147483647 h 171"/>
              <a:gd name="T2" fmla="*/ 2147483647 w 492"/>
              <a:gd name="T3" fmla="*/ 2147483647 h 171"/>
              <a:gd name="T4" fmla="*/ 2147483647 w 492"/>
              <a:gd name="T5" fmla="*/ 2147483647 h 171"/>
              <a:gd name="T6" fmla="*/ 2147483647 w 492"/>
              <a:gd name="T7" fmla="*/ 2147483647 h 171"/>
              <a:gd name="T8" fmla="*/ 2147483647 w 492"/>
              <a:gd name="T9" fmla="*/ 2147483647 h 171"/>
              <a:gd name="T10" fmla="*/ 2147483647 w 492"/>
              <a:gd name="T11" fmla="*/ 0 h 1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92"/>
              <a:gd name="T19" fmla="*/ 0 h 171"/>
              <a:gd name="T20" fmla="*/ 492 w 492"/>
              <a:gd name="T21" fmla="*/ 171 h 1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92" h="171">
                <a:moveTo>
                  <a:pt x="0" y="11"/>
                </a:moveTo>
                <a:cubicBezTo>
                  <a:pt x="10" y="32"/>
                  <a:pt x="29" y="122"/>
                  <a:pt x="60" y="138"/>
                </a:cubicBezTo>
                <a:cubicBezTo>
                  <a:pt x="91" y="154"/>
                  <a:pt x="147" y="103"/>
                  <a:pt x="186" y="108"/>
                </a:cubicBezTo>
                <a:cubicBezTo>
                  <a:pt x="225" y="113"/>
                  <a:pt x="257" y="163"/>
                  <a:pt x="294" y="167"/>
                </a:cubicBezTo>
                <a:cubicBezTo>
                  <a:pt x="331" y="171"/>
                  <a:pt x="375" y="160"/>
                  <a:pt x="408" y="132"/>
                </a:cubicBezTo>
                <a:cubicBezTo>
                  <a:pt x="441" y="104"/>
                  <a:pt x="474" y="28"/>
                  <a:pt x="492" y="0"/>
                </a:cubicBezTo>
              </a:path>
            </a:pathLst>
          </a:cu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3235325" y="4035425"/>
            <a:ext cx="46038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3684588" y="4044950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602163" y="3048000"/>
            <a:ext cx="914400" cy="990600"/>
          </a:xfrm>
          <a:prstGeom prst="rect">
            <a:avLst/>
          </a:prstGeom>
          <a:solidFill>
            <a:srgbClr val="660066"/>
          </a:solidFill>
          <a:ln w="28575">
            <a:solidFill>
              <a:srgbClr val="DDDDDD"/>
            </a:solidFill>
            <a:miter lim="800000"/>
            <a:headEnd/>
            <a:tailEnd/>
          </a:ln>
          <a:effectLst>
            <a:prstShdw prst="shdw13" dist="35921" dir="189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18" name="Arc 22"/>
          <p:cNvSpPr>
            <a:spLocks/>
          </p:cNvSpPr>
          <p:nvPr/>
        </p:nvSpPr>
        <p:spPr bwMode="auto">
          <a:xfrm rot="-2700000">
            <a:off x="4810125" y="3048000"/>
            <a:ext cx="533400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635500" y="3616325"/>
            <a:ext cx="914400" cy="423863"/>
          </a:xfrm>
          <a:prstGeom prst="rect">
            <a:avLst/>
          </a:prstGeom>
          <a:solidFill>
            <a:srgbClr val="CC6600"/>
          </a:solidFill>
          <a:ln w="2857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20" name="Oval 24"/>
          <p:cNvSpPr>
            <a:spLocks noChangeArrowheads="1"/>
          </p:cNvSpPr>
          <p:nvPr/>
        </p:nvSpPr>
        <p:spPr bwMode="auto">
          <a:xfrm>
            <a:off x="4716463" y="3886200"/>
            <a:ext cx="95250" cy="952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21" name="Oval 25"/>
          <p:cNvSpPr>
            <a:spLocks noChangeArrowheads="1"/>
          </p:cNvSpPr>
          <p:nvPr/>
        </p:nvSpPr>
        <p:spPr bwMode="auto">
          <a:xfrm>
            <a:off x="5307013" y="3886200"/>
            <a:ext cx="95250" cy="952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22" name="AutoShape 26"/>
          <p:cNvSpPr>
            <a:spLocks noChangeArrowheads="1"/>
          </p:cNvSpPr>
          <p:nvPr/>
        </p:nvSpPr>
        <p:spPr bwMode="auto">
          <a:xfrm>
            <a:off x="4640263" y="396557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4926013" y="3327400"/>
            <a:ext cx="312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b="1">
                <a:latin typeface="VNI-Avo" pitchFamily="2" charset="0"/>
              </a:rPr>
              <a:t>A</a:t>
            </a:r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5078413" y="3168650"/>
            <a:ext cx="0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4827588" y="3222625"/>
            <a:ext cx="571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 flipH="1">
            <a:off x="5307013" y="3241675"/>
            <a:ext cx="571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 rot="-226911">
            <a:off x="4583113" y="3208338"/>
            <a:ext cx="1009650" cy="1009650"/>
            <a:chOff x="3108" y="2208"/>
            <a:chExt cx="636" cy="636"/>
          </a:xfrm>
        </p:grpSpPr>
        <p:sp>
          <p:nvSpPr>
            <p:cNvPr id="29753" name="Line 32"/>
            <p:cNvSpPr>
              <a:spLocks noChangeShapeType="1"/>
            </p:cNvSpPr>
            <p:nvPr/>
          </p:nvSpPr>
          <p:spPr bwMode="auto">
            <a:xfrm rot="20010864" flipV="1">
              <a:off x="3360" y="2208"/>
              <a:ext cx="0" cy="2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4" name="Oval 33"/>
            <p:cNvSpPr>
              <a:spLocks noChangeArrowheads="1"/>
            </p:cNvSpPr>
            <p:nvPr/>
          </p:nvSpPr>
          <p:spPr bwMode="auto">
            <a:xfrm>
              <a:off x="3108" y="2208"/>
              <a:ext cx="636" cy="63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29728" name="Oval 34"/>
          <p:cNvSpPr>
            <a:spLocks noChangeArrowheads="1"/>
          </p:cNvSpPr>
          <p:nvPr/>
        </p:nvSpPr>
        <p:spPr bwMode="auto">
          <a:xfrm rot="20010864" flipV="1">
            <a:off x="5046663" y="3638550"/>
            <a:ext cx="136525" cy="138113"/>
          </a:xfrm>
          <a:prstGeom prst="ellipse">
            <a:avLst/>
          </a:prstGeom>
          <a:solidFill>
            <a:srgbClr val="FF0066"/>
          </a:solidFill>
          <a:ln w="28575">
            <a:solidFill>
              <a:srgbClr val="66FFFF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29" name="Oval 35"/>
          <p:cNvSpPr>
            <a:spLocks noChangeArrowheads="1"/>
          </p:cNvSpPr>
          <p:nvPr/>
        </p:nvSpPr>
        <p:spPr bwMode="auto">
          <a:xfrm>
            <a:off x="5068888" y="3659188"/>
            <a:ext cx="95250" cy="9525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30" name="Line 36"/>
          <p:cNvSpPr>
            <a:spLocks noChangeShapeType="1"/>
          </p:cNvSpPr>
          <p:nvPr/>
        </p:nvSpPr>
        <p:spPr bwMode="auto">
          <a:xfrm>
            <a:off x="4948238" y="3178175"/>
            <a:ext cx="3810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37"/>
          <p:cNvSpPr>
            <a:spLocks noChangeShapeType="1"/>
          </p:cNvSpPr>
          <p:nvPr/>
        </p:nvSpPr>
        <p:spPr bwMode="auto">
          <a:xfrm flipH="1">
            <a:off x="5189538" y="3178175"/>
            <a:ext cx="3810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025775" y="3733800"/>
            <a:ext cx="685800" cy="685800"/>
            <a:chOff x="1218" y="2010"/>
            <a:chExt cx="432" cy="432"/>
          </a:xfrm>
        </p:grpSpPr>
        <p:sp>
          <p:nvSpPr>
            <p:cNvPr id="29751" name="Line 39"/>
            <p:cNvSpPr>
              <a:spLocks noChangeShapeType="1"/>
            </p:cNvSpPr>
            <p:nvPr/>
          </p:nvSpPr>
          <p:spPr bwMode="auto">
            <a:xfrm flipV="1">
              <a:off x="1440" y="206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2" name="Oval 40"/>
            <p:cNvSpPr>
              <a:spLocks noChangeArrowheads="1"/>
            </p:cNvSpPr>
            <p:nvPr/>
          </p:nvSpPr>
          <p:spPr bwMode="auto">
            <a:xfrm>
              <a:off x="1218" y="2010"/>
              <a:ext cx="432" cy="43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29733" name="AutoShape 41"/>
          <p:cNvSpPr>
            <a:spLocks noChangeArrowheads="1"/>
          </p:cNvSpPr>
          <p:nvPr/>
        </p:nvSpPr>
        <p:spPr bwMode="auto">
          <a:xfrm>
            <a:off x="3206750" y="393065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34" name="AutoShape 42"/>
          <p:cNvSpPr>
            <a:spLocks noChangeArrowheads="1"/>
          </p:cNvSpPr>
          <p:nvPr/>
        </p:nvSpPr>
        <p:spPr bwMode="auto">
          <a:xfrm>
            <a:off x="2422525" y="395287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35" name="Oval 43"/>
          <p:cNvSpPr>
            <a:spLocks noChangeArrowheads="1"/>
          </p:cNvSpPr>
          <p:nvPr/>
        </p:nvSpPr>
        <p:spPr bwMode="auto">
          <a:xfrm>
            <a:off x="3360738" y="4029075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36" name="Freeform 44"/>
          <p:cNvSpPr>
            <a:spLocks/>
          </p:cNvSpPr>
          <p:nvPr/>
        </p:nvSpPr>
        <p:spPr bwMode="auto">
          <a:xfrm>
            <a:off x="3835400" y="4033838"/>
            <a:ext cx="838200" cy="338137"/>
          </a:xfrm>
          <a:custGeom>
            <a:avLst/>
            <a:gdLst>
              <a:gd name="T0" fmla="*/ 0 w 528"/>
              <a:gd name="T1" fmla="*/ 0 h 213"/>
              <a:gd name="T2" fmla="*/ 2147483647 w 528"/>
              <a:gd name="T3" fmla="*/ 2147483647 h 213"/>
              <a:gd name="T4" fmla="*/ 2147483647 w 528"/>
              <a:gd name="T5" fmla="*/ 2147483647 h 213"/>
              <a:gd name="T6" fmla="*/ 2147483647 w 528"/>
              <a:gd name="T7" fmla="*/ 2147483647 h 213"/>
              <a:gd name="T8" fmla="*/ 2147483647 w 528"/>
              <a:gd name="T9" fmla="*/ 2147483647 h 213"/>
              <a:gd name="T10" fmla="*/ 2147483647 w 528"/>
              <a:gd name="T11" fmla="*/ 2147483647 h 2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213"/>
              <a:gd name="T20" fmla="*/ 528 w 528"/>
              <a:gd name="T21" fmla="*/ 213 h 2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213">
                <a:moveTo>
                  <a:pt x="0" y="0"/>
                </a:moveTo>
                <a:cubicBezTo>
                  <a:pt x="4" y="25"/>
                  <a:pt x="0" y="116"/>
                  <a:pt x="24" y="151"/>
                </a:cubicBezTo>
                <a:cubicBezTo>
                  <a:pt x="48" y="186"/>
                  <a:pt x="109" y="209"/>
                  <a:pt x="144" y="211"/>
                </a:cubicBezTo>
                <a:cubicBezTo>
                  <a:pt x="179" y="213"/>
                  <a:pt x="190" y="178"/>
                  <a:pt x="234" y="163"/>
                </a:cubicBezTo>
                <a:cubicBezTo>
                  <a:pt x="278" y="148"/>
                  <a:pt x="359" y="140"/>
                  <a:pt x="408" y="121"/>
                </a:cubicBezTo>
                <a:cubicBezTo>
                  <a:pt x="457" y="102"/>
                  <a:pt x="503" y="64"/>
                  <a:pt x="528" y="49"/>
                </a:cubicBezTo>
              </a:path>
            </a:pathLst>
          </a:cu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7" name="AutoShape 45"/>
          <p:cNvSpPr>
            <a:spLocks noChangeArrowheads="1"/>
          </p:cNvSpPr>
          <p:nvPr/>
        </p:nvSpPr>
        <p:spPr bwMode="auto">
          <a:xfrm>
            <a:off x="3806825" y="394970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38" name="AutoShape 46"/>
          <p:cNvSpPr>
            <a:spLocks noChangeArrowheads="1"/>
          </p:cNvSpPr>
          <p:nvPr/>
        </p:nvSpPr>
        <p:spPr bwMode="auto">
          <a:xfrm>
            <a:off x="5364163" y="396557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39" name="Oval 47"/>
          <p:cNvSpPr>
            <a:spLocks noChangeArrowheads="1"/>
          </p:cNvSpPr>
          <p:nvPr/>
        </p:nvSpPr>
        <p:spPr bwMode="auto">
          <a:xfrm rot="20010864" flipV="1">
            <a:off x="4583113" y="3170238"/>
            <a:ext cx="1063625" cy="10747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 type="none" w="sm" len="sm"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33840" name="Oval 48"/>
          <p:cNvSpPr>
            <a:spLocks noChangeArrowheads="1"/>
          </p:cNvSpPr>
          <p:nvPr/>
        </p:nvSpPr>
        <p:spPr bwMode="auto">
          <a:xfrm>
            <a:off x="5626100" y="2133600"/>
            <a:ext cx="2590800" cy="2438400"/>
          </a:xfrm>
          <a:prstGeom prst="ellipse">
            <a:avLst/>
          </a:prstGeom>
          <a:gradFill rotWithShape="1">
            <a:gsLst>
              <a:gs pos="0">
                <a:srgbClr val="E3E300"/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9741" name="Litebulb"/>
          <p:cNvSpPr>
            <a:spLocks noEditPoints="1" noChangeArrowheads="1"/>
          </p:cNvSpPr>
          <p:nvPr/>
        </p:nvSpPr>
        <p:spPr bwMode="auto">
          <a:xfrm>
            <a:off x="6616700" y="3006725"/>
            <a:ext cx="712788" cy="10239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31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742" name="Group 50"/>
          <p:cNvGrpSpPr>
            <a:grpSpLocks/>
          </p:cNvGrpSpPr>
          <p:nvPr/>
        </p:nvGrpSpPr>
        <p:grpSpPr bwMode="auto">
          <a:xfrm>
            <a:off x="6616700" y="3006725"/>
            <a:ext cx="712788" cy="1104900"/>
            <a:chOff x="1402" y="2202"/>
            <a:chExt cx="449" cy="696"/>
          </a:xfrm>
        </p:grpSpPr>
        <p:sp>
          <p:nvSpPr>
            <p:cNvPr id="29748" name="Litebulb"/>
            <p:cNvSpPr>
              <a:spLocks noEditPoints="1" noChangeArrowheads="1"/>
            </p:cNvSpPr>
            <p:nvPr/>
          </p:nvSpPr>
          <p:spPr bwMode="auto">
            <a:xfrm>
              <a:off x="1402" y="2202"/>
              <a:ext cx="449" cy="6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60 w 21600"/>
                <a:gd name="T13" fmla="*/ 2177 h 21600"/>
                <a:gd name="T14" fmla="*/ 18281 w 21600"/>
                <a:gd name="T15" fmla="*/ 927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/>
            </a:solidFill>
            <a:ln w="3175">
              <a:solidFill>
                <a:srgbClr val="FFCC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9" name="Oval 52"/>
            <p:cNvSpPr>
              <a:spLocks noChangeArrowheads="1"/>
            </p:cNvSpPr>
            <p:nvPr/>
          </p:nvSpPr>
          <p:spPr bwMode="auto">
            <a:xfrm>
              <a:off x="1453" y="2774"/>
              <a:ext cx="350" cy="124"/>
            </a:xfrm>
            <a:prstGeom prst="ellipse">
              <a:avLst/>
            </a:prstGeom>
            <a:solidFill>
              <a:srgbClr val="0099FF"/>
            </a:solidFill>
            <a:ln w="9525">
              <a:round/>
              <a:headEnd/>
              <a:tailEnd/>
            </a:ln>
            <a:scene3d>
              <a:camera prst="legacyObliqueTopRight">
                <a:rot lat="16199989" lon="0" rev="0"/>
              </a:camera>
              <a:lightRig rig="legacyFlat1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33845" name="AutoShape 53"/>
            <p:cNvSpPr>
              <a:spLocks noChangeArrowheads="1"/>
            </p:cNvSpPr>
            <p:nvPr/>
          </p:nvSpPr>
          <p:spPr bwMode="auto">
            <a:xfrm rot="16200000">
              <a:off x="1541" y="2686"/>
              <a:ext cx="172" cy="162"/>
            </a:xfrm>
            <a:prstGeom prst="flowChartOnlineStorag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9743" name="Freeform 54"/>
          <p:cNvSpPr>
            <a:spLocks/>
          </p:cNvSpPr>
          <p:nvPr/>
        </p:nvSpPr>
        <p:spPr bwMode="auto">
          <a:xfrm>
            <a:off x="228600" y="4038600"/>
            <a:ext cx="8674100" cy="1143000"/>
          </a:xfrm>
          <a:custGeom>
            <a:avLst/>
            <a:gdLst>
              <a:gd name="T0" fmla="*/ 2147483647 w 5464"/>
              <a:gd name="T1" fmla="*/ 0 h 720"/>
              <a:gd name="T2" fmla="*/ 2147483647 w 5464"/>
              <a:gd name="T3" fmla="*/ 2147483647 h 720"/>
              <a:gd name="T4" fmla="*/ 2147483647 w 5464"/>
              <a:gd name="T5" fmla="*/ 2147483647 h 720"/>
              <a:gd name="T6" fmla="*/ 2147483647 w 5464"/>
              <a:gd name="T7" fmla="*/ 2147483647 h 720"/>
              <a:gd name="T8" fmla="*/ 2147483647 w 5464"/>
              <a:gd name="T9" fmla="*/ 2147483647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4"/>
              <a:gd name="T16" fmla="*/ 0 h 720"/>
              <a:gd name="T17" fmla="*/ 5464 w 5464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4" h="720">
                <a:moveTo>
                  <a:pt x="1008" y="0"/>
                </a:moveTo>
                <a:cubicBezTo>
                  <a:pt x="792" y="20"/>
                  <a:pt x="576" y="40"/>
                  <a:pt x="528" y="144"/>
                </a:cubicBezTo>
                <a:cubicBezTo>
                  <a:pt x="480" y="248"/>
                  <a:pt x="0" y="544"/>
                  <a:pt x="720" y="624"/>
                </a:cubicBezTo>
                <a:cubicBezTo>
                  <a:pt x="1440" y="704"/>
                  <a:pt x="4232" y="720"/>
                  <a:pt x="4848" y="624"/>
                </a:cubicBezTo>
                <a:cubicBezTo>
                  <a:pt x="5464" y="528"/>
                  <a:pt x="4488" y="144"/>
                  <a:pt x="4416" y="48"/>
                </a:cubicBezTo>
              </a:path>
            </a:pathLst>
          </a:cu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4" name="Freeform 55"/>
          <p:cNvSpPr>
            <a:spLocks/>
          </p:cNvSpPr>
          <p:nvPr/>
        </p:nvSpPr>
        <p:spPr bwMode="auto">
          <a:xfrm>
            <a:off x="5397500" y="3997325"/>
            <a:ext cx="1295400" cy="241300"/>
          </a:xfrm>
          <a:custGeom>
            <a:avLst/>
            <a:gdLst>
              <a:gd name="T0" fmla="*/ 0 w 816"/>
              <a:gd name="T1" fmla="*/ 0 h 152"/>
              <a:gd name="T2" fmla="*/ 2147483647 w 816"/>
              <a:gd name="T3" fmla="*/ 2147483647 h 152"/>
              <a:gd name="T4" fmla="*/ 2147483647 w 816"/>
              <a:gd name="T5" fmla="*/ 2147483647 h 152"/>
              <a:gd name="T6" fmla="*/ 2147483647 w 816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152"/>
              <a:gd name="T14" fmla="*/ 816 w 816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152">
                <a:moveTo>
                  <a:pt x="0" y="0"/>
                </a:moveTo>
                <a:cubicBezTo>
                  <a:pt x="64" y="36"/>
                  <a:pt x="128" y="72"/>
                  <a:pt x="240" y="96"/>
                </a:cubicBezTo>
                <a:cubicBezTo>
                  <a:pt x="352" y="120"/>
                  <a:pt x="576" y="152"/>
                  <a:pt x="672" y="144"/>
                </a:cubicBezTo>
                <a:cubicBezTo>
                  <a:pt x="768" y="136"/>
                  <a:pt x="792" y="92"/>
                  <a:pt x="816" y="48"/>
                </a:cubicBezTo>
              </a:path>
            </a:pathLst>
          </a:cu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5" name="Text Box 108"/>
          <p:cNvSpPr txBox="1">
            <a:spLocks noChangeArrowheads="1"/>
          </p:cNvSpPr>
          <p:nvPr/>
        </p:nvSpPr>
        <p:spPr bwMode="auto">
          <a:xfrm>
            <a:off x="1968500" y="3616325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Pin</a:t>
            </a:r>
          </a:p>
        </p:txBody>
      </p:sp>
      <p:sp>
        <p:nvSpPr>
          <p:cNvPr id="29746" name="Text Box 111"/>
          <p:cNvSpPr txBox="1">
            <a:spLocks noChangeArrowheads="1"/>
          </p:cNvSpPr>
          <p:nvPr/>
        </p:nvSpPr>
        <p:spPr bwMode="auto">
          <a:xfrm>
            <a:off x="1524000" y="381000"/>
            <a:ext cx="480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29747" name="Text Box 116"/>
          <p:cNvSpPr txBox="1">
            <a:spLocks noChangeArrowheads="1"/>
          </p:cNvSpPr>
          <p:nvPr/>
        </p:nvSpPr>
        <p:spPr bwMode="auto">
          <a:xfrm>
            <a:off x="1981200" y="1524000"/>
            <a:ext cx="3886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smtClean="0">
                <a:solidFill>
                  <a:srgbClr val="3333CC"/>
                </a:solidFill>
              </a:rPr>
              <a:t>Công tắc điện có vai trò </a:t>
            </a:r>
            <a:r>
              <a:rPr lang="en-US" sz="28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>
                <a:solidFill>
                  <a:srgbClr val="3333CC"/>
                </a:solidFill>
              </a:rPr>
              <a:t>?</a:t>
            </a:r>
          </a:p>
        </p:txBody>
      </p:sp>
      <p:sp>
        <p:nvSpPr>
          <p:cNvPr id="59" name="Text Box 116"/>
          <p:cNvSpPr txBox="1">
            <a:spLocks noChangeArrowheads="1"/>
          </p:cNvSpPr>
          <p:nvPr/>
        </p:nvSpPr>
        <p:spPr bwMode="auto">
          <a:xfrm>
            <a:off x="2607814" y="5410200"/>
            <a:ext cx="600278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smtClean="0">
                <a:solidFill>
                  <a:srgbClr val="FF3300"/>
                </a:solidFill>
              </a:rPr>
              <a:t>Công tắc điện có vai trò để đóng , mở mạch điện.</a:t>
            </a:r>
            <a:endParaRPr lang="en-US" sz="28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40" grpId="0" animBg="1"/>
      <p:bldP spid="29747" grpId="0"/>
      <p:bldP spid="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0" smtClean="0">
                <a:solidFill>
                  <a:srgbClr val="0000CC"/>
                </a:solidFill>
                <a:latin typeface=".VnTimeH" pitchFamily="34" charset="0"/>
              </a:rPr>
              <a:t>Công tắc điện</a:t>
            </a:r>
          </a:p>
        </p:txBody>
      </p:sp>
      <p:pic>
        <p:nvPicPr>
          <p:cNvPr id="3072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270192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3" descr="C:\Documents and Settings\Hoa_Nguyen\Desktop\Anh\Anh dong_ok\1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68525"/>
            <a:ext cx="5486400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686800" cy="1295400"/>
          </a:xfrm>
        </p:spPr>
        <p:txBody>
          <a:bodyPr/>
          <a:lstStyle/>
          <a:p>
            <a:r>
              <a:rPr lang="en-US" sz="3200" b="0" smtClean="0"/>
              <a:t>Muốn bóng đèn sáng cần có điều kiện gì?</a:t>
            </a:r>
            <a:endParaRPr lang="en-US" sz="3200" b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270681" y="1752600"/>
            <a:ext cx="8686800" cy="198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b="0" smtClean="0">
                <a:solidFill>
                  <a:srgbClr val="FF3300"/>
                </a:solidFill>
              </a:rPr>
              <a:t>Muốn cho đèn sáng cần phải có dòng điện chạy qua một mạch điện kín từ cực dương của pin, qua bóng đèn đến cực âm của pin.</a:t>
            </a:r>
            <a:endParaRPr lang="en-US" sz="3200" b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9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686800" cy="1295400"/>
          </a:xfrm>
        </p:spPr>
        <p:txBody>
          <a:bodyPr/>
          <a:lstStyle/>
          <a:p>
            <a:r>
              <a:rPr lang="en-US" sz="3200" b="0" u="sng" smtClean="0"/>
              <a:t>Khoa hoc</a:t>
            </a:r>
            <a:r>
              <a:rPr lang="en-US" sz="3200" b="0" smtClean="0"/>
              <a:t>: </a:t>
            </a:r>
            <a:r>
              <a:rPr lang="en-US" sz="3200" b="0" smtClean="0">
                <a:solidFill>
                  <a:srgbClr val="FF3300"/>
                </a:solidFill>
              </a:rPr>
              <a:t>Lắp mạch điện đơn giản (tiết 2)</a:t>
            </a:r>
            <a:br>
              <a:rPr lang="en-US" sz="3200" b="0" smtClean="0">
                <a:solidFill>
                  <a:srgbClr val="FF3300"/>
                </a:solidFill>
              </a:rPr>
            </a:br>
            <a:r>
              <a:rPr lang="en-US" sz="3200" b="0"/>
              <a:t> </a:t>
            </a:r>
            <a:r>
              <a:rPr lang="en-US" sz="3200" b="0" smtClean="0"/>
              <a:t>                 (Xem sách trang 94)</a:t>
            </a:r>
            <a:endParaRPr lang="en-US" sz="3200" b="0"/>
          </a:p>
        </p:txBody>
      </p:sp>
    </p:spTree>
    <p:extLst>
      <p:ext uri="{BB962C8B-B14F-4D97-AF65-F5344CB8AC3E}">
        <p14:creationId xmlns:p14="http://schemas.microsoft.com/office/powerpoint/2010/main" val="409793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73100" y="4302125"/>
            <a:ext cx="7239000" cy="952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>
              <a:rot lat="1200000" lon="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316413" y="4130675"/>
            <a:ext cx="1371600" cy="76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>
              <a:rot lat="600000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803400" y="395922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625600" y="4148138"/>
            <a:ext cx="762000" cy="952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1758950" y="4071938"/>
            <a:ext cx="0" cy="76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scene3d>
            <a:camera prst="legacyPerspectiveTopRight">
              <a:rot lat="0" lon="899994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 rot="5400000">
            <a:off x="2211388" y="3781425"/>
            <a:ext cx="114300" cy="428625"/>
          </a:xfrm>
          <a:prstGeom prst="can">
            <a:avLst>
              <a:gd name="adj" fmla="val 93750"/>
            </a:avLst>
          </a:prstGeom>
          <a:solidFill>
            <a:srgbClr val="E80E2D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 rot="5400000">
            <a:off x="2097088" y="3819525"/>
            <a:ext cx="114300" cy="428625"/>
          </a:xfrm>
          <a:prstGeom prst="can">
            <a:avLst>
              <a:gd name="adj" fmla="val 93750"/>
            </a:avLst>
          </a:prstGeom>
          <a:solidFill>
            <a:srgbClr val="E80E2D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 rot="5400000">
            <a:off x="2001838" y="3867150"/>
            <a:ext cx="114300" cy="428625"/>
          </a:xfrm>
          <a:prstGeom prst="can">
            <a:avLst>
              <a:gd name="adj" fmla="val 93750"/>
            </a:avLst>
          </a:prstGeom>
          <a:solidFill>
            <a:srgbClr val="E80E2D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2292350" y="4005263"/>
            <a:ext cx="55563" cy="55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2406650" y="3967163"/>
            <a:ext cx="55563" cy="55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2197100" y="4052888"/>
            <a:ext cx="55563" cy="55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V="1">
            <a:off x="2235200" y="4081463"/>
            <a:ext cx="0" cy="76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scene3d>
            <a:camera prst="legacyPerspectiveTopRight">
              <a:rot lat="0" lon="60000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2444750" y="4081463"/>
            <a:ext cx="46038" cy="1905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3397250" y="4062413"/>
            <a:ext cx="46038" cy="46037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378200" y="3606800"/>
            <a:ext cx="10615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 smtClean="0"/>
              <a:t>Công tắc</a:t>
            </a:r>
            <a:endParaRPr lang="en-US" sz="1600" b="1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3035300" y="4138613"/>
            <a:ext cx="800100" cy="1238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endParaRPr lang="en-US"/>
          </a:p>
        </p:txBody>
      </p:sp>
      <p:sp>
        <p:nvSpPr>
          <p:cNvPr id="16402" name="Freeform 18"/>
          <p:cNvSpPr>
            <a:spLocks/>
          </p:cNvSpPr>
          <p:nvPr/>
        </p:nvSpPr>
        <p:spPr bwMode="auto">
          <a:xfrm>
            <a:off x="2454275" y="4054475"/>
            <a:ext cx="781050" cy="271463"/>
          </a:xfrm>
          <a:custGeom>
            <a:avLst/>
            <a:gdLst>
              <a:gd name="T0" fmla="*/ 0 w 492"/>
              <a:gd name="T1" fmla="*/ 2147483647 h 171"/>
              <a:gd name="T2" fmla="*/ 2147483647 w 492"/>
              <a:gd name="T3" fmla="*/ 2147483647 h 171"/>
              <a:gd name="T4" fmla="*/ 2147483647 w 492"/>
              <a:gd name="T5" fmla="*/ 2147483647 h 171"/>
              <a:gd name="T6" fmla="*/ 2147483647 w 492"/>
              <a:gd name="T7" fmla="*/ 2147483647 h 171"/>
              <a:gd name="T8" fmla="*/ 2147483647 w 492"/>
              <a:gd name="T9" fmla="*/ 2147483647 h 171"/>
              <a:gd name="T10" fmla="*/ 2147483647 w 492"/>
              <a:gd name="T11" fmla="*/ 0 h 1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92"/>
              <a:gd name="T19" fmla="*/ 0 h 171"/>
              <a:gd name="T20" fmla="*/ 492 w 492"/>
              <a:gd name="T21" fmla="*/ 171 h 1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92" h="171">
                <a:moveTo>
                  <a:pt x="0" y="11"/>
                </a:moveTo>
                <a:cubicBezTo>
                  <a:pt x="10" y="32"/>
                  <a:pt x="29" y="122"/>
                  <a:pt x="60" y="138"/>
                </a:cubicBezTo>
                <a:cubicBezTo>
                  <a:pt x="91" y="154"/>
                  <a:pt x="147" y="103"/>
                  <a:pt x="186" y="108"/>
                </a:cubicBezTo>
                <a:cubicBezTo>
                  <a:pt x="225" y="113"/>
                  <a:pt x="257" y="163"/>
                  <a:pt x="294" y="167"/>
                </a:cubicBezTo>
                <a:cubicBezTo>
                  <a:pt x="331" y="171"/>
                  <a:pt x="375" y="160"/>
                  <a:pt x="408" y="132"/>
                </a:cubicBezTo>
                <a:cubicBezTo>
                  <a:pt x="441" y="104"/>
                  <a:pt x="474" y="28"/>
                  <a:pt x="492" y="0"/>
                </a:cubicBezTo>
              </a:path>
            </a:pathLst>
          </a:cu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3235325" y="4035425"/>
            <a:ext cx="46038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3684588" y="4044950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4602163" y="3048000"/>
            <a:ext cx="914400" cy="990600"/>
          </a:xfrm>
          <a:prstGeom prst="rect">
            <a:avLst/>
          </a:prstGeom>
          <a:solidFill>
            <a:srgbClr val="660066"/>
          </a:solidFill>
          <a:ln w="28575">
            <a:solidFill>
              <a:srgbClr val="DDDDDD"/>
            </a:solidFill>
            <a:miter lim="800000"/>
            <a:headEnd/>
            <a:tailEnd/>
          </a:ln>
          <a:effectLst>
            <a:prstShdw prst="shdw13" dist="35921" dir="189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06" name="Arc 22"/>
          <p:cNvSpPr>
            <a:spLocks/>
          </p:cNvSpPr>
          <p:nvPr/>
        </p:nvSpPr>
        <p:spPr bwMode="auto">
          <a:xfrm rot="-2700000">
            <a:off x="4810125" y="3048000"/>
            <a:ext cx="533400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4635500" y="3616325"/>
            <a:ext cx="914400" cy="423863"/>
          </a:xfrm>
          <a:prstGeom prst="rect">
            <a:avLst/>
          </a:prstGeom>
          <a:solidFill>
            <a:srgbClr val="CC6600"/>
          </a:solidFill>
          <a:ln w="2857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4716463" y="3886200"/>
            <a:ext cx="95250" cy="952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5307013" y="3886200"/>
            <a:ext cx="95250" cy="952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10" name="AutoShape 26"/>
          <p:cNvSpPr>
            <a:spLocks noChangeArrowheads="1"/>
          </p:cNvSpPr>
          <p:nvPr/>
        </p:nvSpPr>
        <p:spPr bwMode="auto">
          <a:xfrm>
            <a:off x="4640263" y="396557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4926013" y="3327400"/>
            <a:ext cx="312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b="1">
                <a:latin typeface="VNI-Avo" pitchFamily="2" charset="0"/>
              </a:rPr>
              <a:t>A</a:t>
            </a:r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5078413" y="3168650"/>
            <a:ext cx="0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4827588" y="3222625"/>
            <a:ext cx="571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flipH="1">
            <a:off x="5307013" y="3241675"/>
            <a:ext cx="571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 rot="-226911">
            <a:off x="4583113" y="3208338"/>
            <a:ext cx="1009650" cy="1009650"/>
            <a:chOff x="3108" y="2208"/>
            <a:chExt cx="636" cy="636"/>
          </a:xfrm>
        </p:grpSpPr>
        <p:sp>
          <p:nvSpPr>
            <p:cNvPr id="16442" name="Line 32"/>
            <p:cNvSpPr>
              <a:spLocks noChangeShapeType="1"/>
            </p:cNvSpPr>
            <p:nvPr/>
          </p:nvSpPr>
          <p:spPr bwMode="auto">
            <a:xfrm rot="20010864" flipV="1">
              <a:off x="3360" y="2208"/>
              <a:ext cx="0" cy="2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Oval 33"/>
            <p:cNvSpPr>
              <a:spLocks noChangeArrowheads="1"/>
            </p:cNvSpPr>
            <p:nvPr/>
          </p:nvSpPr>
          <p:spPr bwMode="auto">
            <a:xfrm>
              <a:off x="3108" y="2208"/>
              <a:ext cx="636" cy="63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16416" name="Oval 34"/>
          <p:cNvSpPr>
            <a:spLocks noChangeArrowheads="1"/>
          </p:cNvSpPr>
          <p:nvPr/>
        </p:nvSpPr>
        <p:spPr bwMode="auto">
          <a:xfrm rot="20010864" flipV="1">
            <a:off x="5046663" y="3638550"/>
            <a:ext cx="136525" cy="138113"/>
          </a:xfrm>
          <a:prstGeom prst="ellipse">
            <a:avLst/>
          </a:prstGeom>
          <a:solidFill>
            <a:srgbClr val="FF0066"/>
          </a:solidFill>
          <a:ln w="28575">
            <a:solidFill>
              <a:srgbClr val="66FFFF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17" name="Oval 35"/>
          <p:cNvSpPr>
            <a:spLocks noChangeArrowheads="1"/>
          </p:cNvSpPr>
          <p:nvPr/>
        </p:nvSpPr>
        <p:spPr bwMode="auto">
          <a:xfrm>
            <a:off x="5068888" y="3659188"/>
            <a:ext cx="95250" cy="9525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18" name="Line 36"/>
          <p:cNvSpPr>
            <a:spLocks noChangeShapeType="1"/>
          </p:cNvSpPr>
          <p:nvPr/>
        </p:nvSpPr>
        <p:spPr bwMode="auto">
          <a:xfrm>
            <a:off x="4948238" y="3178175"/>
            <a:ext cx="3810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7"/>
          <p:cNvSpPr>
            <a:spLocks noChangeShapeType="1"/>
          </p:cNvSpPr>
          <p:nvPr/>
        </p:nvSpPr>
        <p:spPr bwMode="auto">
          <a:xfrm flipH="1">
            <a:off x="5189538" y="3178175"/>
            <a:ext cx="3810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025775" y="3733800"/>
            <a:ext cx="685800" cy="685800"/>
            <a:chOff x="1218" y="2010"/>
            <a:chExt cx="432" cy="432"/>
          </a:xfrm>
        </p:grpSpPr>
        <p:sp>
          <p:nvSpPr>
            <p:cNvPr id="16440" name="Line 39"/>
            <p:cNvSpPr>
              <a:spLocks noChangeShapeType="1"/>
            </p:cNvSpPr>
            <p:nvPr/>
          </p:nvSpPr>
          <p:spPr bwMode="auto">
            <a:xfrm flipV="1">
              <a:off x="1440" y="206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1" name="Oval 40"/>
            <p:cNvSpPr>
              <a:spLocks noChangeArrowheads="1"/>
            </p:cNvSpPr>
            <p:nvPr/>
          </p:nvSpPr>
          <p:spPr bwMode="auto">
            <a:xfrm>
              <a:off x="1218" y="2010"/>
              <a:ext cx="432" cy="43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16421" name="AutoShape 41"/>
          <p:cNvSpPr>
            <a:spLocks noChangeArrowheads="1"/>
          </p:cNvSpPr>
          <p:nvPr/>
        </p:nvSpPr>
        <p:spPr bwMode="auto">
          <a:xfrm>
            <a:off x="3206750" y="393065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22" name="AutoShape 42"/>
          <p:cNvSpPr>
            <a:spLocks noChangeArrowheads="1"/>
          </p:cNvSpPr>
          <p:nvPr/>
        </p:nvSpPr>
        <p:spPr bwMode="auto">
          <a:xfrm>
            <a:off x="2422525" y="395287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23" name="Oval 43"/>
          <p:cNvSpPr>
            <a:spLocks noChangeArrowheads="1"/>
          </p:cNvSpPr>
          <p:nvPr/>
        </p:nvSpPr>
        <p:spPr bwMode="auto">
          <a:xfrm>
            <a:off x="3360738" y="4029075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24" name="Freeform 44"/>
          <p:cNvSpPr>
            <a:spLocks/>
          </p:cNvSpPr>
          <p:nvPr/>
        </p:nvSpPr>
        <p:spPr bwMode="auto">
          <a:xfrm>
            <a:off x="3835400" y="4033838"/>
            <a:ext cx="838200" cy="338137"/>
          </a:xfrm>
          <a:custGeom>
            <a:avLst/>
            <a:gdLst>
              <a:gd name="T0" fmla="*/ 0 w 528"/>
              <a:gd name="T1" fmla="*/ 0 h 213"/>
              <a:gd name="T2" fmla="*/ 2147483647 w 528"/>
              <a:gd name="T3" fmla="*/ 2147483647 h 213"/>
              <a:gd name="T4" fmla="*/ 2147483647 w 528"/>
              <a:gd name="T5" fmla="*/ 2147483647 h 213"/>
              <a:gd name="T6" fmla="*/ 2147483647 w 528"/>
              <a:gd name="T7" fmla="*/ 2147483647 h 213"/>
              <a:gd name="T8" fmla="*/ 2147483647 w 528"/>
              <a:gd name="T9" fmla="*/ 2147483647 h 213"/>
              <a:gd name="T10" fmla="*/ 2147483647 w 528"/>
              <a:gd name="T11" fmla="*/ 2147483647 h 2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213"/>
              <a:gd name="T20" fmla="*/ 528 w 528"/>
              <a:gd name="T21" fmla="*/ 213 h 2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213">
                <a:moveTo>
                  <a:pt x="0" y="0"/>
                </a:moveTo>
                <a:cubicBezTo>
                  <a:pt x="4" y="25"/>
                  <a:pt x="0" y="116"/>
                  <a:pt x="24" y="151"/>
                </a:cubicBezTo>
                <a:cubicBezTo>
                  <a:pt x="48" y="186"/>
                  <a:pt x="109" y="209"/>
                  <a:pt x="144" y="211"/>
                </a:cubicBezTo>
                <a:cubicBezTo>
                  <a:pt x="179" y="213"/>
                  <a:pt x="190" y="178"/>
                  <a:pt x="234" y="163"/>
                </a:cubicBezTo>
                <a:cubicBezTo>
                  <a:pt x="278" y="148"/>
                  <a:pt x="359" y="140"/>
                  <a:pt x="408" y="121"/>
                </a:cubicBezTo>
                <a:cubicBezTo>
                  <a:pt x="457" y="102"/>
                  <a:pt x="503" y="64"/>
                  <a:pt x="528" y="49"/>
                </a:cubicBezTo>
              </a:path>
            </a:pathLst>
          </a:cu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AutoShape 45"/>
          <p:cNvSpPr>
            <a:spLocks noChangeArrowheads="1"/>
          </p:cNvSpPr>
          <p:nvPr/>
        </p:nvSpPr>
        <p:spPr bwMode="auto">
          <a:xfrm>
            <a:off x="3806825" y="394970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26" name="AutoShape 46"/>
          <p:cNvSpPr>
            <a:spLocks noChangeArrowheads="1"/>
          </p:cNvSpPr>
          <p:nvPr/>
        </p:nvSpPr>
        <p:spPr bwMode="auto">
          <a:xfrm>
            <a:off x="5364163" y="396557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27" name="Oval 47"/>
          <p:cNvSpPr>
            <a:spLocks noChangeArrowheads="1"/>
          </p:cNvSpPr>
          <p:nvPr/>
        </p:nvSpPr>
        <p:spPr bwMode="auto">
          <a:xfrm rot="20010864" flipV="1">
            <a:off x="4583113" y="3170238"/>
            <a:ext cx="1063625" cy="10747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 type="none" w="sm" len="sm"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78896" name="Oval 48"/>
          <p:cNvSpPr>
            <a:spLocks noChangeArrowheads="1"/>
          </p:cNvSpPr>
          <p:nvPr/>
        </p:nvSpPr>
        <p:spPr bwMode="auto">
          <a:xfrm>
            <a:off x="5626100" y="2133600"/>
            <a:ext cx="2590800" cy="2438400"/>
          </a:xfrm>
          <a:prstGeom prst="ellipse">
            <a:avLst/>
          </a:prstGeom>
          <a:gradFill rotWithShape="1">
            <a:gsLst>
              <a:gs pos="0">
                <a:srgbClr val="E3E300"/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29" name="Litebulb"/>
          <p:cNvSpPr>
            <a:spLocks noEditPoints="1" noChangeArrowheads="1"/>
          </p:cNvSpPr>
          <p:nvPr/>
        </p:nvSpPr>
        <p:spPr bwMode="auto">
          <a:xfrm>
            <a:off x="6616700" y="3006725"/>
            <a:ext cx="712788" cy="10239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31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6430" name="Group 50"/>
          <p:cNvGrpSpPr>
            <a:grpSpLocks/>
          </p:cNvGrpSpPr>
          <p:nvPr/>
        </p:nvGrpSpPr>
        <p:grpSpPr bwMode="auto">
          <a:xfrm>
            <a:off x="6616700" y="3006725"/>
            <a:ext cx="712788" cy="1104900"/>
            <a:chOff x="1402" y="2202"/>
            <a:chExt cx="449" cy="696"/>
          </a:xfrm>
        </p:grpSpPr>
        <p:sp>
          <p:nvSpPr>
            <p:cNvPr id="16437" name="Litebulb"/>
            <p:cNvSpPr>
              <a:spLocks noEditPoints="1" noChangeArrowheads="1"/>
            </p:cNvSpPr>
            <p:nvPr/>
          </p:nvSpPr>
          <p:spPr bwMode="auto">
            <a:xfrm>
              <a:off x="1402" y="2202"/>
              <a:ext cx="449" cy="6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60 w 21600"/>
                <a:gd name="T13" fmla="*/ 2177 h 21600"/>
                <a:gd name="T14" fmla="*/ 18281 w 21600"/>
                <a:gd name="T15" fmla="*/ 927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/>
            </a:solidFill>
            <a:ln w="3175">
              <a:solidFill>
                <a:srgbClr val="FFCC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Oval 52"/>
            <p:cNvSpPr>
              <a:spLocks noChangeArrowheads="1"/>
            </p:cNvSpPr>
            <p:nvPr/>
          </p:nvSpPr>
          <p:spPr bwMode="auto">
            <a:xfrm>
              <a:off x="1453" y="2774"/>
              <a:ext cx="350" cy="124"/>
            </a:xfrm>
            <a:prstGeom prst="ellipse">
              <a:avLst/>
            </a:prstGeom>
            <a:solidFill>
              <a:srgbClr val="0099FF"/>
            </a:solidFill>
            <a:ln w="9525">
              <a:round/>
              <a:headEnd/>
              <a:tailEnd/>
            </a:ln>
            <a:scene3d>
              <a:camera prst="legacyObliqueTopRight">
                <a:rot lat="16199989" lon="0" rev="0"/>
              </a:camera>
              <a:lightRig rig="legacyFlat1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78901" name="AutoShape 53"/>
            <p:cNvSpPr>
              <a:spLocks noChangeArrowheads="1"/>
            </p:cNvSpPr>
            <p:nvPr/>
          </p:nvSpPr>
          <p:spPr bwMode="auto">
            <a:xfrm rot="16200000">
              <a:off x="1541" y="2686"/>
              <a:ext cx="172" cy="162"/>
            </a:xfrm>
            <a:prstGeom prst="flowChartOnlineStorag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6431" name="Freeform 54"/>
          <p:cNvSpPr>
            <a:spLocks/>
          </p:cNvSpPr>
          <p:nvPr/>
        </p:nvSpPr>
        <p:spPr bwMode="auto">
          <a:xfrm>
            <a:off x="228600" y="4038600"/>
            <a:ext cx="8674100" cy="1143000"/>
          </a:xfrm>
          <a:custGeom>
            <a:avLst/>
            <a:gdLst>
              <a:gd name="T0" fmla="*/ 2147483647 w 5464"/>
              <a:gd name="T1" fmla="*/ 0 h 720"/>
              <a:gd name="T2" fmla="*/ 2147483647 w 5464"/>
              <a:gd name="T3" fmla="*/ 2147483647 h 720"/>
              <a:gd name="T4" fmla="*/ 2147483647 w 5464"/>
              <a:gd name="T5" fmla="*/ 2147483647 h 720"/>
              <a:gd name="T6" fmla="*/ 2147483647 w 5464"/>
              <a:gd name="T7" fmla="*/ 2147483647 h 720"/>
              <a:gd name="T8" fmla="*/ 2147483647 w 5464"/>
              <a:gd name="T9" fmla="*/ 2147483647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4"/>
              <a:gd name="T16" fmla="*/ 0 h 720"/>
              <a:gd name="T17" fmla="*/ 5464 w 5464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4" h="720">
                <a:moveTo>
                  <a:pt x="1008" y="0"/>
                </a:moveTo>
                <a:cubicBezTo>
                  <a:pt x="792" y="20"/>
                  <a:pt x="576" y="40"/>
                  <a:pt x="528" y="144"/>
                </a:cubicBezTo>
                <a:cubicBezTo>
                  <a:pt x="480" y="248"/>
                  <a:pt x="0" y="544"/>
                  <a:pt x="720" y="624"/>
                </a:cubicBezTo>
                <a:cubicBezTo>
                  <a:pt x="1440" y="704"/>
                  <a:pt x="4232" y="720"/>
                  <a:pt x="4848" y="624"/>
                </a:cubicBezTo>
                <a:cubicBezTo>
                  <a:pt x="5464" y="528"/>
                  <a:pt x="4488" y="144"/>
                  <a:pt x="4416" y="48"/>
                </a:cubicBezTo>
              </a:path>
            </a:pathLst>
          </a:cu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Freeform 55"/>
          <p:cNvSpPr>
            <a:spLocks/>
          </p:cNvSpPr>
          <p:nvPr/>
        </p:nvSpPr>
        <p:spPr bwMode="auto">
          <a:xfrm>
            <a:off x="5397500" y="3997325"/>
            <a:ext cx="1295400" cy="241300"/>
          </a:xfrm>
          <a:custGeom>
            <a:avLst/>
            <a:gdLst>
              <a:gd name="T0" fmla="*/ 0 w 816"/>
              <a:gd name="T1" fmla="*/ 0 h 152"/>
              <a:gd name="T2" fmla="*/ 2147483647 w 816"/>
              <a:gd name="T3" fmla="*/ 2147483647 h 152"/>
              <a:gd name="T4" fmla="*/ 2147483647 w 816"/>
              <a:gd name="T5" fmla="*/ 2147483647 h 152"/>
              <a:gd name="T6" fmla="*/ 2147483647 w 816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152"/>
              <a:gd name="T14" fmla="*/ 816 w 816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152">
                <a:moveTo>
                  <a:pt x="0" y="0"/>
                </a:moveTo>
                <a:cubicBezTo>
                  <a:pt x="64" y="36"/>
                  <a:pt x="128" y="72"/>
                  <a:pt x="240" y="96"/>
                </a:cubicBezTo>
                <a:cubicBezTo>
                  <a:pt x="352" y="120"/>
                  <a:pt x="576" y="152"/>
                  <a:pt x="672" y="144"/>
                </a:cubicBezTo>
                <a:cubicBezTo>
                  <a:pt x="768" y="136"/>
                  <a:pt x="792" y="92"/>
                  <a:pt x="816" y="48"/>
                </a:cubicBezTo>
              </a:path>
            </a:pathLst>
          </a:cu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Text Box 56"/>
          <p:cNvSpPr txBox="1">
            <a:spLocks noChangeArrowheads="1"/>
          </p:cNvSpPr>
          <p:nvPr/>
        </p:nvSpPr>
        <p:spPr bwMode="auto">
          <a:xfrm>
            <a:off x="1968500" y="3616325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Pin</a:t>
            </a:r>
          </a:p>
        </p:txBody>
      </p:sp>
      <p:sp>
        <p:nvSpPr>
          <p:cNvPr id="16434" name="Text Box 57"/>
          <p:cNvSpPr txBox="1">
            <a:spLocks noChangeArrowheads="1"/>
          </p:cNvSpPr>
          <p:nvPr/>
        </p:nvSpPr>
        <p:spPr bwMode="auto">
          <a:xfrm>
            <a:off x="1524000" y="457200"/>
            <a:ext cx="480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16435" name="Text Box 62"/>
          <p:cNvSpPr txBox="1">
            <a:spLocks noChangeArrowheads="1"/>
          </p:cNvSpPr>
          <p:nvPr/>
        </p:nvSpPr>
        <p:spPr bwMode="auto">
          <a:xfrm>
            <a:off x="491330" y="990600"/>
            <a:ext cx="78906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smtClean="0">
                <a:solidFill>
                  <a:srgbClr val="3333CC"/>
                </a:solidFill>
              </a:rPr>
              <a:t>Cái ngắt điện ( công tắc điện) có vai trò </a:t>
            </a:r>
            <a:r>
              <a:rPr lang="en-US" sz="2800" b="1">
                <a:solidFill>
                  <a:srgbClr val="3333CC"/>
                </a:solidFill>
              </a:rPr>
              <a:t>g</a:t>
            </a:r>
            <a:r>
              <a:rPr lang="en-US" sz="28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800" b="1">
                <a:solidFill>
                  <a:srgbClr val="3333CC"/>
                </a:solidFill>
              </a:rPr>
              <a:t>?</a:t>
            </a:r>
          </a:p>
        </p:txBody>
      </p:sp>
      <p:sp>
        <p:nvSpPr>
          <p:cNvPr id="16436" name="Text Box 63"/>
          <p:cNvSpPr txBox="1">
            <a:spLocks noChangeArrowheads="1"/>
          </p:cNvSpPr>
          <p:nvPr/>
        </p:nvSpPr>
        <p:spPr bwMode="auto">
          <a:xfrm>
            <a:off x="835025" y="195262"/>
            <a:ext cx="2266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u="sng">
                <a:latin typeface="Arial" pitchFamily="34" charset="0"/>
              </a:rPr>
              <a:t>KHỞI ĐỘNG</a:t>
            </a:r>
          </a:p>
        </p:txBody>
      </p:sp>
      <p:sp>
        <p:nvSpPr>
          <p:cNvPr id="60" name="Text Box 62"/>
          <p:cNvSpPr txBox="1">
            <a:spLocks noChangeArrowheads="1"/>
          </p:cNvSpPr>
          <p:nvPr/>
        </p:nvSpPr>
        <p:spPr bwMode="auto">
          <a:xfrm>
            <a:off x="494374" y="5791200"/>
            <a:ext cx="789066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smtClean="0">
                <a:solidFill>
                  <a:srgbClr val="3333CC"/>
                </a:solidFill>
              </a:rPr>
              <a:t>Cái ngắt điện ( công tắc điện) có </a:t>
            </a:r>
            <a:r>
              <a:rPr lang="en-US" sz="2800" b="1" smtClean="0">
                <a:solidFill>
                  <a:srgbClr val="3333CC"/>
                </a:solidFill>
              </a:rPr>
              <a:t>vai trò đóng, mở mạch điện,)</a:t>
            </a:r>
            <a:endParaRPr lang="en-US" sz="2800" b="1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8229600" cy="14859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FF3300"/>
                </a:solidFill>
              </a:rPr>
              <a:t>Chỉ có mạch kín cho dòng điện chạy qua thì bóng đèn mới sáng</a:t>
            </a:r>
            <a:r>
              <a:rPr lang="en-US" sz="2800" smtClean="0"/>
              <a:t>. </a:t>
            </a:r>
            <a:r>
              <a:rPr lang="en-US" sz="2800" smtClean="0">
                <a:solidFill>
                  <a:srgbClr val="0000CC"/>
                </a:solidFill>
              </a:rPr>
              <a:t>Đúng hay sai?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n-US" sz="2800" smtClean="0">
              <a:solidFill>
                <a:srgbClr val="0000FF"/>
              </a:solidFill>
            </a:endParaRP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2590800" y="2971800"/>
            <a:ext cx="1295400" cy="579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Hình Chữ nhật 3"/>
          <p:cNvSpPr>
            <a:spLocks noChangeArrowheads="1"/>
          </p:cNvSpPr>
          <p:nvPr/>
        </p:nvSpPr>
        <p:spPr bwMode="auto">
          <a:xfrm>
            <a:off x="838200" y="152400"/>
            <a:ext cx="739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vi-VN" sz="2800"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20813"/>
            <a:ext cx="7772400" cy="1931987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fr-FR" sz="28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Bên trong bóng đèn là dây tóc, hai </a:t>
            </a:r>
            <a:r>
              <a:rPr lang="en-US" sz="28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đầu dây tóc đều được nối ra bên ngoài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 Đúng hay sai ? 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114800" y="2590800"/>
            <a:ext cx="2209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Hình Chữ nhật 3"/>
          <p:cNvSpPr>
            <a:spLocks noChangeArrowheads="1"/>
          </p:cNvSpPr>
          <p:nvPr/>
        </p:nvSpPr>
        <p:spPr bwMode="auto">
          <a:xfrm>
            <a:off x="914400" y="0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vi-VN" sz="3200"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162800" cy="2286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fr-FR" smtClean="0">
                <a:solidFill>
                  <a:srgbClr val="FF3300"/>
                </a:solidFill>
              </a:rPr>
              <a:t>D</a:t>
            </a:r>
            <a:r>
              <a:rPr lang="en-US" sz="2600" smtClean="0">
                <a:solidFill>
                  <a:srgbClr val="FF3300"/>
                </a:solidFill>
              </a:rPr>
              <a:t>òng điện đi từ cực âm sang cực dương.</a:t>
            </a:r>
            <a:r>
              <a:rPr lang="en-US" sz="2600" smtClean="0"/>
              <a:t> </a:t>
            </a:r>
            <a:r>
              <a:rPr lang="en-US" sz="2600" smtClean="0">
                <a:solidFill>
                  <a:srgbClr val="0000CC"/>
                </a:solidFill>
              </a:rPr>
              <a:t>Đúng hay sai</a:t>
            </a:r>
            <a:r>
              <a:rPr lang="en-US" sz="2600" smtClean="0"/>
              <a:t>?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257300" y="2438400"/>
            <a:ext cx="6477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Sai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đi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từ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cực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dương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 sang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cực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âm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 </a:t>
            </a:r>
          </a:p>
        </p:txBody>
      </p:sp>
      <p:sp>
        <p:nvSpPr>
          <p:cNvPr id="19460" name="Hình Chữ nhật 3"/>
          <p:cNvSpPr>
            <a:spLocks noChangeArrowheads="1"/>
          </p:cNvSpPr>
          <p:nvPr/>
        </p:nvSpPr>
        <p:spPr bwMode="auto">
          <a:xfrm>
            <a:off x="914400" y="381000"/>
            <a:ext cx="716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vi-VN" sz="2800"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4038600" y="533400"/>
            <a:ext cx="4343400" cy="4191000"/>
          </a:xfrm>
          <a:prstGeom prst="ellipse">
            <a:avLst/>
          </a:prstGeom>
          <a:gradFill rotWithShape="1">
            <a:gsLst>
              <a:gs pos="0">
                <a:srgbClr val="E3E300"/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257800" y="2209800"/>
            <a:ext cx="2057400" cy="3124200"/>
            <a:chOff x="1402" y="2202"/>
            <a:chExt cx="449" cy="696"/>
          </a:xfrm>
        </p:grpSpPr>
        <p:sp>
          <p:nvSpPr>
            <p:cNvPr id="20490" name="Litebulb"/>
            <p:cNvSpPr>
              <a:spLocks noEditPoints="1" noChangeArrowheads="1"/>
            </p:cNvSpPr>
            <p:nvPr/>
          </p:nvSpPr>
          <p:spPr bwMode="auto">
            <a:xfrm>
              <a:off x="1402" y="2202"/>
              <a:ext cx="449" cy="6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60 w 21600"/>
                <a:gd name="T13" fmla="*/ 2177 h 21600"/>
                <a:gd name="T14" fmla="*/ 18281 w 21600"/>
                <a:gd name="T15" fmla="*/ 927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/>
            </a:solidFill>
            <a:ln w="31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Oval 11"/>
            <p:cNvSpPr>
              <a:spLocks noChangeArrowheads="1"/>
            </p:cNvSpPr>
            <p:nvPr/>
          </p:nvSpPr>
          <p:spPr bwMode="auto">
            <a:xfrm>
              <a:off x="1453" y="2774"/>
              <a:ext cx="350" cy="124"/>
            </a:xfrm>
            <a:prstGeom prst="ellipse">
              <a:avLst/>
            </a:prstGeom>
            <a:solidFill>
              <a:srgbClr val="0099FF"/>
            </a:solidFill>
            <a:ln w="9525">
              <a:round/>
              <a:headEnd/>
              <a:tailEnd/>
            </a:ln>
            <a:scene3d>
              <a:camera prst="legacyObliqueTopRight">
                <a:rot lat="16199989" lon="0" rev="0"/>
              </a:camera>
              <a:lightRig rig="legacyFlat1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16200000">
              <a:off x="1541" y="2686"/>
              <a:ext cx="172" cy="162"/>
            </a:xfrm>
            <a:prstGeom prst="flowChartOnlineStorag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600200" y="6334125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2133600" y="6324600"/>
            <a:ext cx="4495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525588" y="5826125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2058988" y="5816600"/>
            <a:ext cx="4495800" cy="0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185102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Hình Chữ nhật 11"/>
          <p:cNvSpPr>
            <a:spLocks noChangeArrowheads="1"/>
          </p:cNvSpPr>
          <p:nvPr/>
        </p:nvSpPr>
        <p:spPr bwMode="auto">
          <a:xfrm>
            <a:off x="1219200" y="0"/>
            <a:ext cx="7010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vi-VN" sz="3200">
                <a:latin typeface="Times New Roman" pitchFamily="18" charset="0"/>
                <a:cs typeface="Times New Roman" pitchFamily="18" charset="0"/>
              </a:rPr>
              <a:t>KHOA HỌC</a:t>
            </a:r>
          </a:p>
          <a:p>
            <a:pPr algn="ctr"/>
            <a:r>
              <a:rPr lang="vi-VN" sz="3200">
                <a:latin typeface="Times New Roman" pitchFamily="18" charset="0"/>
                <a:cs typeface="Times New Roman" pitchFamily="18" charset="0"/>
              </a:rPr>
              <a:t>Lắp mạch điện đơn giản ( Tiết 2)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5" grpId="1" animBg="1"/>
      <p:bldP spid="2061" grpId="0" animBg="1"/>
      <p:bldP spid="2062" grpId="0" animBg="1"/>
      <p:bldP spid="2063" grpId="0" animBg="1"/>
      <p:bldP spid="20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tebulb"/>
          <p:cNvSpPr>
            <a:spLocks noEditPoints="1" noChangeArrowheads="1"/>
          </p:cNvSpPr>
          <p:nvPr/>
        </p:nvSpPr>
        <p:spPr bwMode="auto">
          <a:xfrm>
            <a:off x="1725613" y="2514600"/>
            <a:ext cx="609600" cy="838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31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1507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9144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Line 15"/>
          <p:cNvSpPr>
            <a:spLocks noChangeShapeType="1"/>
          </p:cNvSpPr>
          <p:nvPr/>
        </p:nvSpPr>
        <p:spPr bwMode="auto">
          <a:xfrm>
            <a:off x="2722563" y="3178175"/>
            <a:ext cx="0" cy="22098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16"/>
          <p:cNvSpPr>
            <a:spLocks noChangeShapeType="1"/>
          </p:cNvSpPr>
          <p:nvPr/>
        </p:nvSpPr>
        <p:spPr bwMode="auto">
          <a:xfrm>
            <a:off x="1981200" y="5181600"/>
            <a:ext cx="0" cy="228600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17"/>
          <p:cNvSpPr>
            <a:spLocks noChangeShapeType="1"/>
          </p:cNvSpPr>
          <p:nvPr/>
        </p:nvSpPr>
        <p:spPr bwMode="auto">
          <a:xfrm>
            <a:off x="1981200" y="5410200"/>
            <a:ext cx="762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19"/>
          <p:cNvSpPr>
            <a:spLocks noChangeShapeType="1"/>
          </p:cNvSpPr>
          <p:nvPr/>
        </p:nvSpPr>
        <p:spPr bwMode="auto">
          <a:xfrm flipH="1">
            <a:off x="2133600" y="3200400"/>
            <a:ext cx="5889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20"/>
          <p:cNvSpPr>
            <a:spLocks noChangeShapeType="1"/>
          </p:cNvSpPr>
          <p:nvPr/>
        </p:nvSpPr>
        <p:spPr bwMode="auto">
          <a:xfrm>
            <a:off x="2286000" y="3200400"/>
            <a:ext cx="4572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21"/>
          <p:cNvSpPr>
            <a:spLocks noChangeShapeType="1"/>
          </p:cNvSpPr>
          <p:nvPr/>
        </p:nvSpPr>
        <p:spPr bwMode="auto">
          <a:xfrm>
            <a:off x="2001838" y="32559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Rectangle 22"/>
          <p:cNvSpPr>
            <a:spLocks noChangeArrowheads="1"/>
          </p:cNvSpPr>
          <p:nvPr/>
        </p:nvSpPr>
        <p:spPr bwMode="auto">
          <a:xfrm>
            <a:off x="304800" y="1600200"/>
            <a:ext cx="6955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hãy lắp mạch điện cho đèn sáng.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5" name="Hình Chữ nhật 10"/>
          <p:cNvSpPr>
            <a:spLocks noChangeArrowheads="1"/>
          </p:cNvSpPr>
          <p:nvPr/>
        </p:nvSpPr>
        <p:spPr bwMode="auto">
          <a:xfrm>
            <a:off x="609600" y="152400"/>
            <a:ext cx="7772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vi-VN" sz="2800">
                <a:latin typeface="Times New Roman" pitchFamily="18" charset="0"/>
                <a:cs typeface="Times New Roman" pitchFamily="18" charset="0"/>
              </a:rPr>
              <a:t>KHOA HỌC</a:t>
            </a:r>
          </a:p>
          <a:p>
            <a:pPr algn="ctr"/>
            <a:r>
              <a:rPr lang="vi-VN" sz="2800">
                <a:latin typeface="Times New Roman" pitchFamily="18" charset="0"/>
                <a:cs typeface="Times New Roman" pitchFamily="18" charset="0"/>
              </a:rPr>
              <a:t>Lắp mạch điện đơn giản ( Tiết 2)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tebulb"/>
          <p:cNvSpPr>
            <a:spLocks noEditPoints="1" noChangeArrowheads="1"/>
          </p:cNvSpPr>
          <p:nvPr/>
        </p:nvSpPr>
        <p:spPr bwMode="auto">
          <a:xfrm>
            <a:off x="1752600" y="2362200"/>
            <a:ext cx="609600" cy="838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31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2531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75" y="3276600"/>
            <a:ext cx="9144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Line 18"/>
          <p:cNvSpPr>
            <a:spLocks noChangeShapeType="1"/>
          </p:cNvSpPr>
          <p:nvPr/>
        </p:nvSpPr>
        <p:spPr bwMode="auto">
          <a:xfrm flipH="1">
            <a:off x="2722563" y="3048000"/>
            <a:ext cx="20637" cy="233997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19"/>
          <p:cNvSpPr>
            <a:spLocks noChangeShapeType="1"/>
          </p:cNvSpPr>
          <p:nvPr/>
        </p:nvSpPr>
        <p:spPr bwMode="auto">
          <a:xfrm>
            <a:off x="1981200" y="5181600"/>
            <a:ext cx="0" cy="228600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20"/>
          <p:cNvSpPr>
            <a:spLocks noChangeShapeType="1"/>
          </p:cNvSpPr>
          <p:nvPr/>
        </p:nvSpPr>
        <p:spPr bwMode="auto">
          <a:xfrm>
            <a:off x="1981200" y="5410200"/>
            <a:ext cx="762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23"/>
          <p:cNvSpPr>
            <a:spLocks noChangeShapeType="1"/>
          </p:cNvSpPr>
          <p:nvPr/>
        </p:nvSpPr>
        <p:spPr bwMode="auto">
          <a:xfrm flipH="1">
            <a:off x="2133600" y="3048000"/>
            <a:ext cx="5889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24"/>
          <p:cNvSpPr>
            <a:spLocks noChangeShapeType="1"/>
          </p:cNvSpPr>
          <p:nvPr/>
        </p:nvSpPr>
        <p:spPr bwMode="auto">
          <a:xfrm>
            <a:off x="2286000" y="3048000"/>
            <a:ext cx="4572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Rectangle 27"/>
          <p:cNvSpPr>
            <a:spLocks noChangeArrowheads="1"/>
          </p:cNvSpPr>
          <p:nvPr/>
        </p:nvSpPr>
        <p:spPr bwMode="auto">
          <a:xfrm>
            <a:off x="533400" y="914400"/>
            <a:ext cx="670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 smtClean="0">
                <a:solidFill>
                  <a:srgbClr val="3333CC"/>
                </a:solidFill>
              </a:rPr>
              <a:t>Hình này đèn sáng không?</a:t>
            </a:r>
            <a:endParaRPr lang="en-US" sz="3600">
              <a:solidFill>
                <a:srgbClr val="3333CC"/>
              </a:solidFill>
            </a:endParaRP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5029200" y="3635156"/>
            <a:ext cx="381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3600" smtClean="0">
                <a:solidFill>
                  <a:srgbClr val="FF0000"/>
                </a:solidFill>
              </a:rPr>
              <a:t>Đèn không sáng</a:t>
            </a:r>
            <a:endParaRPr 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tebulb"/>
          <p:cNvSpPr>
            <a:spLocks noEditPoints="1" noChangeArrowheads="1"/>
          </p:cNvSpPr>
          <p:nvPr/>
        </p:nvSpPr>
        <p:spPr bwMode="auto">
          <a:xfrm>
            <a:off x="1725613" y="2514600"/>
            <a:ext cx="609600" cy="838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31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55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3276600"/>
            <a:ext cx="9144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Line 13"/>
          <p:cNvSpPr>
            <a:spLocks noChangeShapeType="1"/>
          </p:cNvSpPr>
          <p:nvPr/>
        </p:nvSpPr>
        <p:spPr bwMode="auto">
          <a:xfrm>
            <a:off x="2722563" y="3200400"/>
            <a:ext cx="0" cy="22098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14"/>
          <p:cNvSpPr>
            <a:spLocks noChangeShapeType="1"/>
          </p:cNvSpPr>
          <p:nvPr/>
        </p:nvSpPr>
        <p:spPr bwMode="auto">
          <a:xfrm>
            <a:off x="1981200" y="5181600"/>
            <a:ext cx="0" cy="228600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15"/>
          <p:cNvSpPr>
            <a:spLocks noChangeShapeType="1"/>
          </p:cNvSpPr>
          <p:nvPr/>
        </p:nvSpPr>
        <p:spPr bwMode="auto">
          <a:xfrm>
            <a:off x="1981200" y="5410200"/>
            <a:ext cx="762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16"/>
          <p:cNvSpPr>
            <a:spLocks noChangeShapeType="1"/>
          </p:cNvSpPr>
          <p:nvPr/>
        </p:nvSpPr>
        <p:spPr bwMode="auto">
          <a:xfrm flipH="1">
            <a:off x="2133600" y="3200400"/>
            <a:ext cx="5889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17"/>
          <p:cNvSpPr>
            <a:spLocks noChangeShapeType="1"/>
          </p:cNvSpPr>
          <p:nvPr/>
        </p:nvSpPr>
        <p:spPr bwMode="auto">
          <a:xfrm>
            <a:off x="2286000" y="3200400"/>
            <a:ext cx="4572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19"/>
          <p:cNvSpPr>
            <a:spLocks noChangeArrowheads="1"/>
          </p:cNvSpPr>
          <p:nvPr/>
        </p:nvSpPr>
        <p:spPr bwMode="auto">
          <a:xfrm>
            <a:off x="597090" y="318925"/>
            <a:ext cx="603242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smtClean="0"/>
              <a:t>Chèn vào chỗ hở 1 miếng nhôm</a:t>
            </a:r>
          </a:p>
          <a:p>
            <a:r>
              <a:rPr lang="en-US" sz="3200" smtClean="0"/>
              <a:t> thì đèn sáng không?</a:t>
            </a:r>
            <a:endParaRPr lang="en-US" sz="3200"/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3276601" y="1448657"/>
            <a:ext cx="56387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Đèn sẽ sáng. </a:t>
            </a:r>
          </a:p>
          <a:p>
            <a:r>
              <a:rPr lang="en-US" sz="3200" smtClean="0">
                <a:solidFill>
                  <a:srgbClr val="FF0000"/>
                </a:solidFill>
              </a:rPr>
              <a:t>Vì miếng nhôm cho dòng điện </a:t>
            </a:r>
          </a:p>
          <a:p>
            <a:r>
              <a:rPr lang="en-US" sz="3200" smtClean="0">
                <a:solidFill>
                  <a:srgbClr val="FF0000"/>
                </a:solidFill>
              </a:rPr>
              <a:t>chạy qua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71800" y="3505200"/>
            <a:ext cx="569098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smtClean="0"/>
              <a:t>Chèn vào chỗ hở 1 miếng bìa </a:t>
            </a:r>
          </a:p>
          <a:p>
            <a:r>
              <a:rPr lang="en-US" sz="3200"/>
              <a:t> </a:t>
            </a:r>
            <a:r>
              <a:rPr lang="en-US" sz="3200" smtClean="0"/>
              <a:t> (nhựa, cao su)</a:t>
            </a:r>
          </a:p>
          <a:p>
            <a:r>
              <a:rPr lang="en-US" sz="3200" smtClean="0"/>
              <a:t>   thì đèn sáng không?</a:t>
            </a:r>
            <a:endParaRPr lang="en-US" sz="3200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3733911" y="5259648"/>
            <a:ext cx="5791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Đèn sẽ không sáng. </a:t>
            </a:r>
          </a:p>
          <a:p>
            <a:r>
              <a:rPr lang="en-US" sz="3200" smtClean="0">
                <a:solidFill>
                  <a:srgbClr val="FF0000"/>
                </a:solidFill>
              </a:rPr>
              <a:t>Vì miếng bìa không cho </a:t>
            </a:r>
          </a:p>
          <a:p>
            <a:r>
              <a:rPr lang="en-US" sz="3200" smtClean="0">
                <a:solidFill>
                  <a:srgbClr val="FF0000"/>
                </a:solidFill>
              </a:rPr>
              <a:t>dòng điện chạy qua.</a:t>
            </a:r>
            <a:endParaRPr 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10" grpId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300&quot;/&gt;&lt;/object&gt;&lt;object type=&quot;3&quot; unique_id=&quot;10005&quot;&gt;&lt;property id=&quot;20148&quot; value=&quot;5&quot;/&gt;&lt;property id=&quot;20300&quot; value=&quot;Slide 3&quot;/&gt;&lt;property id=&quot;20307&quot; value=&quot;283&quot;/&gt;&lt;/object&gt;&lt;object type=&quot;3&quot; unique_id=&quot;10006&quot;&gt;&lt;property id=&quot;20148&quot; value=&quot;5&quot;/&gt;&lt;property id=&quot;20300&quot; value=&quot;Slide 4&quot;/&gt;&lt;property id=&quot;20307&quot; value=&quot;284&quot;/&gt;&lt;/object&gt;&lt;object type=&quot;3&quot; unique_id=&quot;10007&quot;&gt;&lt;property id=&quot;20148&quot; value=&quot;5&quot;/&gt;&lt;property id=&quot;20300&quot; value=&quot;Slide 5&quot;/&gt;&lt;property id=&quot;20307&quot; value=&quot;285&quot;/&gt;&lt;/object&gt;&lt;object type=&quot;3&quot; unique_id=&quot;10008&quot;&gt;&lt;property id=&quot;20148&quot; value=&quot;5&quot;/&gt;&lt;property id=&quot;20300&quot; value=&quot;Slide 6&quot;/&gt;&lt;property id=&quot;20307&quot; value=&quot;256&quot;/&gt;&lt;/object&gt;&lt;object type=&quot;3&quot; unique_id=&quot;10009&quot;&gt;&lt;property id=&quot;20148&quot; value=&quot;5&quot;/&gt;&lt;property id=&quot;20300&quot; value=&quot;Slide 7&quot;/&gt;&lt;property id=&quot;20307&quot; value=&quot;281&quot;/&gt;&lt;/object&gt;&lt;object type=&quot;3&quot; unique_id=&quot;10010&quot;&gt;&lt;property id=&quot;20148&quot; value=&quot;5&quot;/&gt;&lt;property id=&quot;20300&quot; value=&quot;Slide 8&quot;/&gt;&lt;property id=&quot;20307&quot; value=&quot;277&quot;/&gt;&lt;/object&gt;&lt;object type=&quot;3&quot; unique_id=&quot;10011&quot;&gt;&lt;property id=&quot;20148&quot; value=&quot;5&quot;/&gt;&lt;property id=&quot;20300&quot; value=&quot;Slide 9&quot;/&gt;&lt;property id=&quot;20307&quot; value=&quot;296&quot;/&gt;&lt;/object&gt;&lt;object type=&quot;3&quot; unique_id=&quot;10012&quot;&gt;&lt;property id=&quot;20148&quot; value=&quot;5&quot;/&gt;&lt;property id=&quot;20300&quot; value=&quot;Slide 10&quot;/&gt;&lt;property id=&quot;20307&quot; value=&quot;278&quot;/&gt;&lt;/object&gt;&lt;object type=&quot;3&quot; unique_id=&quot;10013&quot;&gt;&lt;property id=&quot;20148&quot; value=&quot;5&quot;/&gt;&lt;property id=&quot;20300&quot; value=&quot;Slide 11&quot;/&gt;&lt;property id=&quot;20307&quot; value=&quot;297&quot;/&gt;&lt;/object&gt;&lt;object type=&quot;3&quot; unique_id=&quot;10014&quot;&gt;&lt;property id=&quot;20148&quot; value=&quot;5&quot;/&gt;&lt;property id=&quot;20300&quot; value=&quot;Slide 12&quot;/&gt;&lt;property id=&quot;20307&quot; value=&quot;301&quot;/&gt;&lt;/object&gt;&lt;object type=&quot;3&quot; unique_id=&quot;10015&quot;&gt;&lt;property id=&quot;20148&quot; value=&quot;5&quot;/&gt;&lt;property id=&quot;20300&quot; value=&quot;Slide 13&quot;/&gt;&lt;property id=&quot;20307&quot; value=&quot;280&quot;/&gt;&lt;/object&gt;&lt;object type=&quot;3&quot; unique_id=&quot;10016&quot;&gt;&lt;property id=&quot;20148&quot; value=&quot;5&quot;/&gt;&lt;property id=&quot;20300&quot; value=&quot;Slide 14&quot;/&gt;&lt;property id=&quot;20307&quot; value=&quot;298&quot;/&gt;&lt;/object&gt;&lt;object type=&quot;3&quot; unique_id=&quot;10017&quot;&gt;&lt;property id=&quot;20148&quot; value=&quot;5&quot;/&gt;&lt;property id=&quot;20300&quot; value=&quot;Slide 15&quot;/&gt;&lt;property id=&quot;20307&quot; value=&quot;274&quot;/&gt;&lt;/object&gt;&lt;object type=&quot;3&quot; unique_id=&quot;10018&quot;&gt;&lt;property id=&quot;20148&quot; value=&quot;5&quot;/&gt;&lt;property id=&quot;20300&quot; value=&quot;Slide 16 - &amp;quot;C«ng t¾c ®iÖn&amp;quot;&quot;/&gt;&lt;property id=&quot;20307&quot; value=&quot;299&quot;/&gt;&lt;/object&gt;&lt;object type=&quot;3&quot; unique_id=&quot;10021&quot;&gt;&lt;property id=&quot;20148&quot; value=&quot;5&quot;/&gt;&lt;property id=&quot;20300&quot; value=&quot;Slide 17&quot;/&gt;&lt;property id=&quot;20307&quot; value=&quot;267&quot;/&gt;&lt;/object&gt;&lt;object type=&quot;3&quot; unique_id=&quot;10022&quot;&gt;&lt;property id=&quot;20148&quot; value=&quot;5&quot;/&gt;&lt;property id=&quot;20300&quot; value=&quot;Slide 18&quot;/&gt;&lt;property id=&quot;20307&quot; value=&quot;268&quot;/&gt;&lt;/object&gt;&lt;object type=&quot;3&quot; unique_id=&quot;10023&quot;&gt;&lt;property id=&quot;20148&quot; value=&quot;5&quot;/&gt;&lt;property id=&quot;20300&quot; value=&quot;Slide 19&quot;/&gt;&lt;property id=&quot;20307&quot; value=&quot;269&quot;/&gt;&lt;/object&gt;&lt;object type=&quot;3&quot; unique_id=&quot;10024&quot;&gt;&lt;property id=&quot;20148&quot; value=&quot;5&quot;/&gt;&lt;property id=&quot;20300&quot; value=&quot;Slide 20&quot;/&gt;&lt;property id=&quot;20307&quot; value=&quot;293&quot;/&gt;&lt;/object&gt;&lt;object type=&quot;3&quot; unique_id=&quot;10119&quot;&gt;&lt;property id=&quot;20148&quot; value=&quot;5&quot;/&gt;&lt;property id=&quot;20300&quot; value=&quot;Slide 1&quot;/&gt;&lt;property id=&quot;20307&quot; value=&quot;30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</TotalTime>
  <Words>450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Network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Công tắc điện</vt:lpstr>
      <vt:lpstr>Muốn bóng đèn sáng cần có điều kiện gì?</vt:lpstr>
      <vt:lpstr>Khoa hoc: Lắp mạch điện đơn giản (tiết 2)                   (Xem sách trang 94)</vt:lpstr>
    </vt:vector>
  </TitlesOfParts>
  <Company>A&amp;L Computer-Net-Security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Dai Luong</dc:creator>
  <cp:lastModifiedBy>TGDD</cp:lastModifiedBy>
  <cp:revision>152</cp:revision>
  <dcterms:created xsi:type="dcterms:W3CDTF">2009-02-20T00:51:47Z</dcterms:created>
  <dcterms:modified xsi:type="dcterms:W3CDTF">2022-02-28T08:35:34Z</dcterms:modified>
</cp:coreProperties>
</file>