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80" r:id="rId2"/>
    <p:sldId id="279" r:id="rId3"/>
    <p:sldId id="281" r:id="rId4"/>
    <p:sldId id="283" r:id="rId5"/>
    <p:sldId id="285" r:id="rId6"/>
    <p:sldId id="282" r:id="rId7"/>
    <p:sldId id="271" r:id="rId8"/>
    <p:sldId id="266" r:id="rId9"/>
    <p:sldId id="27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C6EAFA"/>
    <a:srgbClr val="32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686706F-B429-4177-94F8-45EB9A868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31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: 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7536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36800" y="5181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33796" name="Picture 4" descr="ho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43" y="1600200"/>
            <a:ext cx="2384714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XMASCA~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2118" y="4482353"/>
            <a:ext cx="6373906" cy="18646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WordArt 6" descr="80%"/>
          <p:cNvSpPr>
            <a:spLocks noChangeArrowheads="1" noChangeShapeType="1" noTextEdit="1"/>
          </p:cNvSpPr>
          <p:nvPr/>
        </p:nvSpPr>
        <p:spPr bwMode="auto">
          <a:xfrm>
            <a:off x="1117600" y="259977"/>
            <a:ext cx="10464800" cy="58270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19199999" lon="0" rev="0"/>
              </a:camera>
              <a:lightRig rig="legacyFlat3" dir="b"/>
            </a:scene3d>
            <a:sp3d extrusionH="887400" prstMaterial="legacyMatte">
              <a:extrusionClr>
                <a:srgbClr val="FF9900"/>
              </a:extrusionClr>
            </a:sp3d>
          </a:bodyPr>
          <a:lstStyle/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Xin chân </a:t>
            </a:r>
            <a:r>
              <a:rPr lang="vi-VN" sz="3200" b="1" kern="10" dirty="0" smtClean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thành</a:t>
            </a:r>
          </a:p>
          <a:p>
            <a:pPr algn="ctr"/>
            <a:r>
              <a:rPr lang="vi-VN" sz="3200" b="1" kern="10" dirty="0" smtClean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  cảm </a:t>
            </a:r>
            <a:r>
              <a:rPr lang="vi-VN" sz="3200" b="1" kern="10" dirty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ơn quí </a:t>
            </a:r>
            <a:r>
              <a:rPr lang="vi-VN" sz="3200" b="1" kern="10" dirty="0" smtClean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thầy </a:t>
            </a:r>
            <a:endParaRPr lang="vi-VN" sz="3200" b="1" kern="10" dirty="0">
              <a:ln w="9525">
                <a:round/>
                <a:headEnd/>
                <a:tailEnd/>
              </a:ln>
              <a:pattFill prst="pct80">
                <a:fgClr>
                  <a:srgbClr val="0000FF"/>
                </a:fgClr>
                <a:bgClr>
                  <a:srgbClr val="FFFF66"/>
                </a:bgClr>
              </a:pattFill>
              <a:latin typeface="Times New Roman"/>
              <a:cs typeface="Times New Roman"/>
            </a:endParaRPr>
          </a:p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cô giáo </a:t>
            </a:r>
          </a:p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và các em học sinh </a:t>
            </a:r>
          </a:p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lớp </a:t>
            </a:r>
            <a:r>
              <a:rPr lang="vi-VN" sz="3200" b="1" kern="10" dirty="0" smtClean="0">
                <a:ln w="9525">
                  <a:round/>
                  <a:headEnd/>
                  <a:tailEnd/>
                </a:ln>
                <a:pattFill prst="pct80">
                  <a:fgClr>
                    <a:srgbClr val="0000FF"/>
                  </a:fgClr>
                  <a:bgClr>
                    <a:srgbClr val="FFFF66"/>
                  </a:bgClr>
                </a:pattFill>
                <a:latin typeface="Times New Roman"/>
                <a:cs typeface="Times New Roman"/>
              </a:rPr>
              <a:t>1G</a:t>
            </a:r>
            <a:endParaRPr lang="en-US" sz="3200" b="1" kern="10" dirty="0">
              <a:ln w="9525">
                <a:round/>
                <a:headEnd/>
                <a:tailEnd/>
              </a:ln>
              <a:pattFill prst="pct80">
                <a:fgClr>
                  <a:srgbClr val="0000FF"/>
                </a:fgClr>
                <a:bgClr>
                  <a:srgbClr val="FFFF66"/>
                </a:bgClr>
              </a:patt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0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94" y="580280"/>
            <a:ext cx="4872407" cy="72856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vi-VN" sz="28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1. Ôn và khởi động:</a:t>
            </a:r>
            <a:endParaRPr lang="en-US" sz="2800" b="1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63312" y="1317817"/>
            <a:ext cx="3827888" cy="71717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a/Đặt tính rồi tính: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21177" y="1855712"/>
            <a:ext cx="1604683" cy="71717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87 - 6</a:t>
            </a:r>
            <a:endParaRPr lang="en-US" sz="2800" b="1" dirty="0">
              <a:solidFill>
                <a:srgbClr val="0070C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7405" y="1586720"/>
            <a:ext cx="8364071" cy="708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</a:rPr>
              <a:t>b/ </a:t>
            </a:r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Hà có 28 bông hoa. Hà cho An 5 bông hoa. Hỏi Hà còn lại bao nhiêu bông hoa 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084" y="-38612"/>
            <a:ext cx="8683348" cy="1143000"/>
          </a:xfrm>
        </p:spPr>
        <p:txBody>
          <a:bodyPr>
            <a:normAutofit/>
          </a:bodyPr>
          <a:lstStyle/>
          <a:p>
            <a:pPr algn="l"/>
            <a:r>
              <a:rPr lang="vi-VN" sz="6000" b="1" i="1" u="sng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Toán</a:t>
            </a:r>
            <a:r>
              <a:rPr lang="vi-VN" sz="6000" b="1" i="1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:         </a:t>
            </a:r>
            <a:r>
              <a:rPr lang="vi-VN" sz="6000" b="1" i="1" dirty="0" smtClean="0">
                <a:solidFill>
                  <a:srgbClr val="FF0000"/>
                </a:solidFill>
                <a:latin typeface="KunMedium" pitchFamily="2" charset="0"/>
                <a:ea typeface="KunMedium" pitchFamily="2" charset="0"/>
                <a:cs typeface="KunMedium" pitchFamily="2" charset="0"/>
              </a:rPr>
              <a:t>Luyện </a:t>
            </a:r>
            <a:r>
              <a:rPr lang="vi-VN" sz="6000" b="1" i="1" dirty="0" smtClean="0">
                <a:solidFill>
                  <a:srgbClr val="FF0000"/>
                </a:solidFill>
                <a:latin typeface="KunMedium" pitchFamily="2" charset="0"/>
                <a:ea typeface="KunMedium" pitchFamily="2" charset="0"/>
                <a:cs typeface="KunMedium" pitchFamily="2" charset="0"/>
              </a:rPr>
              <a:t>tập</a:t>
            </a:r>
            <a:endParaRPr lang="en-US" sz="6000" b="1" i="1" dirty="0">
              <a:solidFill>
                <a:srgbClr val="FF0000"/>
              </a:solidFill>
              <a:latin typeface="KunMedium" pitchFamily="2" charset="0"/>
              <a:ea typeface="KunMedium" pitchFamily="2" charset="0"/>
              <a:cs typeface="Kun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31" y="112058"/>
            <a:ext cx="10972800" cy="685801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vi-VN" sz="6000" b="1" i="1" u="sng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Toán</a:t>
            </a:r>
            <a:r>
              <a:rPr lang="vi-VN" sz="6000" b="1" i="1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:              </a:t>
            </a:r>
            <a:r>
              <a:rPr lang="vi-VN" sz="6000" b="1" i="1" dirty="0" smtClean="0">
                <a:solidFill>
                  <a:srgbClr val="FF0000"/>
                </a:solidFill>
                <a:latin typeface="KunMedium" pitchFamily="2" charset="0"/>
                <a:ea typeface="KunMedium" pitchFamily="2" charset="0"/>
                <a:cs typeface="KunMedium" pitchFamily="2" charset="0"/>
              </a:rPr>
              <a:t>Luyện tập</a:t>
            </a:r>
            <a:endParaRPr lang="en-US" sz="6000" b="1" i="1" dirty="0">
              <a:solidFill>
                <a:srgbClr val="FF0000"/>
              </a:solidFill>
              <a:latin typeface="KunMedium" pitchFamily="2" charset="0"/>
              <a:ea typeface="KunMedium" pitchFamily="2" charset="0"/>
              <a:cs typeface="KunMediu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518" y="896448"/>
            <a:ext cx="5697071" cy="627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1/ Tìm số thích hợp (theo mẫu).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063" y="1541904"/>
            <a:ext cx="227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a) 35 - 2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0760" y="1954263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4334485" y="2097711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577" y="1943682"/>
            <a:ext cx="67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32949" y="2474248"/>
            <a:ext cx="697015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38710" y="2118909"/>
            <a:ext cx="829247" cy="65116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34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33968" y="2115641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35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68724" y="2151519"/>
            <a:ext cx="145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35 - 2 =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673" y="3048019"/>
            <a:ext cx="253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) 18 - 3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8701" y="3693468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4056565" y="3747266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2921" y="3736677"/>
            <a:ext cx="67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62607" y="4129718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559405" y="3759497"/>
            <a:ext cx="829247" cy="65116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16034" y="3756231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18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53714" y="3729331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9990" y="3603812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641555" y="3536198"/>
            <a:ext cx="148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18 - 3 =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25213" y="2106676"/>
            <a:ext cx="609587" cy="595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16244" y="3506632"/>
            <a:ext cx="609587" cy="5527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128" y="4688583"/>
            <a:ext cx="253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c) 16 - 4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88701" y="5336100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4056565" y="5389898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2921" y="5373705"/>
            <a:ext cx="67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462607" y="5772350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59405" y="5402131"/>
            <a:ext cx="829247" cy="65116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16034" y="5398863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16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53714" y="5371963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67921" y="5300235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1" name="Oval 60"/>
          <p:cNvSpPr/>
          <p:nvPr/>
        </p:nvSpPr>
        <p:spPr>
          <a:xfrm>
            <a:off x="7068794" y="5345063"/>
            <a:ext cx="829247" cy="68132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91966" y="5291265"/>
            <a:ext cx="6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735712" y="5348333"/>
            <a:ext cx="148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16 - 4 =     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161064" y="5334068"/>
            <a:ext cx="609587" cy="5527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954353" y="2474248"/>
            <a:ext cx="775495" cy="118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923893" y="4108917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21827" y="4135839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65467" y="5787414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21601" y="5825562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54589" y="5792393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31" y="112058"/>
            <a:ext cx="10972800" cy="712695"/>
          </a:xfrm>
        </p:spPr>
        <p:txBody>
          <a:bodyPr>
            <a:normAutofit fontScale="90000"/>
          </a:bodyPr>
          <a:lstStyle/>
          <a:p>
            <a:pPr algn="l"/>
            <a:r>
              <a:rPr lang="vi-VN" sz="6000" b="1" i="1" u="sng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Toán</a:t>
            </a:r>
            <a:r>
              <a:rPr lang="vi-VN" sz="6000" b="1" i="1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:              </a:t>
            </a:r>
            <a:r>
              <a:rPr lang="vi-VN" sz="6000" b="1" i="1" dirty="0" smtClean="0">
                <a:solidFill>
                  <a:srgbClr val="FF0000"/>
                </a:solidFill>
                <a:latin typeface="KunMedium" pitchFamily="2" charset="0"/>
                <a:ea typeface="KunMedium" pitchFamily="2" charset="0"/>
                <a:cs typeface="KunMedium" pitchFamily="2" charset="0"/>
              </a:rPr>
              <a:t>Luyện tập</a:t>
            </a:r>
            <a:endParaRPr lang="en-US" sz="6000" b="1" i="1" dirty="0">
              <a:solidFill>
                <a:srgbClr val="FF0000"/>
              </a:solidFill>
              <a:latin typeface="KunMedium" pitchFamily="2" charset="0"/>
              <a:ea typeface="KunMedium" pitchFamily="2" charset="0"/>
              <a:cs typeface="KunMediu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518" y="995063"/>
            <a:ext cx="5697071" cy="627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1/ Tìm số thích hợp (theo mẫu).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063" y="1900504"/>
            <a:ext cx="2279271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a) 35 - 2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0760" y="2312863"/>
            <a:ext cx="66334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4334485" y="2456311"/>
            <a:ext cx="829247" cy="681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577" y="2302282"/>
            <a:ext cx="67682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32949" y="2832848"/>
            <a:ext cx="697015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38710" y="2477509"/>
            <a:ext cx="829247" cy="6511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34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33968" y="2474241"/>
            <a:ext cx="829247" cy="681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35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68724" y="2510119"/>
            <a:ext cx="1456491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35 - 2 =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673" y="1945324"/>
            <a:ext cx="253252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) 18 - 3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8701" y="2590773"/>
            <a:ext cx="66334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4056565" y="2644571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2921" y="2633982"/>
            <a:ext cx="67682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62607" y="3027023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559454" y="2674732"/>
            <a:ext cx="829247" cy="65116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16034" y="2653536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18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53714" y="2626636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9990" y="2501117"/>
            <a:ext cx="66334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641555" y="2433503"/>
            <a:ext cx="148366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18 - 3 =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25213" y="2465276"/>
            <a:ext cx="609587" cy="595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16244" y="2359110"/>
            <a:ext cx="609587" cy="5902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128" y="1909433"/>
            <a:ext cx="253252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c) 16 - 4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88701" y="2556950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4056565" y="2610749"/>
            <a:ext cx="829247" cy="69028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2921" y="2594555"/>
            <a:ext cx="676825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462607" y="2993200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59405" y="2622980"/>
            <a:ext cx="829247" cy="65115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16034" y="2619713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16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53714" y="2565918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67921" y="2521085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1" name="Oval 60"/>
          <p:cNvSpPr/>
          <p:nvPr/>
        </p:nvSpPr>
        <p:spPr>
          <a:xfrm>
            <a:off x="7068794" y="2565913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91966" y="2512115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735712" y="2569183"/>
            <a:ext cx="1486037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16 - 4 =     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214853" y="2563883"/>
            <a:ext cx="609587" cy="5527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954353" y="2832848"/>
            <a:ext cx="775495" cy="118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923893" y="3006222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21827" y="3033144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65467" y="3008264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21601" y="3046412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54589" y="3013243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554864" y="2657483"/>
            <a:ext cx="833782" cy="68131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17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56565" y="2647816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58105" y="2616062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125286" y="2367323"/>
            <a:ext cx="609587" cy="590262"/>
          </a:xfrm>
          <a:prstGeom prst="rect">
            <a:avLst/>
          </a:prstGeom>
          <a:solidFill>
            <a:srgbClr val="C6EA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559444" y="2625111"/>
            <a:ext cx="829247" cy="65115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56559" y="2603414"/>
            <a:ext cx="829247" cy="69028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562719" y="2578646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068794" y="2583938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14841" y="2559055"/>
            <a:ext cx="609587" cy="552787"/>
          </a:xfrm>
          <a:prstGeom prst="rect">
            <a:avLst/>
          </a:prstGeom>
          <a:solidFill>
            <a:srgbClr val="C9EA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31" y="112058"/>
            <a:ext cx="10972800" cy="649942"/>
          </a:xfrm>
        </p:spPr>
        <p:txBody>
          <a:bodyPr>
            <a:normAutofit fontScale="90000"/>
          </a:bodyPr>
          <a:lstStyle/>
          <a:p>
            <a:pPr algn="l"/>
            <a:r>
              <a:rPr lang="vi-VN" sz="6000" b="1" i="1" u="sng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Toán</a:t>
            </a:r>
            <a:r>
              <a:rPr lang="vi-VN" sz="6000" b="1" i="1" dirty="0" smtClean="0">
                <a:latin typeface="KunMedium" pitchFamily="2" charset="0"/>
                <a:ea typeface="KunMedium" pitchFamily="2" charset="0"/>
                <a:cs typeface="KunMedium" pitchFamily="2" charset="0"/>
              </a:rPr>
              <a:t>:              </a:t>
            </a:r>
            <a:r>
              <a:rPr lang="vi-VN" sz="6000" b="1" i="1" dirty="0" smtClean="0">
                <a:solidFill>
                  <a:srgbClr val="FF0000"/>
                </a:solidFill>
                <a:latin typeface="KunMedium" pitchFamily="2" charset="0"/>
                <a:ea typeface="KunMedium" pitchFamily="2" charset="0"/>
                <a:cs typeface="KunMedium" pitchFamily="2" charset="0"/>
              </a:rPr>
              <a:t>Luyện tập</a:t>
            </a:r>
            <a:endParaRPr lang="en-US" sz="6000" b="1" i="1" dirty="0">
              <a:solidFill>
                <a:srgbClr val="FF0000"/>
              </a:solidFill>
              <a:latin typeface="KunMedium" pitchFamily="2" charset="0"/>
              <a:ea typeface="KunMedium" pitchFamily="2" charset="0"/>
              <a:cs typeface="KunMediu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518" y="995063"/>
            <a:ext cx="5697071" cy="627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1/ Tìm số thích hợp (theo mẫu).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063" y="1541904"/>
            <a:ext cx="2279271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a) 35 - 2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0760" y="1954263"/>
            <a:ext cx="66334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4334485" y="2097711"/>
            <a:ext cx="829247" cy="681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577" y="1943682"/>
            <a:ext cx="67682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32949" y="2474248"/>
            <a:ext cx="697015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38710" y="2118909"/>
            <a:ext cx="829247" cy="6511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34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33968" y="2115641"/>
            <a:ext cx="829247" cy="681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35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68724" y="2151519"/>
            <a:ext cx="1456491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35 - 2 =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673" y="3048019"/>
            <a:ext cx="253252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b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) 18 - 3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8701" y="3693468"/>
            <a:ext cx="66334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4056565" y="3747266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2921" y="3736677"/>
            <a:ext cx="67682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62607" y="4129718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559454" y="3777427"/>
            <a:ext cx="829247" cy="65116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16034" y="3756231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18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53714" y="3729331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9990" y="3603812"/>
            <a:ext cx="66334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641555" y="3536198"/>
            <a:ext cx="148366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18 - 3 =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25213" y="2106676"/>
            <a:ext cx="609587" cy="595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33</a:t>
            </a:r>
            <a:endParaRPr lang="en-US" sz="2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16244" y="3461805"/>
            <a:ext cx="609587" cy="5902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128" y="4688583"/>
            <a:ext cx="253252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c) 16 - 4 =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88701" y="5336100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4056565" y="5389899"/>
            <a:ext cx="829247" cy="69028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2921" y="5373705"/>
            <a:ext cx="676825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462607" y="5772350"/>
            <a:ext cx="571507" cy="1488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559405" y="5402130"/>
            <a:ext cx="829247" cy="65115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16034" y="5398863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16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53714" y="5345068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67921" y="5300235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1" name="Oval 60"/>
          <p:cNvSpPr/>
          <p:nvPr/>
        </p:nvSpPr>
        <p:spPr>
          <a:xfrm>
            <a:off x="7068794" y="5345063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91966" y="5291265"/>
            <a:ext cx="663343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-1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735712" y="5348333"/>
            <a:ext cx="1486037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16 - 4 =     </a:t>
            </a:r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214853" y="5343033"/>
            <a:ext cx="609587" cy="5527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?</a:t>
            </a:r>
            <a:endParaRPr lang="en-US" sz="2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954353" y="2474248"/>
            <a:ext cx="775495" cy="118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923893" y="4108917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921827" y="4135839"/>
            <a:ext cx="634212" cy="148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65467" y="5787414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21601" y="5825562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54589" y="5792393"/>
            <a:ext cx="5917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554864" y="3760178"/>
            <a:ext cx="833782" cy="68131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17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56565" y="3750511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58105" y="3718757"/>
            <a:ext cx="829247" cy="681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125286" y="3470018"/>
            <a:ext cx="609587" cy="590262"/>
          </a:xfrm>
          <a:prstGeom prst="rect">
            <a:avLst/>
          </a:prstGeom>
          <a:solidFill>
            <a:srgbClr val="C6EA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559444" y="5404261"/>
            <a:ext cx="829247" cy="65115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56559" y="5382564"/>
            <a:ext cx="829247" cy="69028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562719" y="5357796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068794" y="5363088"/>
            <a:ext cx="829247" cy="68132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214841" y="5338205"/>
            <a:ext cx="609587" cy="552787"/>
          </a:xfrm>
          <a:prstGeom prst="rect">
            <a:avLst/>
          </a:prstGeom>
          <a:solidFill>
            <a:srgbClr val="C9EA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56184" r="792" b="8852"/>
          <a:stretch/>
        </p:blipFill>
        <p:spPr>
          <a:xfrm>
            <a:off x="0" y="273925"/>
            <a:ext cx="12192000" cy="6261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4CF03A-2491-4A97-A3FF-C13C0B154A5C}"/>
              </a:ext>
            </a:extLst>
          </p:cNvPr>
          <p:cNvSpPr/>
          <p:nvPr/>
        </p:nvSpPr>
        <p:spPr>
          <a:xfrm>
            <a:off x="7149589" y="2599765"/>
            <a:ext cx="640740" cy="60478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1E9B4A-42BF-4425-B98E-955962295FB2}"/>
              </a:ext>
            </a:extLst>
          </p:cNvPr>
          <p:cNvSpPr/>
          <p:nvPr/>
        </p:nvSpPr>
        <p:spPr>
          <a:xfrm>
            <a:off x="10095330" y="2617695"/>
            <a:ext cx="599599" cy="58685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0CA2BD-2DF4-4FA8-93AF-BD518DC3EF7F}"/>
              </a:ext>
            </a:extLst>
          </p:cNvPr>
          <p:cNvSpPr/>
          <p:nvPr/>
        </p:nvSpPr>
        <p:spPr>
          <a:xfrm>
            <a:off x="10077400" y="5442967"/>
            <a:ext cx="608564" cy="60824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0FAA74-E8D2-48F0-8085-37FE5D9171AE}"/>
              </a:ext>
            </a:extLst>
          </p:cNvPr>
          <p:cNvSpPr/>
          <p:nvPr/>
        </p:nvSpPr>
        <p:spPr>
          <a:xfrm>
            <a:off x="7159317" y="5425037"/>
            <a:ext cx="597522" cy="6172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9388" y="273925"/>
            <a:ext cx="4840941" cy="93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5553" y="932329"/>
            <a:ext cx="2492187" cy="358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7953" y="1084729"/>
            <a:ext cx="1801905" cy="53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757" r="12149" b="52187"/>
          <a:stretch/>
        </p:blipFill>
        <p:spPr>
          <a:xfrm>
            <a:off x="259977" y="355433"/>
            <a:ext cx="11887200" cy="571925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34427B5-D6CA-48D0-AF0D-7C5FE3473AE0}"/>
              </a:ext>
            </a:extLst>
          </p:cNvPr>
          <p:cNvCxnSpPr/>
          <p:nvPr/>
        </p:nvCxnSpPr>
        <p:spPr>
          <a:xfrm>
            <a:off x="5047133" y="2247220"/>
            <a:ext cx="2922491" cy="1469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B1AF1F7-2664-4C07-B48B-7FA7EE0B90E6}"/>
              </a:ext>
            </a:extLst>
          </p:cNvPr>
          <p:cNvCxnSpPr>
            <a:cxnSpLocks/>
          </p:cNvCxnSpPr>
          <p:nvPr/>
        </p:nvCxnSpPr>
        <p:spPr>
          <a:xfrm>
            <a:off x="5047133" y="3806601"/>
            <a:ext cx="2922491" cy="154941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57836" y="1"/>
            <a:ext cx="11134163" cy="914400"/>
          </a:xfrm>
          <a:prstGeom prst="rect">
            <a:avLst/>
          </a:prstGeom>
          <a:solidFill>
            <a:srgbClr val="C9EAF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   </a:t>
            </a:r>
            <a:r>
              <a:rPr lang="vi-VN" sz="2800" b="1" dirty="0" smtClean="0">
                <a:solidFill>
                  <a:srgbClr val="00206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Hai </a:t>
            </a:r>
            <a:r>
              <a:rPr lang="vi-VN" sz="2800" b="1" dirty="0" smtClean="0">
                <a:solidFill>
                  <a:srgbClr val="00206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phép tính nào có cùng kết quả ?</a:t>
            </a:r>
            <a:endParaRPr lang="en-US" sz="2800" b="1" dirty="0">
              <a:solidFill>
                <a:srgbClr val="00206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553" y="233051"/>
            <a:ext cx="690283" cy="793926"/>
          </a:xfrm>
          <a:prstGeom prst="ellips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047133" y="2281424"/>
            <a:ext cx="3003173" cy="3022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93389" y="2399614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95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  <p:sp>
        <p:nvSpPr>
          <p:cNvPr id="24" name="Left Brace 23"/>
          <p:cNvSpPr/>
          <p:nvPr/>
        </p:nvSpPr>
        <p:spPr>
          <a:xfrm rot="5400000" flipH="1">
            <a:off x="2900135" y="3464897"/>
            <a:ext cx="249881" cy="960353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Left Brace 26"/>
          <p:cNvSpPr/>
          <p:nvPr/>
        </p:nvSpPr>
        <p:spPr>
          <a:xfrm rot="5400000" flipH="1">
            <a:off x="2854744" y="5124540"/>
            <a:ext cx="249881" cy="96035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2900137" y="1767043"/>
            <a:ext cx="249881" cy="960353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47996" y="5692153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70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171029" y="5585617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61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171030" y="3897932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95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  <p:sp>
        <p:nvSpPr>
          <p:cNvPr id="41" name="Left Brace 40"/>
          <p:cNvSpPr/>
          <p:nvPr/>
        </p:nvSpPr>
        <p:spPr>
          <a:xfrm rot="5400000" flipH="1">
            <a:off x="10377778" y="3236734"/>
            <a:ext cx="249881" cy="960353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Left Brace 46"/>
          <p:cNvSpPr/>
          <p:nvPr/>
        </p:nvSpPr>
        <p:spPr>
          <a:xfrm rot="5400000" flipH="1">
            <a:off x="10369139" y="4964593"/>
            <a:ext cx="239131" cy="878543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93389" y="4030132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61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  <p:sp>
        <p:nvSpPr>
          <p:cNvPr id="52" name="Left Brace 51"/>
          <p:cNvSpPr/>
          <p:nvPr/>
        </p:nvSpPr>
        <p:spPr>
          <a:xfrm rot="5400000" flipH="1">
            <a:off x="10377775" y="1640961"/>
            <a:ext cx="249881" cy="96035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0171030" y="2281424"/>
            <a:ext cx="6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70</a:t>
            </a:r>
            <a:r>
              <a:rPr lang="vi-VN" sz="2400" b="1" dirty="0" smtClean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9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7" grpId="0" animBg="1"/>
      <p:bldP spid="31" grpId="0" animBg="1"/>
      <p:bldP spid="32" grpId="0"/>
      <p:bldP spid="33" grpId="0"/>
      <p:bldP spid="40" grpId="0"/>
      <p:bldP spid="41" grpId="0" animBg="1"/>
      <p:bldP spid="47" grpId="0" animBg="1"/>
      <p:bldP spid="48" grpId="0"/>
      <p:bldP spid="52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9097" b="7944"/>
          <a:stretch/>
        </p:blipFill>
        <p:spPr>
          <a:xfrm>
            <a:off x="0" y="158982"/>
            <a:ext cx="12102353" cy="6716951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890C71-64F9-4005-AAF8-838843E71FFE}"/>
              </a:ext>
            </a:extLst>
          </p:cNvPr>
          <p:cNvSpPr/>
          <p:nvPr/>
        </p:nvSpPr>
        <p:spPr>
          <a:xfrm>
            <a:off x="2196353" y="1953302"/>
            <a:ext cx="663388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D44290-B957-4618-A2AB-DCD47FB72604}"/>
              </a:ext>
            </a:extLst>
          </p:cNvPr>
          <p:cNvSpPr/>
          <p:nvPr/>
        </p:nvSpPr>
        <p:spPr>
          <a:xfrm>
            <a:off x="2859742" y="1953302"/>
            <a:ext cx="582706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7C16A4-CD08-4EA6-8E20-CA0B5421454D}"/>
              </a:ext>
            </a:extLst>
          </p:cNvPr>
          <p:cNvSpPr/>
          <p:nvPr/>
        </p:nvSpPr>
        <p:spPr>
          <a:xfrm>
            <a:off x="3442417" y="1953302"/>
            <a:ext cx="618595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2CDA37F-5F13-454D-8127-9B7957F1A123}"/>
              </a:ext>
            </a:extLst>
          </p:cNvPr>
          <p:cNvSpPr/>
          <p:nvPr/>
        </p:nvSpPr>
        <p:spPr>
          <a:xfrm>
            <a:off x="4640573" y="1953302"/>
            <a:ext cx="603755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206190"/>
            <a:ext cx="7252449" cy="1747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8352" y="158982"/>
            <a:ext cx="794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 Có 18 bạn rùa và thỏ chơi trốn tìm, trong đó có 8 bạn rùa. Hỏi có bao nhiêu bạn thỏ ?</a:t>
            </a:r>
            <a:endParaRPr lang="en-US" sz="2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</TotalTime>
  <Words>393</Words>
  <Application>Microsoft Office PowerPoint</Application>
  <PresentationFormat>Custom</PresentationFormat>
  <Paragraphs>146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PowerPoint Presentation</vt:lpstr>
      <vt:lpstr>1. Ôn và khởi động:</vt:lpstr>
      <vt:lpstr>Toán:         Luyện tập</vt:lpstr>
      <vt:lpstr>Toán:              Luyện tập</vt:lpstr>
      <vt:lpstr>Toán:              Luyện tập</vt:lpstr>
      <vt:lpstr>Toán:              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47</cp:revision>
  <dcterms:created xsi:type="dcterms:W3CDTF">2020-08-07T08:50:12Z</dcterms:created>
  <dcterms:modified xsi:type="dcterms:W3CDTF">2022-03-22T14:12:11Z</dcterms:modified>
</cp:coreProperties>
</file>