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11" r:id="rId2"/>
    <p:sldId id="261" r:id="rId3"/>
    <p:sldId id="264" r:id="rId4"/>
    <p:sldId id="289" r:id="rId5"/>
    <p:sldId id="290" r:id="rId6"/>
    <p:sldId id="276" r:id="rId7"/>
    <p:sldId id="265" r:id="rId8"/>
    <p:sldId id="277" r:id="rId9"/>
    <p:sldId id="266" r:id="rId10"/>
    <p:sldId id="291" r:id="rId11"/>
    <p:sldId id="267" r:id="rId12"/>
    <p:sldId id="292" r:id="rId13"/>
    <p:sldId id="269" r:id="rId14"/>
    <p:sldId id="270" r:id="rId15"/>
    <p:sldId id="271" r:id="rId16"/>
    <p:sldId id="272" r:id="rId17"/>
    <p:sldId id="29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  <a:srgbClr val="FF0066"/>
    <a:srgbClr val="F9EB73"/>
    <a:srgbClr val="0000CC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0B013D9-3EC3-466F-9E35-049BC0AA1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7ECDFC-E923-4885-9339-CB08ED8DA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4DCADC-B3CC-4CCA-86EB-25504D72E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88BB1-2D5D-4C7E-A4BA-C86117CBE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6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E064EF-F9EC-4F8E-A39C-DF9015261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66152F-CE38-46C0-8568-B5FFD485E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050C1C-F49C-49AE-961A-18A8A09F3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84F0B-E488-4BCA-BDEB-C609FF393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9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73C75B4-BA85-4975-AA63-276E82E72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9A2B82-5241-449F-8112-D1B2C5D45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461C644-CC0B-4635-8823-6A89D542E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DC514-6410-4B75-81CC-8A550A2FB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4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811B09F-65E3-4E3B-8A49-E9EB3D49F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31CC3ED-76F0-4183-A700-28E5B0DBF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DC9FCBA-9162-4B2A-A17F-8B984B69D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297A8-9BB2-414B-8E3A-E803F531F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4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4213956-5A49-4D62-AFB8-6B492A986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79AD90D-FBF0-4830-952C-E226C46E2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ED60628-B8E2-4B78-B990-AABFBDB84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7C35E-D442-4DF2-A77C-B0212455B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A807F4D-7274-4701-9C27-DE8B08190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9A5EDF0-B258-4B10-87B3-45C3C3AA1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48FB800-CE61-4BCC-84D0-AA5A84C1C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3B6BC-A331-4EB1-9449-3051E57C4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17B2FC-D928-4B51-9635-FB516741D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0F4E9EE-6449-4E2F-8F81-CC5D6BFED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B46F5FF-8D45-4103-A0B8-9A1B1BB86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918F9-0941-4C58-8182-2A446B0F4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BB45CD-3351-4534-9D51-F7E276620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D42D91-C129-431E-AB75-7EB7D9F49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AEFC5E-3D1D-48A0-AAA9-3F630FC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0C610-AE4B-4244-AFE3-63DA3C6CF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0966268-B3A3-4041-87E0-0115DF923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85F819B-A46F-4232-9B0D-307E34ADF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132191F-4B9E-40AF-A1F0-244C292E4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3A24-C82A-415F-B9EB-B9A752697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D7B3CC4-B6D2-4BD5-8F30-85D494CBC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7111182-1472-4E99-997B-CF48A6827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73BFFE4-EF4A-443A-88AE-5C6E3AB28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B321E-FF66-464B-B2C4-D434C56D4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9A1E6F8-F932-413A-A337-A9854B8F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EA8AD73-0923-42C7-841F-D3B1913AE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5C4319B-04D8-4D4D-BFBC-868FE836A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493E-D2FC-44E0-A8D6-E10C9292F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26F5CC-86EE-4955-B232-2BDD954DA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261A302-19C1-428A-91D9-F23760939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9FB567D-C387-43A5-98D1-32D233C40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AE1A6-D8CE-4FC7-98AA-1075B2987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505F5A-58AC-4A21-A94E-1D606E668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C32BD7-B471-4728-AE2E-D337C5B53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193D99-2F63-49B0-9994-4D837E94F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3FBDA-F631-42A5-9D64-3EF31D7C3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1B5645F-25FC-4C0B-9E79-3D53F573F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BD48561-A7F0-4A31-9235-FF1BCBC91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19E2230-3427-414E-B694-A33E2E5B54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F78FAB8-77E0-4FB2-A515-B4CC2459BA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22FA827-5D98-4F84-9A0F-64633FD3AE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EAB3E9B8-2EFE-42E0-AC45-4452152A41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72453-bigthumbnail">
            <a:extLst>
              <a:ext uri="{FF2B5EF4-FFF2-40B4-BE49-F238E27FC236}">
                <a16:creationId xmlns="" xmlns:a16="http://schemas.microsoft.com/office/drawing/2014/main" id="{C5BD36F1-EB93-4529-8996-BFBFD344AB6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55113" cy="6881813"/>
          </a:xfrm>
          <a:noFill/>
        </p:spPr>
      </p:pic>
      <p:pic>
        <p:nvPicPr>
          <p:cNvPr id="6147" name="Picture 3" descr="dolphin_PNG91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7BF5460B-CA3A-4F6D-9F61-FB8834A14F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738" y="1936750"/>
            <a:ext cx="3481387" cy="2185988"/>
          </a:xfrm>
        </p:spPr>
      </p:pic>
      <p:pic>
        <p:nvPicPr>
          <p:cNvPr id="6148" name="Picture 4" descr="Särkänniemi_-_fish">
            <a:hlinkClick r:id="rId5" action="ppaction://hlinksldjump"/>
            <a:extLst>
              <a:ext uri="{FF2B5EF4-FFF2-40B4-BE49-F238E27FC236}">
                <a16:creationId xmlns="" xmlns:a16="http://schemas.microsoft.com/office/drawing/2014/main" id="{68F6D195-90A1-47B5-885D-3B3B1ACF9ED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4122738"/>
            <a:ext cx="3138487" cy="1622425"/>
          </a:xfrm>
        </p:spPr>
      </p:pic>
      <p:pic>
        <p:nvPicPr>
          <p:cNvPr id="5125" name="Picture 5" descr="sea-turtle">
            <a:hlinkClick r:id="rId7" action="ppaction://hlinksldjump"/>
            <a:extLst>
              <a:ext uri="{FF2B5EF4-FFF2-40B4-BE49-F238E27FC236}">
                <a16:creationId xmlns="" xmlns:a16="http://schemas.microsoft.com/office/drawing/2014/main" id="{C195BA13-9F90-49CA-B496-CF760F7391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5686425"/>
            <a:ext cx="1703388" cy="1489075"/>
          </a:xfrm>
        </p:spPr>
      </p:pic>
      <p:pic>
        <p:nvPicPr>
          <p:cNvPr id="6150" name="Picture 6" descr="shark_png_by_digitalwideresource-d4ldn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2BFB2B0B-ABCF-4780-97EB-031E35D3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11113"/>
            <a:ext cx="59118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5">
            <a:extLst>
              <a:ext uri="{FF2B5EF4-FFF2-40B4-BE49-F238E27FC236}">
                <a16:creationId xmlns="" xmlns:a16="http://schemas.microsoft.com/office/drawing/2014/main" id="{DE584F7B-0D20-4165-9F98-C2DA1DDE9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946150"/>
            <a:ext cx="7545388" cy="45275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>
            <a:extLst>
              <a:ext uri="{FF2B5EF4-FFF2-40B4-BE49-F238E27FC236}">
                <a16:creationId xmlns="" xmlns:a16="http://schemas.microsoft.com/office/drawing/2014/main" id="{9893969A-BF22-46FA-8903-2890CC9C765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0700339"/>
              </p:ext>
            </p:extLst>
          </p:nvPr>
        </p:nvGraphicFramePr>
        <p:xfrm>
          <a:off x="250723" y="633413"/>
          <a:ext cx="8775290" cy="5149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3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8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8" name="Text Box 26">
            <a:extLst>
              <a:ext uri="{FF2B5EF4-FFF2-40B4-BE49-F238E27FC236}">
                <a16:creationId xmlns="" xmlns:a16="http://schemas.microsoft.com/office/drawing/2014/main" id="{BC590492-F800-476F-8579-FA0DCB1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15" y="2474913"/>
            <a:ext cx="195006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27">
            <a:extLst>
              <a:ext uri="{FF2B5EF4-FFF2-40B4-BE49-F238E27FC236}">
                <a16:creationId xmlns="" xmlns:a16="http://schemas.microsoft.com/office/drawing/2014/main" id="{82BBAD5B-24B9-4D2C-9403-BD52ECA5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961043"/>
            <a:ext cx="27879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8450" name="Text Box 28">
            <a:extLst>
              <a:ext uri="{FF2B5EF4-FFF2-40B4-BE49-F238E27FC236}">
                <a16:creationId xmlns="" xmlns:a16="http://schemas.microsoft.com/office/drawing/2014/main" id="{5928C488-DC59-4205-8A05-A2964029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974" y="812532"/>
            <a:ext cx="3276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8451" name="Text Box 29">
            <a:extLst>
              <a:ext uri="{FF2B5EF4-FFF2-40B4-BE49-F238E27FC236}">
                <a16:creationId xmlns="" xmlns:a16="http://schemas.microsoft.com/office/drawing/2014/main" id="{E7B71FE7-D71F-4092-99E2-A77B4596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543" y="800071"/>
            <a:ext cx="3159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8452" name="Text Box 30">
            <a:extLst>
              <a:ext uri="{FF2B5EF4-FFF2-40B4-BE49-F238E27FC236}">
                <a16:creationId xmlns="" xmlns:a16="http://schemas.microsoft.com/office/drawing/2014/main" id="{AD7B2503-B719-4181-8F8F-91203554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516" y="2362751"/>
            <a:ext cx="28878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Một nửa ở bán cầu Đông, một nửa nằm ở bán cầu Tây</a:t>
            </a:r>
          </a:p>
        </p:txBody>
      </p:sp>
      <p:sp>
        <p:nvSpPr>
          <p:cNvPr id="18453" name="Text Box 31">
            <a:extLst>
              <a:ext uri="{FF2B5EF4-FFF2-40B4-BE49-F238E27FC236}">
                <a16:creationId xmlns="" xmlns:a16="http://schemas.microsoft.com/office/drawing/2014/main" id="{2EFACF09-3044-44E4-8345-6C1217DF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928" y="2210341"/>
            <a:ext cx="3096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Âu, châu Mĩ, châu Phi, châu Nam Cực. </a:t>
            </a:r>
          </a:p>
          <a:p>
            <a:pPr algn="just" eaLnBrk="1" hangingPunct="1"/>
            <a:r>
              <a:rPr lang="en-US" altLang="en-US" sz="2400"/>
              <a:t>- Giáp các đại dương: Thái Bình Dương, Ấn Độ Dương, Bắc băng Dương.</a:t>
            </a:r>
          </a:p>
        </p:txBody>
      </p:sp>
      <p:sp>
        <p:nvSpPr>
          <p:cNvPr id="18454" name="Text Box 32">
            <a:extLst>
              <a:ext uri="{FF2B5EF4-FFF2-40B4-BE49-F238E27FC236}">
                <a16:creationId xmlns="" xmlns:a16="http://schemas.microsoft.com/office/drawing/2014/main" id="{048B4251-F546-4FB1-B821-99F3EC4E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2371512"/>
            <a:ext cx="27727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Đại Tây Dương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rthern_Hemisphere_LamAz">
            <a:extLst>
              <a:ext uri="{FF2B5EF4-FFF2-40B4-BE49-F238E27FC236}">
                <a16:creationId xmlns="" xmlns:a16="http://schemas.microsoft.com/office/drawing/2014/main" id="{A4D5CFC7-9022-4DB0-B6CB-50BFA7E44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693738"/>
            <a:ext cx="7391400" cy="5656262"/>
          </a:xfrm>
          <a:noFill/>
        </p:spPr>
      </p:pic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62456D4C-1A51-43FB-971C-3A2523D0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2828925"/>
            <a:ext cx="1614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Bắc Băng Dương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9BF08E82-60C5-413A-856F-422D8F62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2828925"/>
            <a:ext cx="1308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Á 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="" xmlns:a16="http://schemas.microsoft.com/office/drawing/2014/main" id="{CB713728-AC57-4189-9C87-206C7908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122863"/>
            <a:ext cx="12144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Âu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="" xmlns:a16="http://schemas.microsoft.com/office/drawing/2014/main" id="{C2DB5C75-CADC-4F20-BBCD-632DFD79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947988"/>
            <a:ext cx="1641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Châu Mĩ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="" xmlns:a16="http://schemas.microsoft.com/office/drawing/2014/main" id="{E92823BD-5C0A-45CB-94E2-E59C432B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629150"/>
            <a:ext cx="1762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-map-dau-bua">
            <a:extLst>
              <a:ext uri="{FF2B5EF4-FFF2-40B4-BE49-F238E27FC236}">
                <a16:creationId xmlns="" xmlns:a16="http://schemas.microsoft.com/office/drawing/2014/main" id="{7314841C-6D32-4BD2-AB33-50F2835F3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590550"/>
            <a:ext cx="7593013" cy="5092700"/>
          </a:xfrm>
          <a:noFill/>
        </p:spPr>
      </p:pic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A0B7D028-ADCD-4779-89BF-67493DB1E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6030913"/>
            <a:ext cx="4776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mập đầu búa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72ada741a9a444286d6c3594104d256">
            <a:extLst>
              <a:ext uri="{FF2B5EF4-FFF2-40B4-BE49-F238E27FC236}">
                <a16:creationId xmlns="" xmlns:a16="http://schemas.microsoft.com/office/drawing/2014/main" id="{AF8F03C6-1FFD-4E28-AE87-9083556CD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533400"/>
            <a:ext cx="7523162" cy="5191125"/>
          </a:xfrm>
          <a:noFill/>
        </p:spPr>
      </p:pic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F4D748F6-4DAF-458C-B09B-13435F3A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6070600"/>
            <a:ext cx="5203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voi lưng gù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201507291437051208">
            <a:extLst>
              <a:ext uri="{FF2B5EF4-FFF2-40B4-BE49-F238E27FC236}">
                <a16:creationId xmlns="" xmlns:a16="http://schemas.microsoft.com/office/drawing/2014/main" id="{0477309A-06D2-4846-A2AB-B74C122AD8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7688"/>
            <a:ext cx="4200525" cy="4656137"/>
          </a:xfrm>
          <a:noFill/>
        </p:spPr>
      </p:pic>
      <p:sp>
        <p:nvSpPr>
          <p:cNvPr id="28675" name="Text Box 3">
            <a:extLst>
              <a:ext uri="{FF2B5EF4-FFF2-40B4-BE49-F238E27FC236}">
                <a16:creationId xmlns="" xmlns:a16="http://schemas.microsoft.com/office/drawing/2014/main" id="{EA8473DB-A073-4754-A7D1-37843854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5749925"/>
            <a:ext cx="458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cúi ( dugong )</a:t>
            </a:r>
          </a:p>
        </p:txBody>
      </p:sp>
      <p:pic>
        <p:nvPicPr>
          <p:cNvPr id="28676" name="Picture 4" descr="Dugong">
            <a:extLst>
              <a:ext uri="{FF2B5EF4-FFF2-40B4-BE49-F238E27FC236}">
                <a16:creationId xmlns="" xmlns:a16="http://schemas.microsoft.com/office/drawing/2014/main" id="{B7D8E595-F337-4D55-89C4-9973075EE5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549275"/>
            <a:ext cx="3735388" cy="46545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Pj02628250000[1]">
            <a:extLst>
              <a:ext uri="{FF2B5EF4-FFF2-40B4-BE49-F238E27FC236}">
                <a16:creationId xmlns="" xmlns:a16="http://schemas.microsoft.com/office/drawing/2014/main" id="{8784ED5D-74AB-493D-BD1D-6BC73D3A9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533400"/>
            <a:ext cx="7353300" cy="4508500"/>
          </a:xfrm>
          <a:noFill/>
        </p:spPr>
      </p:pic>
      <p:sp>
        <p:nvSpPr>
          <p:cNvPr id="29699" name="Text Box 3">
            <a:extLst>
              <a:ext uri="{FF2B5EF4-FFF2-40B4-BE49-F238E27FC236}">
                <a16:creationId xmlns="" xmlns:a16="http://schemas.microsoft.com/office/drawing/2014/main" id="{49D73C71-6154-4AAF-B2C1-0DB4D07A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630863"/>
            <a:ext cx="7272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heo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potted-eagle-ray">
            <a:extLst>
              <a:ext uri="{FF2B5EF4-FFF2-40B4-BE49-F238E27FC236}">
                <a16:creationId xmlns="" xmlns:a16="http://schemas.microsoft.com/office/drawing/2014/main" id="{FF9CE3C0-BB0F-4A5A-917C-F105344F86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746125"/>
            <a:ext cx="7405688" cy="4673600"/>
          </a:xfrm>
          <a:noFill/>
        </p:spPr>
      </p:pic>
      <p:sp>
        <p:nvSpPr>
          <p:cNvPr id="30723" name="Text Box 3">
            <a:extLst>
              <a:ext uri="{FF2B5EF4-FFF2-40B4-BE49-F238E27FC236}">
                <a16:creationId xmlns="" xmlns:a16="http://schemas.microsoft.com/office/drawing/2014/main" id="{B59A5DA0-120C-4E09-B4FE-D24ADFFA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949950"/>
            <a:ext cx="500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 đuối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cean_background_by_retardedunicorn">
            <a:extLst>
              <a:ext uri="{FF2B5EF4-FFF2-40B4-BE49-F238E27FC236}">
                <a16:creationId xmlns="" xmlns:a16="http://schemas.microsoft.com/office/drawing/2014/main" id="{8D2E5F18-2770-4D72-89AB-51D3697101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63" y="-3175"/>
            <a:ext cx="9174163" cy="6864350"/>
          </a:xfrm>
          <a:noFill/>
        </p:spPr>
      </p:pic>
      <p:pic>
        <p:nvPicPr>
          <p:cNvPr id="8195" name="Picture 3" descr="C__Data_Users_DefApps_AppData_INTERNETEXPLORER_Temp_Saved Images_kangaroo">
            <a:extLst>
              <a:ext uri="{FF2B5EF4-FFF2-40B4-BE49-F238E27FC236}">
                <a16:creationId xmlns="" xmlns:a16="http://schemas.microsoft.com/office/drawing/2014/main" id="{6552C25C-88EB-44EB-A9A7-1A9BBB6DAC1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00" y="2365375"/>
            <a:ext cx="2724150" cy="2185988"/>
          </a:xfrm>
          <a:noFill/>
        </p:spPr>
      </p:pic>
      <p:pic>
        <p:nvPicPr>
          <p:cNvPr id="8196" name="Picture 4" descr="C__Data_Users_DefApps_AppData_INTERNETEXPLORER_Temp_Saved Images_dong-vat-leo-cay-1">
            <a:extLst>
              <a:ext uri="{FF2B5EF4-FFF2-40B4-BE49-F238E27FC236}">
                <a16:creationId xmlns="" xmlns:a16="http://schemas.microsoft.com/office/drawing/2014/main" id="{B483F740-14BC-48DF-8279-72420819102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2192338"/>
            <a:ext cx="2374900" cy="2185987"/>
          </a:xfrm>
          <a:noFill/>
        </p:spPr>
      </p:pic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B845DA23-998C-4389-A240-FFF68B88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95325"/>
            <a:ext cx="7297738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Kể tên 3 động vật đặc trưng của</a:t>
            </a:r>
          </a:p>
          <a:p>
            <a:pPr algn="ctr" eaLnBrk="1" hangingPunct="1"/>
            <a:r>
              <a:rPr lang="en-US" altLang="en-US" sz="3200"/>
              <a:t> lục địa Ô- xtrây- li- a.</a:t>
            </a:r>
          </a:p>
        </p:txBody>
      </p:sp>
      <p:pic>
        <p:nvPicPr>
          <p:cNvPr id="8198" name="Picture 6" descr="C__Data_Users_DefApps_AppData_INTERNETEXPLORER_Temp_Saved Images_da-dieu-dau-meo">
            <a:extLst>
              <a:ext uri="{FF2B5EF4-FFF2-40B4-BE49-F238E27FC236}">
                <a16:creationId xmlns="" xmlns:a16="http://schemas.microsoft.com/office/drawing/2014/main" id="{E684C59F-DCD1-4C0B-964C-FB0853AE17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3413" y="3698875"/>
            <a:ext cx="2185987" cy="2185988"/>
          </a:xfrm>
          <a:noFill/>
        </p:spPr>
      </p:pic>
      <p:pic>
        <p:nvPicPr>
          <p:cNvPr id="7175" name="Picture 7" descr="sea-turtle">
            <a:hlinkClick r:id="rId6" action="ppaction://hlinksldjump"/>
            <a:extLst>
              <a:ext uri="{FF2B5EF4-FFF2-40B4-BE49-F238E27FC236}">
                <a16:creationId xmlns="" xmlns:a16="http://schemas.microsoft.com/office/drawing/2014/main" id="{C21F2944-1566-4BC2-AD1A-B0786514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653088"/>
            <a:ext cx="1482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5">
            <a:extLst>
              <a:ext uri="{FF2B5EF4-FFF2-40B4-BE49-F238E27FC236}">
                <a16:creationId xmlns="" xmlns:a16="http://schemas.microsoft.com/office/drawing/2014/main" id="{340CCCB8-F47D-4C15-BA27-2587E72350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400050"/>
            <a:ext cx="7545388" cy="4524375"/>
          </a:xfrm>
          <a:noFill/>
        </p:spPr>
      </p:pic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DECBF7B3-FB28-4515-8ACB-BFF05DCF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5376863"/>
            <a:ext cx="7313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+ Các đại dương gấp mấy lần diện tích lục địa ?</a:t>
            </a:r>
          </a:p>
          <a:p>
            <a:pPr eaLnBrk="1" hangingPunct="1"/>
            <a:r>
              <a:rPr lang="en-US" altLang="en-US" sz="2400"/>
              <a:t>+ Kể tên các đại dương mà em biết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08256B2B-EA18-4841-86A6-D3F091F6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016375"/>
            <a:ext cx="3549650" cy="2535238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="" xmlns:a16="http://schemas.microsoft.com/office/drawing/2014/main" id="{CA54D2EC-E74D-403D-88DF-B01C873E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4016375"/>
            <a:ext cx="3255962" cy="2533650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8" name="Picture 4" descr="Picture5">
            <a:extLst>
              <a:ext uri="{FF2B5EF4-FFF2-40B4-BE49-F238E27FC236}">
                <a16:creationId xmlns="" xmlns:a16="http://schemas.microsoft.com/office/drawing/2014/main" id="{A3CD4DF9-12B8-499E-B7A0-AF236AB88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147638"/>
            <a:ext cx="7486650" cy="3227387"/>
          </a:xfrm>
          <a:noFill/>
        </p:spPr>
      </p:pic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7A9E883E-F243-4B0A-9E53-0774A440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" y="4202113"/>
            <a:ext cx="3441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 </a:t>
            </a:r>
            <a:r>
              <a:rPr lang="en-US" altLang="en-US" sz="2800"/>
              <a:t>Các đại dương chiếm một diện tích rất rộng lớn, gấp gần 3 lần diện tích các lục địa.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="" xmlns:a16="http://schemas.microsoft.com/office/drawing/2014/main" id="{6A099D6C-2678-4791-9093-256D6BEE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203700"/>
            <a:ext cx="3549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Các đại dương đó là: Thái Bình Dương, Đại Tây Dương, Ấn Độ Dương và Bắc Băng Dương.</a:t>
            </a:r>
          </a:p>
        </p:txBody>
      </p:sp>
      <p:sp>
        <p:nvSpPr>
          <p:cNvPr id="12295" name="Arrow 226">
            <a:extLst>
              <a:ext uri="{FF2B5EF4-FFF2-40B4-BE49-F238E27FC236}">
                <a16:creationId xmlns="" xmlns:a16="http://schemas.microsoft.com/office/drawing/2014/main" id="{0247D4E9-38BE-45AA-8E11-04DDC4350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6125" y="3375025"/>
            <a:ext cx="65405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rrow 227">
            <a:extLst>
              <a:ext uri="{FF2B5EF4-FFF2-40B4-BE49-F238E27FC236}">
                <a16:creationId xmlns="" xmlns:a16="http://schemas.microsoft.com/office/drawing/2014/main" id="{01990FA5-37D5-4526-96C4-29DA85DD3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3375025"/>
            <a:ext cx="68262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3" grpId="0" bldLvl="0" autoUpdateAnimBg="0"/>
      <p:bldP spid="1229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CB348171-37D8-46FB-B9A2-6BC0A2EB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987550"/>
            <a:ext cx="8399463" cy="1920875"/>
          </a:xfrm>
          <a:prstGeom prst="roundRect">
            <a:avLst>
              <a:gd name="adj" fmla="val 16667"/>
            </a:avLst>
          </a:prstGeom>
          <a:solidFill>
            <a:srgbClr val="F9EB7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>
            <a:extLst>
              <a:ext uri="{FF2B5EF4-FFF2-40B4-BE49-F238E27FC236}">
                <a16:creationId xmlns="" xmlns:a16="http://schemas.microsoft.com/office/drawing/2014/main" id="{A86F2676-99D5-4BD9-9996-93FB75FB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39713"/>
            <a:ext cx="6283325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Địa lí</a:t>
            </a: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EDF554C0-9963-44D2-8EE4-87B8A10B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001713"/>
            <a:ext cx="699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0066"/>
                </a:solidFill>
              </a:rPr>
              <a:t>Bài 28:</a:t>
            </a:r>
            <a:r>
              <a:rPr lang="en-US" altLang="en-US" sz="2800" b="1">
                <a:solidFill>
                  <a:srgbClr val="000066"/>
                </a:solidFill>
              </a:rPr>
              <a:t> Các đại dương trên thế giới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E88E7835-72EE-496A-BFC1-7442B716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987550"/>
            <a:ext cx="8126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</a:t>
            </a:r>
            <a:r>
              <a:rPr lang="en-US" altLang="en-US" sz="2400"/>
              <a:t> Dựa vào hình 1 và hình 2, hãy cho biết:</a:t>
            </a:r>
          </a:p>
          <a:p>
            <a:pPr eaLnBrk="1" hangingPunct="1"/>
            <a:r>
              <a:rPr lang="en-US" altLang="en-US" sz="2400"/>
              <a:t>+ Thái Bình Dương giáp các châu lục và đại dương nào ?</a:t>
            </a:r>
          </a:p>
          <a:p>
            <a:pPr eaLnBrk="1" hangingPunct="1"/>
            <a:r>
              <a:rPr lang="en-US" altLang="en-US" sz="2400"/>
              <a:t>+ Đại Tây Dương giáp các châu lục và đại dương nào ?</a:t>
            </a:r>
          </a:p>
          <a:p>
            <a:pPr eaLnBrk="1" hangingPunct="1"/>
            <a:r>
              <a:rPr lang="en-US" altLang="en-US" sz="2400"/>
              <a:t>+ Ấn Độ Dương giáp các châu lục và đại dương nào ?</a:t>
            </a:r>
          </a:p>
          <a:p>
            <a:pPr eaLnBrk="1" hangingPunct="1"/>
            <a:r>
              <a:rPr lang="en-US" altLang="en-US" sz="2400"/>
              <a:t>+ Bắc Băng Dương giáp các châu lục và đại dương nào ?</a:t>
            </a:r>
          </a:p>
        </p:txBody>
      </p:sp>
      <p:pic>
        <p:nvPicPr>
          <p:cNvPr id="12294" name="Picture 6" descr="120px-Ziemiaanim">
            <a:extLst>
              <a:ext uri="{FF2B5EF4-FFF2-40B4-BE49-F238E27FC236}">
                <a16:creationId xmlns="" xmlns:a16="http://schemas.microsoft.com/office/drawing/2014/main" id="{7A9026CD-B4E1-46C1-B006-737F22EEB7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4403725"/>
            <a:ext cx="3429000" cy="22685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astern_Hemisphere_LamAz">
            <a:extLst>
              <a:ext uri="{FF2B5EF4-FFF2-40B4-BE49-F238E27FC236}">
                <a16:creationId xmlns="" xmlns:a16="http://schemas.microsoft.com/office/drawing/2014/main" id="{C1845542-4C48-4342-8179-F9FAEB3F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747838"/>
            <a:ext cx="3773487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Western_Hemisphere_LamAz">
            <a:extLst>
              <a:ext uri="{FF2B5EF4-FFF2-40B4-BE49-F238E27FC236}">
                <a16:creationId xmlns="" xmlns:a16="http://schemas.microsoft.com/office/drawing/2014/main" id="{72165DE1-6D3E-42FC-B076-6EF4AC45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747838"/>
            <a:ext cx="38560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="" xmlns:a16="http://schemas.microsoft.com/office/drawing/2014/main" id="{4F708CF0-EDC3-44CD-94FD-B3CCD20A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607060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Đông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="" xmlns:a16="http://schemas.microsoft.com/office/drawing/2014/main" id="{FD903D9C-F637-482D-8522-9274FDFC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0" y="6097588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Tây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="" xmlns:a16="http://schemas.microsoft.com/office/drawing/2014/main" id="{382065E4-E26E-48E4-901B-A7C7E3BC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174875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="" xmlns:a16="http://schemas.microsoft.com/office/drawing/2014/main" id="{2AAAE0C0-139B-49FC-B08A-9696C82F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629025"/>
            <a:ext cx="185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Đại Dương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="" xmlns:a16="http://schemas.microsoft.com/office/drawing/2014/main" id="{D7F9AFFB-ADA8-4BF5-B752-E8B6C930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987675"/>
            <a:ext cx="105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="" xmlns:a16="http://schemas.microsoft.com/office/drawing/2014/main" id="{98960FAD-41E7-4A29-B67D-870EEAD3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849813"/>
            <a:ext cx="16017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="" xmlns:a16="http://schemas.microsoft.com/office/drawing/2014/main" id="{36EDB5CB-AD9E-4BF4-8B0F-2BBEB6FE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400425"/>
            <a:ext cx="1347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="" xmlns:a16="http://schemas.microsoft.com/office/drawing/2014/main" id="{0EECAFC3-DD89-4AF1-86C2-F4ABA590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211388"/>
            <a:ext cx="15478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="" xmlns:a16="http://schemas.microsoft.com/office/drawing/2014/main" id="{47E29A84-15F2-4EEC-8B39-2B5DCE1C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222750"/>
            <a:ext cx="137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="" xmlns:a16="http://schemas.microsoft.com/office/drawing/2014/main" id="{BE457D97-2BC6-4C1C-9BB3-9B4A9CAE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3241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="" xmlns:a16="http://schemas.microsoft.com/office/drawing/2014/main" id="{5AFBF53C-8C78-4A0A-AA14-35A6FA90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356235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Mĩ 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="" xmlns:a16="http://schemas.microsoft.com/office/drawing/2014/main" id="{D16AC574-2ECF-4E2F-8CDC-2EA63532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2943225"/>
            <a:ext cx="68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Đại 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="" xmlns:a16="http://schemas.microsoft.com/office/drawing/2014/main" id="{D142BB3A-0B2B-4789-AD7E-F97D6E82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3629025"/>
            <a:ext cx="1414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Tây Dương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="" xmlns:a16="http://schemas.microsoft.com/office/drawing/2014/main" id="{7C9E3222-0138-43D3-B150-62E166DB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201988"/>
            <a:ext cx="13477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="" xmlns:a16="http://schemas.microsoft.com/office/drawing/2014/main" id="{3FC1019A-C3FC-4698-B68B-D2490FE2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5045075"/>
            <a:ext cx="2066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Nam Cực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="" xmlns:a16="http://schemas.microsoft.com/office/drawing/2014/main" id="{ACBF2EA3-FFD7-4A79-A0B4-D1DF2B2A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220913"/>
            <a:ext cx="109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>
            <a:extLst>
              <a:ext uri="{FF2B5EF4-FFF2-40B4-BE49-F238E27FC236}">
                <a16:creationId xmlns="" xmlns:a16="http://schemas.microsoft.com/office/drawing/2014/main" id="{1D3FF906-46C2-41AF-81A6-84F0C88450F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03590407"/>
              </p:ext>
            </p:extLst>
          </p:nvPr>
        </p:nvGraphicFramePr>
        <p:xfrm>
          <a:off x="212726" y="1022350"/>
          <a:ext cx="8724900" cy="4813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2" name="Text Box 26">
            <a:extLst>
              <a:ext uri="{FF2B5EF4-FFF2-40B4-BE49-F238E27FC236}">
                <a16:creationId xmlns="" xmlns:a16="http://schemas.microsoft.com/office/drawing/2014/main" id="{26F8F258-85E4-4CAD-AEFE-A7F2F38F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1473131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4353" name="Text Box 27">
            <a:extLst>
              <a:ext uri="{FF2B5EF4-FFF2-40B4-BE49-F238E27FC236}">
                <a16:creationId xmlns="" xmlns:a16="http://schemas.microsoft.com/office/drawing/2014/main" id="{1F647690-D3CF-47CC-B5DC-2CF5B7BF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6" y="2622550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Thái Bình Dương</a:t>
            </a:r>
          </a:p>
        </p:txBody>
      </p:sp>
      <p:sp>
        <p:nvSpPr>
          <p:cNvPr id="14354" name="Text Box 28">
            <a:extLst>
              <a:ext uri="{FF2B5EF4-FFF2-40B4-BE49-F238E27FC236}">
                <a16:creationId xmlns="" xmlns:a16="http://schemas.microsoft.com/office/drawing/2014/main" id="{56986F26-1EE1-4851-9236-EB9D4EE8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1253098"/>
            <a:ext cx="313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</p:txBody>
      </p:sp>
      <p:sp>
        <p:nvSpPr>
          <p:cNvPr id="14355" name="Text Box 29">
            <a:extLst>
              <a:ext uri="{FF2B5EF4-FFF2-40B4-BE49-F238E27FC236}">
                <a16:creationId xmlns="" xmlns:a16="http://schemas.microsoft.com/office/drawing/2014/main" id="{2323F5FE-BE7A-4132-A1B8-CD518000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1" y="1253098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</p:txBody>
      </p:sp>
      <p:sp>
        <p:nvSpPr>
          <p:cNvPr id="14356" name="Text Box 30">
            <a:extLst>
              <a:ext uri="{FF2B5EF4-FFF2-40B4-BE49-F238E27FC236}">
                <a16:creationId xmlns="" xmlns:a16="http://schemas.microsoft.com/office/drawing/2014/main" id="{2CDAE610-FDF1-47B3-9494-A086D34C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622550"/>
            <a:ext cx="3000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Phần lớn ở bán cầu Tây, một phần nhỏ ở bán cầu Đông</a:t>
            </a:r>
          </a:p>
        </p:txBody>
      </p:sp>
      <p:sp>
        <p:nvSpPr>
          <p:cNvPr id="14357" name="Text Box 31">
            <a:extLst>
              <a:ext uri="{FF2B5EF4-FFF2-40B4-BE49-F238E27FC236}">
                <a16:creationId xmlns="" xmlns:a16="http://schemas.microsoft.com/office/drawing/2014/main" id="{926997D5-2CD1-490F-BAA9-82B84271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1" y="2393950"/>
            <a:ext cx="30003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Mĩ , châu Á, châu Đại Dương , châu Nam Cực .</a:t>
            </a:r>
          </a:p>
          <a:p>
            <a:pPr algn="just" eaLnBrk="1" hangingPunct="1"/>
            <a:r>
              <a:rPr lang="en-US" altLang="en-US" sz="2400"/>
              <a:t>- Giáp các đại dương: Ấn Độ Dương , Đại Tây Dương, Bắc băng Dương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astern_Hemisphere_LamAz">
            <a:extLst>
              <a:ext uri="{FF2B5EF4-FFF2-40B4-BE49-F238E27FC236}">
                <a16:creationId xmlns="" xmlns:a16="http://schemas.microsoft.com/office/drawing/2014/main" id="{24D9DA39-AB82-49DA-82C7-048868B8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96850"/>
            <a:ext cx="8242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C3E2EF43-DED8-47A5-8BDE-27DCD822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04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="" xmlns:a16="http://schemas.microsoft.com/office/drawing/2014/main" id="{F9EFDBBB-1057-43B7-B951-238F701D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4027488"/>
            <a:ext cx="185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Đại Dương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8C5C358C-44BC-4326-8DFC-107FB5FD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628900"/>
            <a:ext cx="1054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633F0B79-36A5-49B9-BBE0-C403A51D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595788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1BE2D09A-6690-4B51-A158-A7C3E4E8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3811588"/>
            <a:ext cx="1628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="" xmlns:a16="http://schemas.microsoft.com/office/drawing/2014/main" id="{42824A6B-87D9-41CE-85DB-F174F4AF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2038350"/>
            <a:ext cx="1547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="" xmlns:a16="http://schemas.microsoft.com/office/drawing/2014/main" id="{4676E974-D078-4A36-8026-8D48BAEB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5133975"/>
            <a:ext cx="13763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>
            <a:extLst>
              <a:ext uri="{FF2B5EF4-FFF2-40B4-BE49-F238E27FC236}">
                <a16:creationId xmlns="" xmlns:a16="http://schemas.microsoft.com/office/drawing/2014/main" id="{6C0D76A8-003B-4243-9696-C4D83523788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8032817"/>
              </p:ext>
            </p:extLst>
          </p:nvPr>
        </p:nvGraphicFramePr>
        <p:xfrm>
          <a:off x="147484" y="766916"/>
          <a:ext cx="8845704" cy="4849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8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6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0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1" name="Text Box 27">
            <a:extLst>
              <a:ext uri="{FF2B5EF4-FFF2-40B4-BE49-F238E27FC236}">
                <a16:creationId xmlns="" xmlns:a16="http://schemas.microsoft.com/office/drawing/2014/main" id="{CB2800EE-C9B5-43C5-AE9F-02025445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971550"/>
            <a:ext cx="2668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Text Box 30">
            <a:extLst>
              <a:ext uri="{FF2B5EF4-FFF2-40B4-BE49-F238E27FC236}">
                <a16:creationId xmlns="" xmlns:a16="http://schemas.microsoft.com/office/drawing/2014/main" id="{78E9E36B-DD62-4847-A31F-5D4CD8F23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2436813"/>
            <a:ext cx="229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Text Box 31">
            <a:extLst>
              <a:ext uri="{FF2B5EF4-FFF2-40B4-BE49-F238E27FC236}">
                <a16:creationId xmlns="" xmlns:a16="http://schemas.microsoft.com/office/drawing/2014/main" id="{506CC7D4-58BF-4616-BB46-EAEDE1C2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12" y="2904331"/>
            <a:ext cx="329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Nằm ở bán cầu Đông</a:t>
            </a:r>
          </a:p>
        </p:txBody>
      </p:sp>
      <p:sp>
        <p:nvSpPr>
          <p:cNvPr id="16406" name="Text Box 32">
            <a:extLst>
              <a:ext uri="{FF2B5EF4-FFF2-40B4-BE49-F238E27FC236}">
                <a16:creationId xmlns="" xmlns:a16="http://schemas.microsoft.com/office/drawing/2014/main" id="{99F6ED78-211F-4F4E-A13C-988E1338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77" y="2425700"/>
            <a:ext cx="31461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/>
              <a:t>- Giáp các châu lục: châu Đại Dương, châu Á , châu Phi , châu Nam Cực.</a:t>
            </a:r>
          </a:p>
          <a:p>
            <a:pPr algn="just" eaLnBrk="1" hangingPunct="1"/>
            <a:r>
              <a:rPr lang="en-US" altLang="en-US" sz="2400"/>
              <a:t>- Giáp các đại dương: Thái Bình Dương, Đại Tây Dương .</a:t>
            </a:r>
          </a:p>
        </p:txBody>
      </p:sp>
      <p:sp>
        <p:nvSpPr>
          <p:cNvPr id="16407" name="Text Box 33">
            <a:extLst>
              <a:ext uri="{FF2B5EF4-FFF2-40B4-BE49-F238E27FC236}">
                <a16:creationId xmlns="" xmlns:a16="http://schemas.microsoft.com/office/drawing/2014/main" id="{A65D6548-F857-49F9-85F0-D1DDB2C2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7" y="2904331"/>
            <a:ext cx="212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Ấn Độ Dương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="" xmlns:a16="http://schemas.microsoft.com/office/drawing/2014/main" id="{4F5A4439-58E5-44C0-9A44-4E0B0342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64" y="1439996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Tên đại dương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="" xmlns:a16="http://schemas.microsoft.com/office/drawing/2014/main" id="{156072D0-07E3-4EF8-B797-AB824604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376" y="1218099"/>
            <a:ext cx="313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Vị trí</a:t>
            </a:r>
          </a:p>
          <a:p>
            <a:pPr algn="ctr" eaLnBrk="1" hangingPunct="1"/>
            <a:r>
              <a:rPr lang="en-US" altLang="en-US" sz="2400"/>
              <a:t>(Nằm ở bán cầu nào)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="" xmlns:a16="http://schemas.microsoft.com/office/drawing/2014/main" id="{7B8F7EA2-DDB6-4591-833F-F4FFBBEA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44" y="1253098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Tiếp giáp với các châu lục, đại dương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Pages>0</Pages>
  <Words>457</Words>
  <Characters>0</Characters>
  <Application>Microsoft Office PowerPoint</Application>
  <DocSecurity>0</DocSecurity>
  <PresentationFormat>On-screen Show (4:3)</PresentationFormat>
  <Lines>0</Lines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TGDD</cp:lastModifiedBy>
  <cp:revision>9</cp:revision>
  <dcterms:created xsi:type="dcterms:W3CDTF">2013-11-15T06:11:31Z</dcterms:created>
  <dcterms:modified xsi:type="dcterms:W3CDTF">2021-05-26T14:49:15Z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