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4" r:id="rId7"/>
    <p:sldId id="262" r:id="rId8"/>
    <p:sldId id="263" r:id="rId9"/>
    <p:sldId id="265" r:id="rId10"/>
    <p:sldId id="266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8" r:id="rId19"/>
    <p:sldId id="279" r:id="rId20"/>
    <p:sldId id="280" r:id="rId21"/>
    <p:sldId id="281" r:id="rId22"/>
    <p:sldId id="282" r:id="rId23"/>
    <p:sldId id="276" r:id="rId24"/>
    <p:sldId id="277" r:id="rId25"/>
    <p:sldId id="283" r:id="rId26"/>
    <p:sldId id="284" r:id="rId27"/>
    <p:sldId id="285" r:id="rId28"/>
    <p:sldId id="287" r:id="rId29"/>
    <p:sldId id="306" r:id="rId30"/>
    <p:sldId id="305" r:id="rId31"/>
    <p:sldId id="307" r:id="rId32"/>
    <p:sldId id="286" r:id="rId33"/>
    <p:sldId id="288" r:id="rId34"/>
    <p:sldId id="289" r:id="rId35"/>
    <p:sldId id="304" r:id="rId36"/>
    <p:sldId id="293" r:id="rId37"/>
    <p:sldId id="291" r:id="rId38"/>
    <p:sldId id="296" r:id="rId39"/>
    <p:sldId id="297" r:id="rId40"/>
    <p:sldId id="292" r:id="rId41"/>
    <p:sldId id="294" r:id="rId42"/>
    <p:sldId id="295" r:id="rId43"/>
    <p:sldId id="299" r:id="rId44"/>
    <p:sldId id="300" r:id="rId4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70"/>
    <a:srgbClr val="F7D776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56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1999" cy="7199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1480A-6B43-44E6-8C37-EB69AA079F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157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E33E1B-33B7-417F-BE38-211CE2A47B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951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99416-66B8-4ADE-8809-9870B41E9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869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5C6E3-C345-41E0-B2EE-BD94ADA19D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7397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E76536-EB1A-47FF-A70D-60BE28B77E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344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616CC-1B58-481C-B99C-A8762E0465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647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04A4A-79D8-46D9-809E-F2A901B94A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8516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A006B-203A-43EA-A702-CF21C1D1E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935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CCAEA-9A92-48A3-A99A-B7FA9ADAAF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49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91EE-09CB-4962-A228-83C6E5388C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47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5400A-0BCC-47E6-AEEF-A48BF095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9146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9D3713-99CE-4711-B93B-D935783C0C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3021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charset="0"/>
              <a:buNone/>
              <a:defRPr sz="1400" smtClean="0"/>
            </a:lvl1pPr>
          </a:lstStyle>
          <a:p>
            <a:pPr>
              <a:defRPr/>
            </a:pPr>
            <a:fld id="{CF2A8B69-ED24-492F-9508-3E5912D47E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31024Doremon-tinh-nghich-tren-bau-tro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625" cy="70786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539875" y="3276600"/>
            <a:ext cx="4270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sz="2800" b="1">
                <a:solidFill>
                  <a:srgbClr val="FF0000"/>
                </a:solidFill>
              </a:rPr>
              <a:t>Địa Lý Lớp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5113" cy="6911975"/>
          </a:xfrm>
          <a:noFill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1858963" y="693738"/>
            <a:ext cx="5376862" cy="987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165350" y="906463"/>
            <a:ext cx="469741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NHÓM 4</a:t>
            </a:r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952500" y="2295525"/>
            <a:ext cx="7766050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Dựa và hình 1:</a:t>
            </a:r>
          </a:p>
          <a:p>
            <a:pPr eaLnBrk="1" hangingPunct="1"/>
            <a:r>
              <a:rPr lang="en-US" altLang="en-US" sz="2800"/>
              <a:t>+ Châu Đại Dương gồm những phần đất nào ?</a:t>
            </a:r>
          </a:p>
          <a:p>
            <a:pPr eaLnBrk="1" hangingPunct="1"/>
            <a:r>
              <a:rPr lang="en-US" altLang="en-US" sz="2800"/>
              <a:t>+ Cho biết lục địa Ô- x trây- li- a nằm ở bán cầu Nam hay bán cầu Bắc ?</a:t>
            </a:r>
          </a:p>
          <a:p>
            <a:pPr eaLnBrk="1" hangingPunct="1"/>
            <a:r>
              <a:rPr lang="en-US" altLang="en-US" sz="2800"/>
              <a:t>+ Đọc tên và chỉ vị trí một số đảo, quần đảo thuộc Châu Đại Dương.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uoc do tu nhien chau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38438" y="371475"/>
            <a:ext cx="5830887" cy="5259388"/>
          </a:xfrm>
          <a:noFill/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738438" y="6038850"/>
            <a:ext cx="62753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Hình 1. Lược đồ tự nhiên châu Đại Dương</a:t>
            </a:r>
          </a:p>
        </p:txBody>
      </p:sp>
      <p:sp>
        <p:nvSpPr>
          <p:cNvPr id="12292" name="AutoShape 4"/>
          <p:cNvSpPr>
            <a:spLocks noChangeArrowheads="1"/>
          </p:cNvSpPr>
          <p:nvPr/>
        </p:nvSpPr>
        <p:spPr bwMode="auto">
          <a:xfrm>
            <a:off x="342900" y="860425"/>
            <a:ext cx="2078038" cy="39465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647700" y="1165225"/>
            <a:ext cx="149542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42900" y="1530350"/>
            <a:ext cx="1893888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Đại Dương gồm những phần đất nào 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487613" y="6208713"/>
            <a:ext cx="6354762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Lược đồ các châu lục và đại dương 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3315" name="AutoShape 3"/>
          <p:cNvSpPr>
            <a:spLocks noChangeArrowheads="1"/>
          </p:cNvSpPr>
          <p:nvPr/>
        </p:nvSpPr>
        <p:spPr bwMode="auto">
          <a:xfrm>
            <a:off x="317500" y="1152525"/>
            <a:ext cx="1814513" cy="431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17500" y="1536700"/>
            <a:ext cx="1814513" cy="393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Cho biết lục địa Ô- x trây- li- a nằm ở bán cầu Nam hay bán cầu Bắc ?</a:t>
            </a:r>
          </a:p>
          <a:p>
            <a:pPr algn="ctr" eaLnBrk="1" hangingPunct="1"/>
            <a:endParaRPr lang="en-US" altLang="en-US" sz="2800"/>
          </a:p>
        </p:txBody>
      </p:sp>
      <p:pic>
        <p:nvPicPr>
          <p:cNvPr id="13317" name="Picture 5" descr="C__Data_Users_DefApps_AppData_INTERNETEXPLORER_Temp_Saved Images_Picture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838200"/>
            <a:ext cx="7021513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uoc do tu nhien chau Dai Duo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4413" y="454025"/>
            <a:ext cx="6361112" cy="5191125"/>
          </a:xfrm>
          <a:noFill/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295275" y="854075"/>
            <a:ext cx="1720850" cy="4222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284413" y="6070600"/>
            <a:ext cx="68310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Hình 1. Lược đồ tự nhiên châu Đại Dương</a:t>
            </a:r>
          </a:p>
          <a:p>
            <a:pPr algn="ctr" eaLnBrk="1" hangingPunct="1"/>
            <a:endParaRPr lang="en-US" altLang="en-US" sz="2400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295275" y="1035050"/>
            <a:ext cx="17208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800"/>
              <a:t>Đọc tên và chỉ vị trí một số đảo, quần đảo thuộc Châu Đại Dương.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ChangeArrowheads="1"/>
          </p:cNvSpPr>
          <p:nvPr/>
        </p:nvSpPr>
        <p:spPr bwMode="auto">
          <a:xfrm>
            <a:off x="603250" y="1917700"/>
            <a:ext cx="2081213" cy="23495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03250" y="2230438"/>
            <a:ext cx="2081213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Vị trí địa lí, giới hạn của Châu Đại Dương</a:t>
            </a:r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3403600" y="546100"/>
            <a:ext cx="5124450" cy="14287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3405188" y="546100"/>
            <a:ext cx="51228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Gồm lục địa Ô- x trây- li- a, các đảo và quần đảo ở trung tâm và Tây Nam Thái Bình Dương.</a:t>
            </a:r>
          </a:p>
        </p:txBody>
      </p:sp>
      <p:sp>
        <p:nvSpPr>
          <p:cNvPr id="17414" name="AutoShape 6"/>
          <p:cNvSpPr>
            <a:spLocks noChangeArrowheads="1"/>
          </p:cNvSpPr>
          <p:nvPr/>
        </p:nvSpPr>
        <p:spPr bwMode="auto">
          <a:xfrm>
            <a:off x="3405188" y="4029075"/>
            <a:ext cx="5122862" cy="12255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3684588" y="4162425"/>
            <a:ext cx="4443412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Lục địa Ô- x trây- li- a nằm ở bán cầu Nam</a:t>
            </a:r>
          </a:p>
        </p:txBody>
      </p:sp>
      <p:sp>
        <p:nvSpPr>
          <p:cNvPr id="17416" name="Arrow 138"/>
          <p:cNvSpPr>
            <a:spLocks noChangeShapeType="1"/>
          </p:cNvSpPr>
          <p:nvPr/>
        </p:nvSpPr>
        <p:spPr bwMode="auto">
          <a:xfrm flipV="1">
            <a:off x="2684463" y="1120775"/>
            <a:ext cx="719137" cy="1947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7" name="Arrow 139"/>
          <p:cNvSpPr>
            <a:spLocks noChangeShapeType="1"/>
          </p:cNvSpPr>
          <p:nvPr/>
        </p:nvSpPr>
        <p:spPr bwMode="auto">
          <a:xfrm>
            <a:off x="2684463" y="3068638"/>
            <a:ext cx="719137" cy="1481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bldLvl="0" autoUpdateAnimBg="0"/>
      <p:bldP spid="17415" grpId="0" bldLvl="0" autoUpdateAnimBg="0"/>
      <p:bldP spid="17416" grpId="0" animBg="1"/>
      <p:bldP spid="174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38" y="0"/>
            <a:ext cx="9174162" cy="6858000"/>
          </a:xfrm>
          <a:noFill/>
        </p:spPr>
      </p:pic>
      <p:sp>
        <p:nvSpPr>
          <p:cNvPr id="16387" name="AutoShape 5"/>
          <p:cNvSpPr>
            <a:spLocks noChangeArrowheads="1"/>
          </p:cNvSpPr>
          <p:nvPr/>
        </p:nvSpPr>
        <p:spPr bwMode="auto">
          <a:xfrm>
            <a:off x="977900" y="2159000"/>
            <a:ext cx="7691438" cy="1730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996950" y="3800475"/>
            <a:ext cx="705643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1341438" y="2428875"/>
            <a:ext cx="696436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2: Đặc điểm tự nhiên của </a:t>
            </a:r>
          </a:p>
          <a:p>
            <a:pPr algn="ctr" eaLnBrk="1" hangingPunct="1"/>
            <a:r>
              <a:rPr lang="en-US" altLang="en-US" sz="2800"/>
              <a:t>Châu Đại Dương.</a:t>
            </a:r>
          </a:p>
          <a:p>
            <a:pPr algn="ctr" eaLnBrk="1" hangingPunct="1"/>
            <a:endParaRPr lang="en-US" altLang="en-US" sz="2800"/>
          </a:p>
        </p:txBody>
      </p:sp>
      <p:sp>
        <p:nvSpPr>
          <p:cNvPr id="16390" name="Text Box 4"/>
          <p:cNvSpPr txBox="1">
            <a:spLocks noChangeArrowheads="1"/>
          </p:cNvSpPr>
          <p:nvPr/>
        </p:nvSpPr>
        <p:spPr bwMode="auto">
          <a:xfrm>
            <a:off x="977900" y="114300"/>
            <a:ext cx="74183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16-01tai-hinh-nen-dien-thoai-dep-de-thuong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22225"/>
            <a:ext cx="9190038" cy="6842125"/>
          </a:xfrm>
          <a:noFill/>
        </p:spPr>
      </p:pic>
      <p:sp>
        <p:nvSpPr>
          <p:cNvPr id="17411" name="AutoShape 3"/>
          <p:cNvSpPr>
            <a:spLocks noChangeArrowheads="1"/>
          </p:cNvSpPr>
          <p:nvPr/>
        </p:nvSpPr>
        <p:spPr bwMode="auto">
          <a:xfrm>
            <a:off x="1998663" y="573088"/>
            <a:ext cx="5430837" cy="960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279650" y="785813"/>
            <a:ext cx="48561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THẢO LUẬN NHÓM 4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279525" y="2176463"/>
            <a:ext cx="681831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Dựa vào thông tin trong sách giáo khoa trang 126, hoàn thành phiếu học tập.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Group 2"/>
          <p:cNvGraphicFramePr>
            <a:graphicFrameLocks noGrp="1"/>
          </p:cNvGraphicFramePr>
          <p:nvPr>
            <p:ph type="tbl" idx="1"/>
          </p:nvPr>
        </p:nvGraphicFramePr>
        <p:xfrm>
          <a:off x="457200" y="1027113"/>
          <a:ext cx="8229600" cy="5019675"/>
        </p:xfrm>
        <a:graphic>
          <a:graphicData uri="http://schemas.openxmlformats.org/drawingml/2006/table">
            <a:tbl>
              <a:tblPr/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1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47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23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91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39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26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526" name="Text Box 46"/>
          <p:cNvSpPr txBox="1">
            <a:spLocks noChangeArrowheads="1"/>
          </p:cNvSpPr>
          <p:nvPr/>
        </p:nvSpPr>
        <p:spPr bwMode="auto">
          <a:xfrm>
            <a:off x="709613" y="1827213"/>
            <a:ext cx="2320925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Tiêu chí</a:t>
            </a:r>
            <a:r>
              <a:rPr lang="en-US" altLang="en-US" sz="32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0527" name="Text Box 47"/>
          <p:cNvSpPr txBox="1">
            <a:spLocks noChangeArrowheads="1"/>
          </p:cNvSpPr>
          <p:nvPr/>
        </p:nvSpPr>
        <p:spPr bwMode="auto">
          <a:xfrm>
            <a:off x="3444875" y="1027113"/>
            <a:ext cx="476250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Châu Đại Dương</a:t>
            </a:r>
          </a:p>
        </p:txBody>
      </p:sp>
      <p:sp>
        <p:nvSpPr>
          <p:cNvPr id="18458" name="Text Box 48"/>
          <p:cNvSpPr txBox="1">
            <a:spLocks noChangeArrowheads="1"/>
          </p:cNvSpPr>
          <p:nvPr/>
        </p:nvSpPr>
        <p:spPr bwMode="auto">
          <a:xfrm>
            <a:off x="3444875" y="1666875"/>
            <a:ext cx="2335213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Lục địa Ô- xtrây- li- a</a:t>
            </a:r>
          </a:p>
        </p:txBody>
      </p:sp>
      <p:sp>
        <p:nvSpPr>
          <p:cNvPr id="18459" name="Text Box 49"/>
          <p:cNvSpPr txBox="1">
            <a:spLocks noChangeArrowheads="1"/>
          </p:cNvSpPr>
          <p:nvPr/>
        </p:nvSpPr>
        <p:spPr bwMode="auto">
          <a:xfrm>
            <a:off x="6180138" y="1666875"/>
            <a:ext cx="22542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Các đảo và quần đảo</a:t>
            </a:r>
          </a:p>
        </p:txBody>
      </p:sp>
      <p:sp>
        <p:nvSpPr>
          <p:cNvPr id="18460" name="Text Box 50"/>
          <p:cNvSpPr txBox="1">
            <a:spLocks noChangeArrowheads="1"/>
          </p:cNvSpPr>
          <p:nvPr/>
        </p:nvSpPr>
        <p:spPr bwMode="auto">
          <a:xfrm>
            <a:off x="776288" y="2895600"/>
            <a:ext cx="22542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Khí hậu</a:t>
            </a:r>
          </a:p>
        </p:txBody>
      </p:sp>
      <p:sp>
        <p:nvSpPr>
          <p:cNvPr id="18461" name="Text Box 51"/>
          <p:cNvSpPr txBox="1">
            <a:spLocks noChangeArrowheads="1"/>
          </p:cNvSpPr>
          <p:nvPr/>
        </p:nvSpPr>
        <p:spPr bwMode="auto">
          <a:xfrm>
            <a:off x="663575" y="4378325"/>
            <a:ext cx="248126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b="1"/>
              <a:t>Động vật và thực vật</a:t>
            </a:r>
          </a:p>
        </p:txBody>
      </p:sp>
      <p:sp>
        <p:nvSpPr>
          <p:cNvPr id="20532" name="Text Box 52"/>
          <p:cNvSpPr txBox="1">
            <a:spLocks noChangeArrowheads="1"/>
          </p:cNvSpPr>
          <p:nvPr/>
        </p:nvSpPr>
        <p:spPr bwMode="auto">
          <a:xfrm>
            <a:off x="1990725" y="439738"/>
            <a:ext cx="4908550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en-US" sz="3600" b="1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PHIẾU HỌC TẬP</a:t>
            </a:r>
          </a:p>
        </p:txBody>
      </p:sp>
      <p:sp>
        <p:nvSpPr>
          <p:cNvPr id="18463" name="AutoShape 53"/>
          <p:cNvSpPr>
            <a:spLocks noChangeArrowheads="1"/>
          </p:cNvSpPr>
          <p:nvPr/>
        </p:nvSpPr>
        <p:spPr bwMode="auto">
          <a:xfrm>
            <a:off x="549275" y="6176963"/>
            <a:ext cx="600075" cy="2667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9488" name="Text Box 54"/>
          <p:cNvSpPr txBox="1">
            <a:spLocks noChangeArrowheads="1"/>
          </p:cNvSpPr>
          <p:nvPr/>
        </p:nvSpPr>
        <p:spPr bwMode="auto">
          <a:xfrm>
            <a:off x="1536700" y="6043613"/>
            <a:ext cx="66706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C00000"/>
                </a:solidFill>
              </a:rPr>
              <a:t>Thực vật và động vật độc đáo</a:t>
            </a:r>
          </a:p>
        </p:txBody>
      </p:sp>
      <p:sp>
        <p:nvSpPr>
          <p:cNvPr id="20535" name="Text Box 55"/>
          <p:cNvSpPr txBox="1">
            <a:spLocks noChangeArrowheads="1"/>
          </p:cNvSpPr>
          <p:nvPr/>
        </p:nvSpPr>
        <p:spPr bwMode="auto">
          <a:xfrm>
            <a:off x="3206750" y="2613025"/>
            <a:ext cx="2774950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/>
              <a:t> </a:t>
            </a:r>
            <a:r>
              <a:rPr lang="en-US" altLang="en-US" sz="2400">
                <a:solidFill>
                  <a:srgbClr val="FF0000"/>
                </a:solidFill>
              </a:rPr>
              <a:t>khô hạn, phần lớn diện tích là hoang mạc và xa-van</a:t>
            </a:r>
          </a:p>
        </p:txBody>
      </p:sp>
      <p:sp>
        <p:nvSpPr>
          <p:cNvPr id="20536" name="Text Box 56"/>
          <p:cNvSpPr txBox="1">
            <a:spLocks noChangeArrowheads="1"/>
          </p:cNvSpPr>
          <p:nvPr/>
        </p:nvSpPr>
        <p:spPr bwMode="auto">
          <a:xfrm>
            <a:off x="3206750" y="3770313"/>
            <a:ext cx="277495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Thực vật: bạch đàn và cây keo mọc ở nhiều nơi.</a:t>
            </a:r>
          </a:p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Động vật: độc đáo như căng-gu-ru, gấu cô-a-la,…</a:t>
            </a:r>
          </a:p>
        </p:txBody>
      </p:sp>
      <p:sp>
        <p:nvSpPr>
          <p:cNvPr id="20537" name="Text Box 57"/>
          <p:cNvSpPr txBox="1">
            <a:spLocks noChangeArrowheads="1"/>
          </p:cNvSpPr>
          <p:nvPr/>
        </p:nvSpPr>
        <p:spPr bwMode="auto">
          <a:xfrm>
            <a:off x="6126163" y="2613025"/>
            <a:ext cx="2560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</a:rPr>
              <a:t>Khí hậu nóng ẩm.</a:t>
            </a:r>
          </a:p>
        </p:txBody>
      </p:sp>
      <p:sp>
        <p:nvSpPr>
          <p:cNvPr id="20538" name="Text Box 58"/>
          <p:cNvSpPr txBox="1">
            <a:spLocks noChangeArrowheads="1"/>
          </p:cNvSpPr>
          <p:nvPr/>
        </p:nvSpPr>
        <p:spPr bwMode="auto">
          <a:xfrm>
            <a:off x="6357938" y="4256088"/>
            <a:ext cx="207645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0070C0"/>
                </a:solidFill>
              </a:rPr>
              <a:t>Rừng rậm hoặc rừng dừa bao phủ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8" grpId="0"/>
      <p:bldP spid="20536" grpId="0" bldLvl="0" autoUpdateAnimBg="0"/>
      <p:bldP spid="20537" grpId="0" bldLvl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__Data_Users_DefApps_AppData_INTERNETEXPLORER_Temp_Saved Images_110511luongtinh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3900" y="733425"/>
            <a:ext cx="7778750" cy="4911725"/>
          </a:xfrm>
          <a:noFill/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443163" y="5937250"/>
            <a:ext cx="37496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 hề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__Data_Users_DefApps_AppData_INTERNETEXPLORER_Temp_Saved Images_kangaro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774700"/>
            <a:ext cx="7699375" cy="4676775"/>
          </a:xfrm>
          <a:noFill/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563813" y="5910263"/>
            <a:ext cx="37226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Căng- gu- ru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inions-28-HD-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713" y="3479800"/>
            <a:ext cx="3619500" cy="2714625"/>
          </a:xfrm>
          <a:noFill/>
        </p:spPr>
      </p:pic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478088" y="441325"/>
            <a:ext cx="4335462" cy="1066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049338" y="639763"/>
            <a:ext cx="7112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/>
              <a:t>KHỞI ĐỘNG</a:t>
            </a:r>
            <a:endParaRPr lang="en-US" altLang="en-US" sz="3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__Data_Users_DefApps_AppData_INTERNETEXPLORER_Temp_Saved Images_da-dieu-dau-me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3275" y="558800"/>
            <a:ext cx="7324725" cy="5151438"/>
          </a:xfrm>
          <a:noFill/>
        </p:spPr>
      </p:pic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403350" y="6070600"/>
            <a:ext cx="60166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Đà điểu Châu Úc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__Data_Users_DefApps_AppData_INTERNETEXPLORER_Temp_Saved Images_dong-vat-leo-cay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82675" y="373063"/>
            <a:ext cx="6778625" cy="5257800"/>
          </a:xfr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816100" y="6043613"/>
            <a:ext cx="5391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Gấu cô- a- la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__Data_Users_DefApps_AppData_INTERNETEXPLORER_Temp_Saved Images_movit_can_25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950" y="641350"/>
            <a:ext cx="7312025" cy="4762500"/>
          </a:xfrm>
          <a:noFill/>
        </p:spPr>
      </p:pic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2082800" y="5910263"/>
            <a:ext cx="46164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Thú mỏ vịt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4925" y="-7938"/>
            <a:ext cx="9175750" cy="6869113"/>
          </a:xfrm>
          <a:noFill/>
        </p:spPr>
      </p:pic>
      <p:sp>
        <p:nvSpPr>
          <p:cNvPr id="24579" name="AutoShape 5"/>
          <p:cNvSpPr>
            <a:spLocks noChangeArrowheads="1"/>
          </p:cNvSpPr>
          <p:nvPr/>
        </p:nvSpPr>
        <p:spPr bwMode="auto">
          <a:xfrm>
            <a:off x="722313" y="2441575"/>
            <a:ext cx="7832725" cy="16240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1042988" y="2779713"/>
            <a:ext cx="715168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3: Người dân và hoạt động kinh tế của Châu Đại Dương.</a:t>
            </a:r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42963" y="130175"/>
            <a:ext cx="7419975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75" y="-9525"/>
            <a:ext cx="9170988" cy="6827838"/>
          </a:xfrm>
          <a:noFill/>
        </p:spPr>
      </p:pic>
      <p:sp>
        <p:nvSpPr>
          <p:cNvPr id="25603" name="AutoShape 3"/>
          <p:cNvSpPr>
            <a:spLocks noChangeArrowheads="1"/>
          </p:cNvSpPr>
          <p:nvPr/>
        </p:nvSpPr>
        <p:spPr bwMode="auto">
          <a:xfrm>
            <a:off x="2200275" y="415925"/>
            <a:ext cx="4789488" cy="103981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692275" y="681038"/>
            <a:ext cx="55768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825625" y="720725"/>
            <a:ext cx="544353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THẢO LUẬN NHÓM ĐÔI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28650" y="2282825"/>
            <a:ext cx="81359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+ Dựa vào bảng số liệu ở bài 17, em hãy nêu nhận xét về số dân của châu Đại Dương.</a:t>
            </a:r>
          </a:p>
          <a:p>
            <a:pPr eaLnBrk="1" hangingPunct="1"/>
            <a:r>
              <a:rPr lang="en-US" altLang="en-US" sz="2800"/>
              <a:t>+ Dân cư ở lục địa Ô-xtrây-li-a và các đảo có gì khác ?</a:t>
            </a:r>
          </a:p>
          <a:p>
            <a:pPr eaLnBrk="1" hangingPunct="1"/>
            <a:r>
              <a:rPr lang="en-US" altLang="en-US" sz="2800"/>
              <a:t>+ Trình bày đặc điểm kinh tế của Ô-xtrây-li-a.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626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954338" y="3689350"/>
          <a:ext cx="4572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59" r:id="rId3" imgW="457921" imgH="203360" progId="Equation.3">
                  <p:embed/>
                </p:oleObj>
              </mc:Choice>
              <mc:Fallback>
                <p:oleObj r:id="rId3" imgW="457921" imgH="20336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4338" y="3689350"/>
                        <a:ext cx="4572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576263" y="254000"/>
            <a:ext cx="78724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Bảng số liệu về dân số các châu lục</a:t>
            </a:r>
          </a:p>
        </p:txBody>
      </p:sp>
      <p:graphicFrame>
        <p:nvGraphicFramePr>
          <p:cNvPr id="28676" name="Group 4"/>
          <p:cNvGraphicFramePr>
            <a:graphicFrameLocks noGrp="1"/>
          </p:cNvGraphicFramePr>
          <p:nvPr>
            <p:ph sz="half" idx="1"/>
          </p:nvPr>
        </p:nvGraphicFramePr>
        <p:xfrm>
          <a:off x="576263" y="771525"/>
          <a:ext cx="7989887" cy="4694238"/>
        </p:xfrm>
        <a:graphic>
          <a:graphicData uri="http://schemas.openxmlformats.org/drawingml/2006/table">
            <a:tbl>
              <a:tblPr/>
              <a:tblGrid>
                <a:gridCol w="3994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57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334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lục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Dân số năm 2004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( triệu người 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Á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4054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Mĩ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941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69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Phi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973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3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Âu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732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921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Đại Dương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34,4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j-lt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Châu Nam Cực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8728" name="AutoShape 56"/>
          <p:cNvSpPr>
            <a:spLocks noChangeArrowheads="1"/>
          </p:cNvSpPr>
          <p:nvPr/>
        </p:nvSpPr>
        <p:spPr bwMode="auto">
          <a:xfrm>
            <a:off x="576263" y="6149975"/>
            <a:ext cx="573087" cy="227013"/>
          </a:xfrm>
          <a:prstGeom prst="rightArrow">
            <a:avLst>
              <a:gd name="adj1" fmla="val 50000"/>
              <a:gd name="adj2" fmla="val 631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8729" name="Text Box 57"/>
          <p:cNvSpPr txBox="1">
            <a:spLocks noChangeArrowheads="1"/>
          </p:cNvSpPr>
          <p:nvPr/>
        </p:nvSpPr>
        <p:spPr bwMode="auto">
          <a:xfrm>
            <a:off x="1416050" y="5778500"/>
            <a:ext cx="71501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Châu Đại Dương có số dân ít nhất trong các châu lục có dân cư sinh sống.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29" grpId="0" bldLvl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__Data_Users_DefApps_AppData_INTERNETEXPLORER_Temp_Saved Images_1452292178_australia-day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13400" y="774700"/>
            <a:ext cx="2973388" cy="2147888"/>
          </a:xfrm>
          <a:noFill/>
        </p:spPr>
      </p:pic>
      <p:pic>
        <p:nvPicPr>
          <p:cNvPr id="29699" name="Picture 3" descr="C__Data_Users_DefApps_AppData_INTERNETEXPLORER_Temp_Saved Images_boomerang-6-823898-1371335427_500x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26113" y="3175000"/>
            <a:ext cx="2860675" cy="2951163"/>
          </a:xfrm>
          <a:noFill/>
        </p:spPr>
      </p:pic>
      <p:sp>
        <p:nvSpPr>
          <p:cNvPr id="27652" name="AutoShape 4"/>
          <p:cNvSpPr>
            <a:spLocks noChangeArrowheads="1"/>
          </p:cNvSpPr>
          <p:nvPr/>
        </p:nvSpPr>
        <p:spPr bwMode="auto">
          <a:xfrm>
            <a:off x="388938" y="2679700"/>
            <a:ext cx="1254125" cy="13366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09588" y="2868613"/>
            <a:ext cx="98742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Dân cư</a:t>
            </a: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2057400" y="735013"/>
            <a:ext cx="3295650" cy="21875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2057400" y="933450"/>
            <a:ext cx="329565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Người da trắng</a:t>
            </a:r>
          </a:p>
          <a:p>
            <a:pPr algn="ctr" eaLnBrk="1" hangingPunct="1"/>
            <a:r>
              <a:rPr lang="en-US" altLang="en-US" sz="2800"/>
              <a:t>( Lục địa Ô-xtrây- li- a và quần đảo Niu Di-len )</a:t>
            </a: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2057400" y="3508375"/>
            <a:ext cx="3556000" cy="26177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9705" name="Text Box 9"/>
          <p:cNvSpPr txBox="1">
            <a:spLocks noChangeArrowheads="1"/>
          </p:cNvSpPr>
          <p:nvPr/>
        </p:nvSpPr>
        <p:spPr bwMode="auto">
          <a:xfrm>
            <a:off x="2058988" y="3813175"/>
            <a:ext cx="3554412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Người bản địa (Trên các đảo khác) có da màu sẫm, mắt đen, tóc xoăn.</a:t>
            </a:r>
          </a:p>
        </p:txBody>
      </p:sp>
      <p:sp>
        <p:nvSpPr>
          <p:cNvPr id="29706" name="Arrow 248"/>
          <p:cNvSpPr>
            <a:spLocks noChangeShapeType="1"/>
          </p:cNvSpPr>
          <p:nvPr/>
        </p:nvSpPr>
        <p:spPr bwMode="auto">
          <a:xfrm flipV="1">
            <a:off x="1643063" y="1841500"/>
            <a:ext cx="414337" cy="133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7" name="Arrow 249"/>
          <p:cNvSpPr>
            <a:spLocks noChangeShapeType="1"/>
          </p:cNvSpPr>
          <p:nvPr/>
        </p:nvSpPr>
        <p:spPr bwMode="auto">
          <a:xfrm>
            <a:off x="1643063" y="3175000"/>
            <a:ext cx="414337" cy="157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bldLvl="0" autoUpdateAnimBg="0"/>
      <p:bldP spid="29705" grpId="0" bldLvl="0" autoUpdateAnimBg="0"/>
      <p:bldP spid="29706" grpId="0" animBg="1"/>
      <p:bldP spid="297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ChangeArrowheads="1"/>
          </p:cNvSpPr>
          <p:nvPr/>
        </p:nvSpPr>
        <p:spPr bwMode="auto">
          <a:xfrm>
            <a:off x="561975" y="2360613"/>
            <a:ext cx="2162175" cy="7604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923925" y="2455863"/>
            <a:ext cx="13731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Kinh tế</a:t>
            </a:r>
          </a:p>
        </p:txBody>
      </p:sp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3097213" y="893763"/>
            <a:ext cx="3429000" cy="12938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097213" y="1108075"/>
            <a:ext cx="342900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Xuất khẩu lông cừu, len, thịt bò và sữa.</a:t>
            </a: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3271838" y="2841625"/>
            <a:ext cx="3255962" cy="24384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3271838" y="3054350"/>
            <a:ext cx="3255962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Công nghiệp năng lượng, khai khoáng, luyện kim, chế tạo máy, chế biến thực phẩm</a:t>
            </a:r>
          </a:p>
        </p:txBody>
      </p:sp>
      <p:sp>
        <p:nvSpPr>
          <p:cNvPr id="30728" name="Arrow 260"/>
          <p:cNvSpPr>
            <a:spLocks noChangeShapeType="1"/>
          </p:cNvSpPr>
          <p:nvPr/>
        </p:nvSpPr>
        <p:spPr bwMode="auto">
          <a:xfrm flipV="1">
            <a:off x="2724150" y="1681163"/>
            <a:ext cx="373063" cy="679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29" name="Arrow 261"/>
          <p:cNvSpPr>
            <a:spLocks noChangeShapeType="1"/>
          </p:cNvSpPr>
          <p:nvPr/>
        </p:nvSpPr>
        <p:spPr bwMode="auto">
          <a:xfrm>
            <a:off x="2724150" y="3121025"/>
            <a:ext cx="547688" cy="1054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AutoShape 10"/>
          <p:cNvSpPr>
            <a:spLocks noChangeArrowheads="1"/>
          </p:cNvSpPr>
          <p:nvPr/>
        </p:nvSpPr>
        <p:spPr bwMode="auto">
          <a:xfrm>
            <a:off x="561975" y="5870575"/>
            <a:ext cx="974725" cy="454025"/>
          </a:xfrm>
          <a:prstGeom prst="rightArrow">
            <a:avLst>
              <a:gd name="adj1" fmla="val 50000"/>
              <a:gd name="adj2" fmla="val 536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1657350" y="5724525"/>
            <a:ext cx="69500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FF0000"/>
                </a:solidFill>
              </a:rPr>
              <a:t>Ô-xtrây-li-a là nước có nền kinh tế phát triển nhất ở châu lục này.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ldLvl="0" autoUpdateAnimBg="0"/>
      <p:bldP spid="30727" grpId="0" bldLvl="0" autoUpdateAnimBg="0"/>
      <p:bldP spid="30728" grpId="0" animBg="1"/>
      <p:bldP spid="30729" grpId="0" animBg="1"/>
      <p:bldP spid="30731" grpId="0" bldLvl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3"/>
          <p:cNvSpPr txBox="1">
            <a:spLocks noChangeArrowheads="1"/>
          </p:cNvSpPr>
          <p:nvPr/>
        </p:nvSpPr>
        <p:spPr bwMode="auto">
          <a:xfrm>
            <a:off x="1309688" y="6176963"/>
            <a:ext cx="60309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Chăn nuôi cừu lấy lông</a:t>
            </a:r>
          </a:p>
        </p:txBody>
      </p:sp>
      <p:pic>
        <p:nvPicPr>
          <p:cNvPr id="29699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1775" cy="607218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0723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543425" cy="6007100"/>
          </a:xfrm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6350"/>
            <a:ext cx="4572000" cy="601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8575" y="1588"/>
            <a:ext cx="9191625" cy="6872287"/>
          </a:xfrm>
          <a:solidFill>
            <a:srgbClr val="FF0000"/>
          </a:solidFill>
        </p:spPr>
      </p:pic>
      <p:sp>
        <p:nvSpPr>
          <p:cNvPr id="6147" name="Oval 3"/>
          <p:cNvSpPr>
            <a:spLocks noChangeArrowheads="1"/>
          </p:cNvSpPr>
          <p:nvPr/>
        </p:nvSpPr>
        <p:spPr bwMode="auto">
          <a:xfrm>
            <a:off x="1535113" y="3602038"/>
            <a:ext cx="466725" cy="6397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535113" y="1508125"/>
            <a:ext cx="7112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Châu Mĩ đứng thứ mấy về diện tích trong các châu lục trên thế giới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1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2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ldLvl="0" animBg="1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1747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7789863"/>
          </a:xfr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1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28125" cy="6858000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__Data_Users_DefApps_AppData_INTERNETEXPLORER_Temp_Saved Images_metallurgy_w73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4288"/>
            <a:ext cx="9186863" cy="5457825"/>
          </a:xfrm>
          <a:noFill/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2309813" y="5583238"/>
            <a:ext cx="417671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Luyện kim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2"/>
          <p:cNvSpPr>
            <a:spLocks noChangeArrowheads="1"/>
          </p:cNvSpPr>
          <p:nvPr/>
        </p:nvSpPr>
        <p:spPr bwMode="auto">
          <a:xfrm>
            <a:off x="442913" y="2535238"/>
            <a:ext cx="1493837" cy="17732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442913" y="2774950"/>
            <a:ext cx="1493837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Đại Dương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619375" y="279400"/>
            <a:ext cx="6110288" cy="1638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3203575" y="546100"/>
            <a:ext cx="48164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619375" y="427038"/>
            <a:ext cx="61102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Gồm lục địa Ô- x trây- li- a, các đảo và quần đảo ở trung tâm và Tây Nam Thái Bình Dương.</a:t>
            </a:r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3857625" y="2481263"/>
            <a:ext cx="3670300" cy="73501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4006850" y="2574925"/>
            <a:ext cx="33877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Khí hậu khô hạn</a:t>
            </a: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3030538" y="3641725"/>
            <a:ext cx="5430837" cy="8810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3030538" y="3841750"/>
            <a:ext cx="54308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Thực vật và động vật độc đáo</a:t>
            </a:r>
            <a:r>
              <a:rPr lang="en-US" altLang="en-US"/>
              <a:t> </a:t>
            </a:r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2619375" y="5016500"/>
            <a:ext cx="6110288" cy="84137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2936875" y="5470525"/>
            <a:ext cx="55245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3805" name="Text Box 13"/>
          <p:cNvSpPr txBox="1">
            <a:spLocks noChangeArrowheads="1"/>
          </p:cNvSpPr>
          <p:nvPr/>
        </p:nvSpPr>
        <p:spPr bwMode="auto">
          <a:xfrm>
            <a:off x="2870200" y="4949825"/>
            <a:ext cx="55911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Ô- x trây- li- a là nước có nền kinh tế phát triển nhất ở châu lục này.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33806" name="Arrow 301"/>
          <p:cNvSpPr>
            <a:spLocks noChangeShapeType="1"/>
          </p:cNvSpPr>
          <p:nvPr/>
        </p:nvSpPr>
        <p:spPr bwMode="auto">
          <a:xfrm flipV="1">
            <a:off x="1936750" y="1174750"/>
            <a:ext cx="682625" cy="191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7" name="Arrow 302"/>
          <p:cNvSpPr>
            <a:spLocks noChangeShapeType="1"/>
          </p:cNvSpPr>
          <p:nvPr/>
        </p:nvSpPr>
        <p:spPr bwMode="auto">
          <a:xfrm flipV="1">
            <a:off x="1936750" y="2774950"/>
            <a:ext cx="1920875" cy="441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8" name="Arrow 303"/>
          <p:cNvSpPr>
            <a:spLocks noChangeShapeType="1"/>
          </p:cNvSpPr>
          <p:nvPr/>
        </p:nvSpPr>
        <p:spPr bwMode="auto">
          <a:xfrm>
            <a:off x="1936750" y="3216275"/>
            <a:ext cx="1093788" cy="930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09" name="Arrow 304"/>
          <p:cNvSpPr>
            <a:spLocks noChangeShapeType="1"/>
          </p:cNvSpPr>
          <p:nvPr/>
        </p:nvSpPr>
        <p:spPr bwMode="auto">
          <a:xfrm>
            <a:off x="1938338" y="3216275"/>
            <a:ext cx="681037" cy="2254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ldLvl="0" autoUpdateAnimBg="0"/>
      <p:bldP spid="33800" grpId="0" bldLvl="0" autoUpdateAnimBg="0"/>
      <p:bldP spid="33802" grpId="0" bldLvl="0" autoUpdateAnimBg="0"/>
      <p:bldP spid="33805" grpId="0" bldLvl="0" autoUpdateAnimBg="0"/>
      <p:bldP spid="33806" grpId="0" animBg="1"/>
      <p:bldP spid="33807" grpId="0" animBg="1"/>
      <p:bldP spid="33808" grpId="0" animBg="1"/>
      <p:bldP spid="33809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588" y="-9525"/>
            <a:ext cx="9158288" cy="6854825"/>
          </a:xfrm>
          <a:noFill/>
        </p:spPr>
      </p:pic>
      <p:sp>
        <p:nvSpPr>
          <p:cNvPr id="35843" name="AutoShape 5"/>
          <p:cNvSpPr>
            <a:spLocks noChangeArrowheads="1"/>
          </p:cNvSpPr>
          <p:nvPr/>
        </p:nvSpPr>
        <p:spPr bwMode="auto">
          <a:xfrm>
            <a:off x="954088" y="2076450"/>
            <a:ext cx="7245350" cy="15589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5844" name="Text Box 6"/>
          <p:cNvSpPr txBox="1">
            <a:spLocks noChangeArrowheads="1"/>
          </p:cNvSpPr>
          <p:nvPr/>
        </p:nvSpPr>
        <p:spPr bwMode="auto">
          <a:xfrm>
            <a:off x="885825" y="2597150"/>
            <a:ext cx="72453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4: Tìm hiểu về Châu Nam Cực.</a:t>
            </a:r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1049338" y="128588"/>
            <a:ext cx="7418387" cy="113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__Data_Users_DefApps_AppData_INTERNETEXPLORER_Temp_Saved Images_Picture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5500" y="692150"/>
            <a:ext cx="7545388" cy="4527550"/>
          </a:xfrm>
          <a:noFill/>
        </p:spPr>
      </p:pic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1176338" y="5705475"/>
            <a:ext cx="66722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Lược đồ các châu lục và đại dương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hau-Nam-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4538" y="1450975"/>
            <a:ext cx="7724775" cy="4524375"/>
          </a:xfrm>
          <a:noFill/>
        </p:spPr>
      </p:pic>
      <p:sp>
        <p:nvSpPr>
          <p:cNvPr id="37891" name="AutoShape 3"/>
          <p:cNvSpPr>
            <a:spLocks noChangeArrowheads="1"/>
          </p:cNvSpPr>
          <p:nvPr/>
        </p:nvSpPr>
        <p:spPr bwMode="auto">
          <a:xfrm>
            <a:off x="1322388" y="266700"/>
            <a:ext cx="6578600" cy="6397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76413" y="320675"/>
            <a:ext cx="56038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Vị trí địa lí của châu Nam Cực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1520825" y="6354763"/>
            <a:ext cx="61436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400"/>
              <a:t>Lược đồ châu Nam Cực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296863" y="3189288"/>
            <a:ext cx="3254375" cy="10810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69875" y="3481388"/>
            <a:ext cx="325437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Nam Cực </a:t>
            </a:r>
          </a:p>
        </p:txBody>
      </p:sp>
      <p:sp>
        <p:nvSpPr>
          <p:cNvPr id="38916" name="AutoShape 4"/>
          <p:cNvSpPr>
            <a:spLocks noChangeArrowheads="1"/>
          </p:cNvSpPr>
          <p:nvPr/>
        </p:nvSpPr>
        <p:spPr bwMode="auto">
          <a:xfrm>
            <a:off x="1228725" y="727075"/>
            <a:ext cx="6699250" cy="781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616075" y="800100"/>
            <a:ext cx="59118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Đặc điểm của Châu Nam Cực 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4124325" y="1881188"/>
            <a:ext cx="4670425" cy="96043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4125913" y="2095500"/>
            <a:ext cx="4670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lục lạnh nhất thế giới</a:t>
            </a:r>
          </a:p>
        </p:txBody>
      </p:sp>
      <p:sp>
        <p:nvSpPr>
          <p:cNvPr id="38920" name="AutoShape 8"/>
          <p:cNvSpPr>
            <a:spLocks noChangeArrowheads="1"/>
          </p:cNvSpPr>
          <p:nvPr/>
        </p:nvSpPr>
        <p:spPr bwMode="auto">
          <a:xfrm>
            <a:off x="4325938" y="3468688"/>
            <a:ext cx="4468812" cy="9191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4511675" y="3455988"/>
            <a:ext cx="4056063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Động vật tiêu biểu nhất là chim cánh cụt</a:t>
            </a:r>
          </a:p>
        </p:txBody>
      </p:sp>
      <p:sp>
        <p:nvSpPr>
          <p:cNvPr id="38922" name="AutoShape 10"/>
          <p:cNvSpPr>
            <a:spLocks noChangeArrowheads="1"/>
          </p:cNvSpPr>
          <p:nvPr/>
        </p:nvSpPr>
        <p:spPr bwMode="auto">
          <a:xfrm>
            <a:off x="4325938" y="4897438"/>
            <a:ext cx="4468812" cy="9318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4591050" y="5070475"/>
            <a:ext cx="39766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Không có dân cư</a:t>
            </a:r>
          </a:p>
        </p:txBody>
      </p:sp>
      <p:sp>
        <p:nvSpPr>
          <p:cNvPr id="38924" name="Arrow 340"/>
          <p:cNvSpPr>
            <a:spLocks noChangeShapeType="1"/>
          </p:cNvSpPr>
          <p:nvPr/>
        </p:nvSpPr>
        <p:spPr bwMode="auto">
          <a:xfrm flipV="1">
            <a:off x="3551238" y="2613025"/>
            <a:ext cx="573087" cy="1055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5" name="Arrow 341"/>
          <p:cNvSpPr>
            <a:spLocks noChangeShapeType="1"/>
          </p:cNvSpPr>
          <p:nvPr/>
        </p:nvSpPr>
        <p:spPr bwMode="auto">
          <a:xfrm>
            <a:off x="3551238" y="3668713"/>
            <a:ext cx="774700" cy="331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26" name="Arrow 342"/>
          <p:cNvSpPr>
            <a:spLocks noChangeShapeType="1"/>
          </p:cNvSpPr>
          <p:nvPr/>
        </p:nvSpPr>
        <p:spPr bwMode="auto">
          <a:xfrm>
            <a:off x="3551238" y="3668713"/>
            <a:ext cx="774700" cy="16271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ldLvl="0" autoUpdateAnimBg="0"/>
      <p:bldP spid="38919" grpId="0" bldLvl="0" autoUpdateAnimBg="0"/>
      <p:bldP spid="38921" grpId="0" bldLvl="0" autoUpdateAnimBg="0"/>
      <p:bldP spid="38922" grpId="0" bldLvl="0" animBg="1" autoUpdateAnimBg="0"/>
      <p:bldP spid="38923" grpId="0" bldLvl="0" autoUpdateAnimBg="0"/>
      <p:bldP spid="38924" grpId="0" animBg="1"/>
      <p:bldP spid="38925" grpId="0" animBg="1"/>
      <p:bldP spid="3892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__Data_Users_DefApps_AppData_INTERNETEXPLORER_Temp_Saved Images_Hoang_mac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8288" cy="5757863"/>
          </a:xfrm>
          <a:noFill/>
        </p:spPr>
      </p:pic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2262188" y="5957888"/>
            <a:ext cx="4116387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Châu Nam Cực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__Data_Users_DefApps_AppData_INTERNETEXPLORER_Temp_Saved Images_Lanh_nhat_cao_nh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984875"/>
          </a:xfrm>
          <a:noFill/>
        </p:spPr>
      </p:pic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563688" y="5910263"/>
            <a:ext cx="60975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Gió " sát thủ " vận tốc 100 m/ giây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9688" y="-6350"/>
            <a:ext cx="9194801" cy="6945313"/>
          </a:xfrm>
          <a:noFill/>
        </p:spPr>
      </p:pic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1812925" y="4097338"/>
            <a:ext cx="520700" cy="68103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812925" y="1535113"/>
            <a:ext cx="6816725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Châu Mĩ nằm ở bán cầu nào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 Bán cầu Nam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 Bán cầu Bắc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 Bán cầu Tây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__Data_Users_DefApps_AppData_INTERNETEXPLORER_Temp_Saved Images_Ca_voi_Nam_cu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31300" cy="5557838"/>
          </a:xfrm>
          <a:noFill/>
        </p:spPr>
      </p:pic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2778125" y="5976938"/>
            <a:ext cx="28416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 voi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__Data_Users_DefApps_AppData_INTERNETEXPLORER_Temp_Saved Images_Hai_cau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342063"/>
          </a:xfrm>
          <a:noFill/>
        </p:spPr>
      </p:pic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2297113" y="6338888"/>
            <a:ext cx="41227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Hải cẩu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__Data_Users_DefApps_AppData_INTERNETEXPLORER_Temp_Saved Images_pengui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3188"/>
            <a:ext cx="9063038" cy="5740400"/>
          </a:xfrm>
          <a:noFill/>
        </p:spPr>
      </p:pic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2443163" y="5843588"/>
            <a:ext cx="4189412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Chim cánh cụt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5007533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88900" y="14288"/>
            <a:ext cx="9258300" cy="6843712"/>
          </a:xfr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__Data_Users_DefApps_AppData_INTERNETEXPLORER_Temp_Saved Images_thank_you_all_vocaloid_stamp_by_ksandyp-d9cczh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38" y="30163"/>
            <a:ext cx="9123363" cy="6869112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16-01tai-hinh-nen-dien-thoai-dep-de-thuong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175" y="-6350"/>
            <a:ext cx="9220200" cy="6931025"/>
          </a:xfrm>
          <a:noFill/>
        </p:spPr>
      </p:pic>
      <p:sp>
        <p:nvSpPr>
          <p:cNvPr id="8195" name="Oval 3"/>
          <p:cNvSpPr>
            <a:spLocks noChangeArrowheads="1"/>
          </p:cNvSpPr>
          <p:nvPr/>
        </p:nvSpPr>
        <p:spPr bwMode="auto">
          <a:xfrm>
            <a:off x="1647825" y="4095750"/>
            <a:ext cx="533400" cy="6810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47825" y="1535113"/>
            <a:ext cx="6884988" cy="307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Đồng bằng A -ma -dôn nằm ở ?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a)  Bắc Mĩ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b)  Trung Mĩ</a:t>
            </a:r>
          </a:p>
          <a:p>
            <a:pPr eaLnBrk="1" hangingPunct="1"/>
            <a:endParaRPr lang="en-US" altLang="en-US" sz="2800"/>
          </a:p>
          <a:p>
            <a:pPr eaLnBrk="1" hangingPunct="1"/>
            <a:r>
              <a:rPr lang="en-US" altLang="en-US" sz="2800"/>
              <a:t>c)  Nam Mĩ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inh-nen-slide-don-gian-va-tinh-te-anh-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6350" y="-33338"/>
            <a:ext cx="9174163" cy="6878638"/>
          </a:xfrm>
          <a:noFill/>
        </p:spPr>
      </p:pic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931863" y="371475"/>
            <a:ext cx="7297737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ldLvl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inh-nen-powerpoint-dep-nhat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9050" y="-19050"/>
            <a:ext cx="9188450" cy="6904038"/>
          </a:xfrm>
          <a:noFill/>
        </p:spPr>
      </p:pic>
      <p:sp>
        <p:nvSpPr>
          <p:cNvPr id="8195" name="AutoShape 3"/>
          <p:cNvSpPr>
            <a:spLocks noChangeArrowheads="1"/>
          </p:cNvSpPr>
          <p:nvPr/>
        </p:nvSpPr>
        <p:spPr bwMode="auto">
          <a:xfrm>
            <a:off x="574675" y="2879725"/>
            <a:ext cx="1454150" cy="118745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82625" y="3001963"/>
            <a:ext cx="1212850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MỤC TIÊU</a:t>
            </a:r>
          </a:p>
        </p:txBody>
      </p: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2790825" y="681038"/>
            <a:ext cx="5897563" cy="1798637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3044825" y="681038"/>
            <a:ext cx="5416550" cy="179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Xác định được vị trí địa lí, giới hạn và một số đặc điểm nổi bật của Châu Đại Dương, Châu Nam Cực</a:t>
            </a:r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2792413" y="2692400"/>
            <a:ext cx="5897562" cy="167163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794000" y="4770438"/>
            <a:ext cx="5895975" cy="137160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082925" y="4770438"/>
            <a:ext cx="5378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Nêu được một số đặc điểm về dân cư, hoạt động sản xuất của Châu Đại Dương</a:t>
            </a:r>
          </a:p>
        </p:txBody>
      </p:sp>
      <p:sp>
        <p:nvSpPr>
          <p:cNvPr id="10250" name="Arrow 80"/>
          <p:cNvSpPr>
            <a:spLocks noChangeShapeType="1"/>
          </p:cNvSpPr>
          <p:nvPr/>
        </p:nvSpPr>
        <p:spPr bwMode="auto">
          <a:xfrm flipV="1">
            <a:off x="2028825" y="1628775"/>
            <a:ext cx="762000" cy="17478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1" name="Arrow 81"/>
          <p:cNvSpPr>
            <a:spLocks noChangeShapeType="1"/>
          </p:cNvSpPr>
          <p:nvPr/>
        </p:nvSpPr>
        <p:spPr bwMode="auto">
          <a:xfrm>
            <a:off x="2028825" y="3376613"/>
            <a:ext cx="762000" cy="227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2" name="Arrow 82"/>
          <p:cNvSpPr>
            <a:spLocks noChangeShapeType="1"/>
          </p:cNvSpPr>
          <p:nvPr/>
        </p:nvSpPr>
        <p:spPr bwMode="auto">
          <a:xfrm>
            <a:off x="2028825" y="3376613"/>
            <a:ext cx="762000" cy="2039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3" name="Text Box 13"/>
          <p:cNvSpPr txBox="1">
            <a:spLocks noChangeArrowheads="1"/>
          </p:cNvSpPr>
          <p:nvPr/>
        </p:nvSpPr>
        <p:spPr bwMode="auto">
          <a:xfrm>
            <a:off x="2924175" y="2879725"/>
            <a:ext cx="5537200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/>
              <a:t>Nhận biết vị trí địa lí, giới hạn lãnh thổ Châu Đại Dương, Châu Nam Cực.</a:t>
            </a:r>
          </a:p>
          <a:p>
            <a:pPr eaLnBrk="1" hangingPunct="1"/>
            <a:endParaRPr lang="en-US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bldLvl="0" autoUpdateAnimBg="0"/>
      <p:bldP spid="10249" grpId="0" bldLvl="0" autoUpdateAnimBg="0"/>
      <p:bldP spid="10250" grpId="0" animBg="1"/>
      <p:bldP spid="10251" grpId="0" animBg="1"/>
      <p:bldP spid="10252" grpId="0" animBg="1"/>
      <p:bldP spid="10253" grpId="0" bldLvl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inh-nen-powerpoint-dep-nhat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2700" y="66675"/>
            <a:ext cx="9156700" cy="6937375"/>
          </a:xfrm>
          <a:noFill/>
        </p:spPr>
      </p:pic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1527175" y="1600200"/>
            <a:ext cx="6030913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220" name="AutoShape 6"/>
          <p:cNvSpPr>
            <a:spLocks noChangeArrowheads="1"/>
          </p:cNvSpPr>
          <p:nvPr/>
        </p:nvSpPr>
        <p:spPr bwMode="auto">
          <a:xfrm>
            <a:off x="368300" y="3352800"/>
            <a:ext cx="1160463" cy="2184400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altLang="en-US"/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366713" y="3536950"/>
            <a:ext cx="1160462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Các hoạt động chính </a:t>
            </a:r>
          </a:p>
        </p:txBody>
      </p:sp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2181225" y="2549525"/>
            <a:ext cx="6484938" cy="94138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2247900" y="2601913"/>
            <a:ext cx="6311900" cy="822325"/>
          </a:xfrm>
          <a:prstGeom prst="rect">
            <a:avLst/>
          </a:prstGeom>
          <a:solidFill>
            <a:srgbClr val="F7D77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1: Vị trí địa lí, giới hạn của Châu Đại Dương.</a:t>
            </a:r>
          </a:p>
        </p:txBody>
      </p:sp>
      <p:sp>
        <p:nvSpPr>
          <p:cNvPr id="9224" name="AutoShape 10"/>
          <p:cNvSpPr>
            <a:spLocks noChangeArrowheads="1"/>
          </p:cNvSpPr>
          <p:nvPr/>
        </p:nvSpPr>
        <p:spPr bwMode="auto">
          <a:xfrm>
            <a:off x="2247900" y="3702050"/>
            <a:ext cx="6418263" cy="854075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5" name="Text Box 11"/>
          <p:cNvSpPr txBox="1">
            <a:spLocks noChangeArrowheads="1"/>
          </p:cNvSpPr>
          <p:nvPr/>
        </p:nvSpPr>
        <p:spPr bwMode="auto">
          <a:xfrm>
            <a:off x="2260600" y="3708400"/>
            <a:ext cx="617855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2: Đặc điểm tự nhiên của Châu Đại Dương.</a:t>
            </a:r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2247900" y="4762500"/>
            <a:ext cx="6418263" cy="903288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7" name="Text Box 13"/>
          <p:cNvSpPr txBox="1">
            <a:spLocks noChangeArrowheads="1"/>
          </p:cNvSpPr>
          <p:nvPr/>
        </p:nvSpPr>
        <p:spPr bwMode="auto">
          <a:xfrm>
            <a:off x="2260600" y="4789488"/>
            <a:ext cx="60055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3: Người dân và hoạt động kinh tế của Châu Đại Dương.</a:t>
            </a:r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>
            <a:off x="2247900" y="5884863"/>
            <a:ext cx="6405563" cy="836612"/>
          </a:xfrm>
          <a:prstGeom prst="roundRect">
            <a:avLst>
              <a:gd name="adj" fmla="val 16667"/>
            </a:avLst>
          </a:prstGeom>
          <a:solidFill>
            <a:srgbClr val="F7D77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9229" name="Text Box 15"/>
          <p:cNvSpPr txBox="1">
            <a:spLocks noChangeArrowheads="1"/>
          </p:cNvSpPr>
          <p:nvPr/>
        </p:nvSpPr>
        <p:spPr bwMode="auto">
          <a:xfrm>
            <a:off x="2274888" y="6054725"/>
            <a:ext cx="60436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/>
              <a:t>Hoạt động 4: Tìm hiểu về Châu Nam Cực.</a:t>
            </a:r>
          </a:p>
        </p:txBody>
      </p:sp>
      <p:sp>
        <p:nvSpPr>
          <p:cNvPr id="9230" name="Arrow 114"/>
          <p:cNvSpPr>
            <a:spLocks noChangeShapeType="1"/>
          </p:cNvSpPr>
          <p:nvPr/>
        </p:nvSpPr>
        <p:spPr bwMode="auto">
          <a:xfrm flipV="1">
            <a:off x="1528763" y="3030538"/>
            <a:ext cx="652462" cy="150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Arrow 115"/>
          <p:cNvSpPr>
            <a:spLocks noChangeShapeType="1"/>
          </p:cNvSpPr>
          <p:nvPr/>
        </p:nvSpPr>
        <p:spPr bwMode="auto">
          <a:xfrm flipV="1">
            <a:off x="1527175" y="4213225"/>
            <a:ext cx="654050" cy="342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Arrow 116"/>
          <p:cNvSpPr>
            <a:spLocks noChangeShapeType="1"/>
          </p:cNvSpPr>
          <p:nvPr/>
        </p:nvSpPr>
        <p:spPr bwMode="auto">
          <a:xfrm>
            <a:off x="1528763" y="4556125"/>
            <a:ext cx="652462" cy="590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Arrow 117"/>
          <p:cNvSpPr>
            <a:spLocks noChangeShapeType="1"/>
          </p:cNvSpPr>
          <p:nvPr/>
        </p:nvSpPr>
        <p:spPr bwMode="auto">
          <a:xfrm>
            <a:off x="1528763" y="4556125"/>
            <a:ext cx="652462" cy="169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Text Box 4"/>
          <p:cNvSpPr txBox="1">
            <a:spLocks noChangeArrowheads="1"/>
          </p:cNvSpPr>
          <p:nvPr/>
        </p:nvSpPr>
        <p:spPr bwMode="auto">
          <a:xfrm>
            <a:off x="1235075" y="114300"/>
            <a:ext cx="7418388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inh-nen-powerpoint-dep-nhat-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74638" y="-3175"/>
            <a:ext cx="9355138" cy="7013575"/>
          </a:xfrm>
          <a:noFill/>
        </p:spPr>
      </p:pic>
      <p:sp>
        <p:nvSpPr>
          <p:cNvPr id="10243" name="Text Box 4"/>
          <p:cNvSpPr txBox="1">
            <a:spLocks noChangeArrowheads="1"/>
          </p:cNvSpPr>
          <p:nvPr/>
        </p:nvSpPr>
        <p:spPr bwMode="auto">
          <a:xfrm>
            <a:off x="819150" y="1933575"/>
            <a:ext cx="6022975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0244" name="AutoShape 5"/>
          <p:cNvSpPr>
            <a:spLocks noChangeArrowheads="1"/>
          </p:cNvSpPr>
          <p:nvPr/>
        </p:nvSpPr>
        <p:spPr bwMode="auto">
          <a:xfrm>
            <a:off x="819150" y="2295525"/>
            <a:ext cx="7731125" cy="16097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/>
            <a:endParaRPr lang="en-US" altLang="en-US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247650" y="2652713"/>
            <a:ext cx="88963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2800"/>
              <a:t>Hoạt động 1: Vị trí địa lí, giới hạn của </a:t>
            </a:r>
          </a:p>
          <a:p>
            <a:pPr algn="ctr" eaLnBrk="1" hangingPunct="1"/>
            <a:r>
              <a:rPr lang="en-US" altLang="en-US" sz="2800"/>
              <a:t>Châu Đại Dương.</a:t>
            </a:r>
          </a:p>
          <a:p>
            <a:pPr eaLnBrk="1" hangingPunct="1"/>
            <a:endParaRPr lang="en-US" altLang="en-US" sz="2800"/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693738" y="60325"/>
            <a:ext cx="7418387" cy="113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200" u="sng">
                <a:solidFill>
                  <a:srgbClr val="145BA2"/>
                </a:solidFill>
              </a:rPr>
              <a:t>Địa lí </a:t>
            </a:r>
          </a:p>
          <a:p>
            <a:pPr algn="ctr" eaLnBrk="1" hangingPunct="1"/>
            <a:r>
              <a:rPr lang="en-US" altLang="en-US" sz="3600">
                <a:solidFill>
                  <a:srgbClr val="FF0000"/>
                </a:solidFill>
              </a:rPr>
              <a:t> </a:t>
            </a:r>
            <a:r>
              <a:rPr lang="en-US" altLang="en-US" sz="2800">
                <a:solidFill>
                  <a:srgbClr val="FF0000"/>
                </a:solidFill>
              </a:rPr>
              <a:t>CHÂU ĐẠI DƯƠNG VÀ CHÂU NAM CỰC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BFD7F6"/>
      </a:accent5>
      <a:accent6>
        <a:srgbClr val="AE4845"/>
      </a:accent6>
      <a:hlink>
        <a:srgbClr val="0066CC"/>
      </a:hlink>
      <a:folHlink>
        <a:srgbClr val="80008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FD7F6"/>
        </a:accent5>
        <a:accent6>
          <a:srgbClr val="AE4845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Pages>0</Pages>
  <Words>939</Words>
  <Characters>0</Characters>
  <Application>Microsoft Office PowerPoint</Application>
  <DocSecurity>0</DocSecurity>
  <PresentationFormat>On-screen Show (4:3)</PresentationFormat>
  <Lines>0</Lines>
  <Paragraphs>132</Paragraphs>
  <Slides>44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Arial</vt:lpstr>
      <vt:lpstr>Calibri</vt:lpstr>
      <vt:lpstr>Default Design</vt:lpstr>
      <vt:lpstr>Equation.3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Admin</cp:lastModifiedBy>
  <cp:revision>17</cp:revision>
  <dcterms:created xsi:type="dcterms:W3CDTF">2013-11-15T06:11:31Z</dcterms:created>
  <dcterms:modified xsi:type="dcterms:W3CDTF">2022-04-08T14:13:58Z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1033-9.1.0.4514</vt:lpwstr>
  </property>
</Properties>
</file>