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390" r:id="rId2"/>
    <p:sldId id="285" r:id="rId3"/>
    <p:sldId id="327" r:id="rId4"/>
    <p:sldId id="328" r:id="rId5"/>
    <p:sldId id="329" r:id="rId6"/>
    <p:sldId id="345" r:id="rId7"/>
    <p:sldId id="366" r:id="rId8"/>
    <p:sldId id="367" r:id="rId9"/>
    <p:sldId id="371" r:id="rId10"/>
    <p:sldId id="372" r:id="rId11"/>
    <p:sldId id="373" r:id="rId12"/>
    <p:sldId id="375" r:id="rId13"/>
    <p:sldId id="376" r:id="rId14"/>
    <p:sldId id="362" r:id="rId15"/>
    <p:sldId id="337" r:id="rId16"/>
    <p:sldId id="338" r:id="rId17"/>
    <p:sldId id="357" r:id="rId18"/>
    <p:sldId id="377" r:id="rId19"/>
    <p:sldId id="341" r:id="rId20"/>
    <p:sldId id="364" r:id="rId21"/>
    <p:sldId id="353" r:id="rId22"/>
    <p:sldId id="380" r:id="rId23"/>
    <p:sldId id="344" r:id="rId24"/>
    <p:sldId id="346" r:id="rId25"/>
    <p:sldId id="381" r:id="rId26"/>
    <p:sldId id="382" r:id="rId27"/>
    <p:sldId id="383" r:id="rId28"/>
    <p:sldId id="385" r:id="rId29"/>
    <p:sldId id="350" r:id="rId30"/>
  </p:sldIdLst>
  <p:sldSz cx="9144000" cy="6858000" type="screen4x3"/>
  <p:notesSz cx="6735763" cy="98694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9"/>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0000"/>
    <a:srgbClr val="FFFF00"/>
    <a:srgbClr val="0099FF"/>
    <a:srgbClr val="0066FF"/>
    <a:srgbClr val="990099"/>
    <a:srgbClr val="FFCC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9" autoAdjust="0"/>
    <p:restoredTop sz="82702" autoAdjust="0"/>
  </p:normalViewPr>
  <p:slideViewPr>
    <p:cSldViewPr>
      <p:cViewPr varScale="1">
        <p:scale>
          <a:sx n="57" d="100"/>
          <a:sy n="57" d="100"/>
        </p:scale>
        <p:origin x="169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938" y="-96"/>
      </p:cViewPr>
      <p:guideLst>
        <p:guide orient="horz" pos="3109"/>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1981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9814"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19815"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D8F6437-7CF2-4EE5-9C4C-9B2D72839085}" type="slidenum">
              <a:rPr lang="en-US"/>
              <a:pPr>
                <a:defRPr/>
              </a:pPr>
              <a:t>‹#›</a:t>
            </a:fld>
            <a:endParaRPr lang="en-US"/>
          </a:p>
        </p:txBody>
      </p:sp>
    </p:spTree>
    <p:extLst>
      <p:ext uri="{BB962C8B-B14F-4D97-AF65-F5344CB8AC3E}">
        <p14:creationId xmlns:p14="http://schemas.microsoft.com/office/powerpoint/2010/main" val="946662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DAAD4DF-AA11-4093-B791-A2AA029790F8}" type="slidenum">
              <a:rPr lang="en-US" smtClean="0"/>
              <a:pPr/>
              <a:t>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1DFA269-F894-4760-B7BE-62307EB9AC2B}" type="slidenum">
              <a:rPr lang="en-US" sz="1200"/>
              <a:pPr algn="r" eaLnBrk="1" hangingPunct="1"/>
              <a:t>23</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5157152-76FE-4825-8ABE-7716FD68B234}" type="slidenum">
              <a:rPr lang="en-US" sz="1200"/>
              <a:pPr algn="r" eaLnBrk="1" hangingPunct="1"/>
              <a:t>24</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BB892F5-3C64-4B3E-9448-F8072082404F}" type="slidenum">
              <a:rPr lang="en-US" sz="1200"/>
              <a:pPr algn="r" eaLnBrk="1" hangingPunct="1"/>
              <a:t>29</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698C012-62B7-4D45-AE28-7425FDF27290}" type="slidenum">
              <a:rPr lang="en-US" sz="1200"/>
              <a:pPr algn="r" eaLnBrk="1" hangingPunct="1"/>
              <a:t>3</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D540243-5B3B-40F8-938F-08BEDEA02D1F}" type="slidenum">
              <a:rPr lang="en-US" sz="1200"/>
              <a:pPr algn="r" eaLnBrk="1" hangingPunct="1"/>
              <a:t>4</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24ABE3B-FC04-4C02-80E3-08C504ADCDEB}" type="slidenum">
              <a:rPr lang="en-US" sz="1200"/>
              <a:pPr algn="r" eaLnBrk="1" hangingPunct="1"/>
              <a:t>5</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929F2D0-A952-4FF8-80E9-212CD690B7D6}" type="slidenum">
              <a:rPr lang="en-US" sz="1200"/>
              <a:pPr algn="r" eaLnBrk="1" hangingPunct="1"/>
              <a:t>6</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3478423-DAB1-4BDB-9830-1B3E00E27E0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AC2BB3A-FE99-458A-AF26-4F83B3DBFA78}" type="slidenum">
              <a:rPr lang="en-US" sz="1200"/>
              <a:pPr algn="r" eaLnBrk="1" hangingPunct="1"/>
              <a:t>15</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1085EFB-BE26-4929-8536-0E1BDDB0BA76}" type="slidenum">
              <a:rPr lang="en-US" sz="1200"/>
              <a:pPr algn="r" eaLnBrk="1" hangingPunct="1"/>
              <a:t>16</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D252C6A-8863-40EA-9BB2-48E258A19BE7}" type="slidenum">
              <a:rPr lang="en-US" sz="1200"/>
              <a:pPr algn="r" eaLnBrk="1" hangingPunct="1"/>
              <a:t>19</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37FB557-873D-4015-9A08-9A62182CF81D}" type="datetime1">
              <a:rPr lang="en-US"/>
              <a:pPr>
                <a:defRPr/>
              </a:pPr>
              <a:t>8/4/2022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47742-DD02-413C-9C09-7936E78ECDAD}" type="slidenum">
              <a:rPr lang="en-US"/>
              <a:pPr>
                <a:defRPr/>
              </a:pPr>
              <a:t>‹#›</a:t>
            </a:fld>
            <a:endParaRPr lang="en-US"/>
          </a:p>
        </p:txBody>
      </p:sp>
    </p:spTree>
    <p:extLst>
      <p:ext uri="{BB962C8B-B14F-4D97-AF65-F5344CB8AC3E}">
        <p14:creationId xmlns:p14="http://schemas.microsoft.com/office/powerpoint/2010/main" val="106447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9C4117-4ECF-4683-BF96-802A7B5F4EA8}" type="datetime1">
              <a:rPr lang="en-US"/>
              <a:pPr>
                <a:defRPr/>
              </a:pPr>
              <a:t>8/4/2022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EF4865-517F-4897-8056-81F8BD44CE2F}" type="slidenum">
              <a:rPr lang="en-US"/>
              <a:pPr>
                <a:defRPr/>
              </a:pPr>
              <a:t>‹#›</a:t>
            </a:fld>
            <a:endParaRPr lang="en-US"/>
          </a:p>
        </p:txBody>
      </p:sp>
    </p:spTree>
    <p:extLst>
      <p:ext uri="{BB962C8B-B14F-4D97-AF65-F5344CB8AC3E}">
        <p14:creationId xmlns:p14="http://schemas.microsoft.com/office/powerpoint/2010/main" val="348685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4CBA68-51F9-4D83-930A-AE4FEE971175}" type="datetime1">
              <a:rPr lang="en-US"/>
              <a:pPr>
                <a:defRPr/>
              </a:pPr>
              <a:t>8/4/2022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04107-0E74-4CC4-97BC-902183FA043E}" type="slidenum">
              <a:rPr lang="en-US"/>
              <a:pPr>
                <a:defRPr/>
              </a:pPr>
              <a:t>‹#›</a:t>
            </a:fld>
            <a:endParaRPr lang="en-US"/>
          </a:p>
        </p:txBody>
      </p:sp>
    </p:spTree>
    <p:extLst>
      <p:ext uri="{BB962C8B-B14F-4D97-AF65-F5344CB8AC3E}">
        <p14:creationId xmlns:p14="http://schemas.microsoft.com/office/powerpoint/2010/main" val="2985335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6"/>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1600200" y="0"/>
            <a:ext cx="5715000" cy="476250"/>
          </a:xfrm>
        </p:spPr>
        <p:txBody>
          <a:bodyPr/>
          <a:lstStyle>
            <a:lvl1pPr>
              <a:defRPr/>
            </a:lvl1pPr>
          </a:lstStyle>
          <a:p>
            <a:pPr>
              <a:defRPr/>
            </a:pPr>
            <a:r>
              <a:rPr lang="en-US"/>
              <a:t>Thứ năm ngày 25 tháng 3 năm 2010</a:t>
            </a:r>
          </a:p>
        </p:txBody>
      </p:sp>
    </p:spTree>
    <p:extLst>
      <p:ext uri="{BB962C8B-B14F-4D97-AF65-F5344CB8AC3E}">
        <p14:creationId xmlns:p14="http://schemas.microsoft.com/office/powerpoint/2010/main" val="83499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D8A419-44DA-4369-B48B-87711811FDB7}" type="datetime1">
              <a:rPr lang="en-US"/>
              <a:pPr>
                <a:defRPr/>
              </a:pPr>
              <a:t>8/4/2022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79DE9-83E5-44E1-9553-C84F163960A7}" type="slidenum">
              <a:rPr lang="en-US"/>
              <a:pPr>
                <a:defRPr/>
              </a:pPr>
              <a:t>‹#›</a:t>
            </a:fld>
            <a:endParaRPr lang="en-US"/>
          </a:p>
        </p:txBody>
      </p:sp>
    </p:spTree>
    <p:extLst>
      <p:ext uri="{BB962C8B-B14F-4D97-AF65-F5344CB8AC3E}">
        <p14:creationId xmlns:p14="http://schemas.microsoft.com/office/powerpoint/2010/main" val="177075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6BB5FE-E01A-4290-B66E-E4E918BD8A57}" type="datetime1">
              <a:rPr lang="en-US"/>
              <a:pPr>
                <a:defRPr/>
              </a:pPr>
              <a:t>8/4/2022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4E5A28-D82B-4C7E-994C-C03050948554}" type="slidenum">
              <a:rPr lang="en-US"/>
              <a:pPr>
                <a:defRPr/>
              </a:pPr>
              <a:t>‹#›</a:t>
            </a:fld>
            <a:endParaRPr lang="en-US"/>
          </a:p>
        </p:txBody>
      </p:sp>
    </p:spTree>
    <p:extLst>
      <p:ext uri="{BB962C8B-B14F-4D97-AF65-F5344CB8AC3E}">
        <p14:creationId xmlns:p14="http://schemas.microsoft.com/office/powerpoint/2010/main" val="74640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E18C96-7E08-47F6-8A98-6ADB16496BAE}" type="datetime1">
              <a:rPr lang="en-US"/>
              <a:pPr>
                <a:defRPr/>
              </a:pPr>
              <a:t>8/4/2022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7A843C-499E-4DF9-9671-5AD44DC3EFAD}" type="slidenum">
              <a:rPr lang="en-US"/>
              <a:pPr>
                <a:defRPr/>
              </a:pPr>
              <a:t>‹#›</a:t>
            </a:fld>
            <a:endParaRPr lang="en-US"/>
          </a:p>
        </p:txBody>
      </p:sp>
    </p:spTree>
    <p:extLst>
      <p:ext uri="{BB962C8B-B14F-4D97-AF65-F5344CB8AC3E}">
        <p14:creationId xmlns:p14="http://schemas.microsoft.com/office/powerpoint/2010/main" val="359086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DCDD1D5-9A74-4427-A933-CE99D0B3A19C}" type="datetime1">
              <a:rPr lang="en-US"/>
              <a:pPr>
                <a:defRPr/>
              </a:pPr>
              <a:t>8/4/2022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BED614-CC72-409F-975F-C5EA300CF168}" type="slidenum">
              <a:rPr lang="en-US"/>
              <a:pPr>
                <a:defRPr/>
              </a:pPr>
              <a:t>‹#›</a:t>
            </a:fld>
            <a:endParaRPr lang="en-US"/>
          </a:p>
        </p:txBody>
      </p:sp>
    </p:spTree>
    <p:extLst>
      <p:ext uri="{BB962C8B-B14F-4D97-AF65-F5344CB8AC3E}">
        <p14:creationId xmlns:p14="http://schemas.microsoft.com/office/powerpoint/2010/main" val="220013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0AA6AA-9A3F-40BB-8CB6-6E8025B24FD4}" type="datetime1">
              <a:rPr lang="en-US"/>
              <a:pPr>
                <a:defRPr/>
              </a:pPr>
              <a:t>8/4/2022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691A3F-62EB-483C-9B11-01DF1F21A0A4}" type="slidenum">
              <a:rPr lang="en-US"/>
              <a:pPr>
                <a:defRPr/>
              </a:pPr>
              <a:t>‹#›</a:t>
            </a:fld>
            <a:endParaRPr lang="en-US"/>
          </a:p>
        </p:txBody>
      </p:sp>
    </p:spTree>
    <p:extLst>
      <p:ext uri="{BB962C8B-B14F-4D97-AF65-F5344CB8AC3E}">
        <p14:creationId xmlns:p14="http://schemas.microsoft.com/office/powerpoint/2010/main" val="74076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2E4DF-D87C-4DE5-93C6-2D07911DBB83}" type="datetime1">
              <a:rPr lang="en-US"/>
              <a:pPr>
                <a:defRPr/>
              </a:pPr>
              <a:t>8/4/2022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5A4C30-6C1A-4020-8192-CC5D6098FEC4}" type="slidenum">
              <a:rPr lang="en-US"/>
              <a:pPr>
                <a:defRPr/>
              </a:pPr>
              <a:t>‹#›</a:t>
            </a:fld>
            <a:endParaRPr lang="en-US"/>
          </a:p>
        </p:txBody>
      </p:sp>
    </p:spTree>
    <p:extLst>
      <p:ext uri="{BB962C8B-B14F-4D97-AF65-F5344CB8AC3E}">
        <p14:creationId xmlns:p14="http://schemas.microsoft.com/office/powerpoint/2010/main" val="162012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DB7B9F-27FD-4E4D-8765-C60F60702BAC}" type="datetime1">
              <a:rPr lang="en-US"/>
              <a:pPr>
                <a:defRPr/>
              </a:pPr>
              <a:t>8/4/2022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731FB5-E027-40F5-AB0A-DCB5C69C0193}" type="slidenum">
              <a:rPr lang="en-US"/>
              <a:pPr>
                <a:defRPr/>
              </a:pPr>
              <a:t>‹#›</a:t>
            </a:fld>
            <a:endParaRPr lang="en-US"/>
          </a:p>
        </p:txBody>
      </p:sp>
    </p:spTree>
    <p:extLst>
      <p:ext uri="{BB962C8B-B14F-4D97-AF65-F5344CB8AC3E}">
        <p14:creationId xmlns:p14="http://schemas.microsoft.com/office/powerpoint/2010/main" val="207204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A76B2D-2BD8-4580-BE02-7868AC094501}" type="datetime1">
              <a:rPr lang="en-US"/>
              <a:pPr>
                <a:defRPr/>
              </a:pPr>
              <a:t>8/4/2022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81715-08BD-4ABA-A205-CBAD8ECA8C88}" type="slidenum">
              <a:rPr lang="en-US"/>
              <a:pPr>
                <a:defRPr/>
              </a:pPr>
              <a:t>‹#›</a:t>
            </a:fld>
            <a:endParaRPr lang="en-US"/>
          </a:p>
        </p:txBody>
      </p:sp>
    </p:spTree>
    <p:extLst>
      <p:ext uri="{BB962C8B-B14F-4D97-AF65-F5344CB8AC3E}">
        <p14:creationId xmlns:p14="http://schemas.microsoft.com/office/powerpoint/2010/main" val="217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08CDDB-B470-4290-8E91-80245A524DFC}" type="datetime1">
              <a:rPr lang="en-US"/>
              <a:pPr>
                <a:defRPr/>
              </a:pPr>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92F0B2-A394-4B7E-8CBC-8800855A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vi.wikipedia.org/wiki/T&#195;&#160;u_con_thoi_Columbia" TargetMode="Externa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2">
            <a:extLst>
              <a:ext uri="{28A0092B-C50C-407E-A947-70E740481C1C}">
                <a14:useLocalDpi xmlns:a14="http://schemas.microsoft.com/office/drawing/2010/main" val="0"/>
              </a:ext>
            </a:extLst>
          </a:blip>
          <a:srcRect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66800" y="2743200"/>
            <a:ext cx="7239000" cy="1569660"/>
          </a:xfrm>
          <a:prstGeom prst="rect">
            <a:avLst/>
          </a:prstGeom>
          <a:solidFill>
            <a:schemeClr val="bg1"/>
          </a:solidFill>
        </p:spPr>
        <p:txBody>
          <a:bodyPr>
            <a:spAutoFit/>
          </a:bodyPr>
          <a:lstStyle/>
          <a:p>
            <a:pPr algn="ctr">
              <a:defRPr/>
            </a:pPr>
            <a:r>
              <a:rPr lang="en-US" sz="4800" b="1" spc="28" dirty="0" err="1">
                <a:ln w="11430"/>
                <a:solidFill>
                  <a:srgbClr val="92D050"/>
                </a:solidFill>
                <a:effectLst>
                  <a:outerShdw blurRad="76200" dist="50800" dir="5400000" algn="tl" rotWithShape="0">
                    <a:srgbClr val="000000">
                      <a:alpha val="65000"/>
                    </a:srgbClr>
                  </a:outerShdw>
                </a:effectLst>
                <a:latin typeface="Times New Roman" pitchFamily="18" charset="0"/>
                <a:cs typeface="Times New Roman" pitchFamily="18" charset="0"/>
              </a:rPr>
              <a:t>Địa</a:t>
            </a:r>
            <a:r>
              <a:rPr lang="en-US" sz="4800" b="1" spc="28" dirty="0">
                <a:ln w="11430"/>
                <a:solidFill>
                  <a:srgbClr val="92D05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28" dirty="0" err="1">
                <a:ln w="11430"/>
                <a:solidFill>
                  <a:srgbClr val="92D050"/>
                </a:solidFill>
                <a:effectLst>
                  <a:outerShdw blurRad="76200" dist="50800" dir="5400000" algn="tl" rotWithShape="0">
                    <a:srgbClr val="000000">
                      <a:alpha val="65000"/>
                    </a:srgbClr>
                  </a:outerShdw>
                </a:effectLst>
                <a:latin typeface="Times New Roman" pitchFamily="18" charset="0"/>
                <a:cs typeface="Times New Roman" pitchFamily="18" charset="0"/>
              </a:rPr>
              <a:t>lí</a:t>
            </a:r>
            <a:r>
              <a:rPr lang="en-US" sz="4800" b="1" spc="28" dirty="0">
                <a:ln w="11430"/>
                <a:solidFill>
                  <a:srgbClr val="92D050"/>
                </a:solidFill>
                <a:effectLst>
                  <a:outerShdw blurRad="76200" dist="50800" dir="5400000" algn="tl" rotWithShape="0">
                    <a:srgbClr val="000000">
                      <a:alpha val="65000"/>
                    </a:srgbClr>
                  </a:outerShdw>
                </a:effectLst>
                <a:latin typeface="Times New Roman" pitchFamily="18" charset="0"/>
                <a:cs typeface="Times New Roman" pitchFamily="18" charset="0"/>
              </a:rPr>
              <a:t> – </a:t>
            </a:r>
            <a:r>
              <a:rPr lang="en-US" sz="4800" b="1" spc="28" dirty="0" err="1">
                <a:ln w="11430"/>
                <a:solidFill>
                  <a:srgbClr val="92D050"/>
                </a:solidFill>
                <a:effectLst>
                  <a:outerShdw blurRad="76200" dist="50800" dir="5400000" algn="tl" rotWithShape="0">
                    <a:srgbClr val="000000">
                      <a:alpha val="65000"/>
                    </a:srgbClr>
                  </a:outerShdw>
                </a:effectLst>
                <a:latin typeface="Times New Roman" pitchFamily="18" charset="0"/>
                <a:cs typeface="Times New Roman" pitchFamily="18" charset="0"/>
              </a:rPr>
              <a:t>Lớp</a:t>
            </a:r>
            <a:r>
              <a:rPr lang="en-US" sz="4800" b="1" spc="28" dirty="0">
                <a:ln w="11430"/>
                <a:solidFill>
                  <a:srgbClr val="92D050"/>
                </a:solidFill>
                <a:effectLst>
                  <a:outerShdw blurRad="76200" dist="50800" dir="5400000" algn="tl" rotWithShape="0">
                    <a:srgbClr val="000000">
                      <a:alpha val="65000"/>
                    </a:srgbClr>
                  </a:outerShdw>
                </a:effectLst>
                <a:latin typeface="Times New Roman" pitchFamily="18" charset="0"/>
                <a:cs typeface="Times New Roman" pitchFamily="18" charset="0"/>
              </a:rPr>
              <a:t> 5</a:t>
            </a:r>
          </a:p>
          <a:p>
            <a:pPr algn="ctr">
              <a:defRPr/>
            </a:pPr>
            <a:r>
              <a:rPr lang="en-US" sz="4800" b="1" spc="2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CHÂU MĨ (TIẾP THEO)</a:t>
            </a:r>
            <a:endParaRPr lang="en-US" sz="4800" dirty="0"/>
          </a:p>
        </p:txBody>
      </p:sp>
      <p:sp>
        <p:nvSpPr>
          <p:cNvPr id="3076" name="TextBox 6"/>
          <p:cNvSpPr txBox="1">
            <a:spLocks noChangeArrowheads="1"/>
          </p:cNvSpPr>
          <p:nvPr/>
        </p:nvSpPr>
        <p:spPr bwMode="auto">
          <a:xfrm>
            <a:off x="1676400" y="2057400"/>
            <a:ext cx="66294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a:latin typeface="Times New Roman" pitchFamily="18" charset="0"/>
                <a:cs typeface="Times New Roman" pitchFamily="18" charset="0"/>
              </a:rPr>
              <a:t>TRƯỜNG TIỂU HỌC ĐẠI ĐỒNG</a:t>
            </a:r>
            <a:endParaRPr lang="vi-VN" sz="2800" b="1">
              <a:latin typeface="Times New Roman" pitchFamily="18" charset="0"/>
              <a:cs typeface="Times New Roman" pitchFamily="18" charset="0"/>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lap-rap-B7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42672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621boeing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343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Boeing777_Pi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57525"/>
            <a:ext cx="44196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7"/>
          <p:cNvSpPr>
            <a:spLocks noChangeArrowheads="1"/>
          </p:cNvSpPr>
          <p:nvPr/>
        </p:nvSpPr>
        <p:spPr bwMode="auto">
          <a:xfrm>
            <a:off x="2362200" y="6248400"/>
            <a:ext cx="3932238" cy="533400"/>
          </a:xfrm>
          <a:prstGeom prst="rect">
            <a:avLst/>
          </a:prstGeom>
          <a:solidFill>
            <a:srgbClr val="FFFFCC"/>
          </a:solidFill>
          <a:ln w="9525">
            <a:solidFill>
              <a:schemeClr val="tx1"/>
            </a:solidFill>
            <a:miter lim="800000"/>
            <a:headEnd/>
            <a:tailEnd/>
          </a:ln>
        </p:spPr>
        <p:txBody>
          <a:bodyPr wrap="none" anchor="ctr"/>
          <a:lstStyle/>
          <a:p>
            <a:pPr algn="ctr"/>
            <a:r>
              <a:rPr lang="en-US" sz="2800" b="1">
                <a:solidFill>
                  <a:srgbClr val="FF0000"/>
                </a:solidFill>
                <a:latin typeface="Times New Roman" pitchFamily="18" charset="0"/>
                <a:cs typeface="Times New Roman" pitchFamily="18" charset="0"/>
              </a:rPr>
              <a:t>Lắp ráp máy bay Bô-ing</a:t>
            </a:r>
          </a:p>
        </p:txBody>
      </p:sp>
      <p:pic>
        <p:nvPicPr>
          <p:cNvPr id="92168" name="Picture 8" descr="DSC076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2672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p:cTn id="7" dur="2000" fill="hold"/>
                                        <p:tgtEl>
                                          <p:spTgt spid="92168"/>
                                        </p:tgtEl>
                                        <p:attrNameLst>
                                          <p:attrName>ppt_w</p:attrName>
                                        </p:attrNameLst>
                                      </p:cBhvr>
                                      <p:tavLst>
                                        <p:tav tm="0">
                                          <p:val>
                                            <p:fltVal val="0"/>
                                          </p:val>
                                        </p:tav>
                                        <p:tav tm="100000">
                                          <p:val>
                                            <p:strVal val="#ppt_w"/>
                                          </p:val>
                                        </p:tav>
                                      </p:tavLst>
                                    </p:anim>
                                    <p:anim calcmode="lin" valueType="num">
                                      <p:cBhvr>
                                        <p:cTn id="8" dur="2000" fill="hold"/>
                                        <p:tgtEl>
                                          <p:spTgt spid="92168"/>
                                        </p:tgtEl>
                                        <p:attrNameLst>
                                          <p:attrName>ppt_h</p:attrName>
                                        </p:attrNameLst>
                                      </p:cBhvr>
                                      <p:tavLst>
                                        <p:tav tm="0">
                                          <p:val>
                                            <p:fltVal val="0"/>
                                          </p:val>
                                        </p:tav>
                                        <p:tav tm="100000">
                                          <p:val>
                                            <p:strVal val="#ppt_h"/>
                                          </p:val>
                                        </p:tav>
                                      </p:tavLst>
                                    </p:anim>
                                    <p:animEffect transition="in" filter="fade">
                                      <p:cBhvr>
                                        <p:cTn id="9" dur="2000"/>
                                        <p:tgtEl>
                                          <p:spTgt spid="92168"/>
                                        </p:tgtEl>
                                      </p:cBhvr>
                                    </p:animEffect>
                                  </p:childTnLst>
                                </p:cTn>
                              </p:par>
                              <p:par>
                                <p:cTn id="10" presetID="53" presetClass="entr" presetSubtype="0" fill="hold" nodeType="withEffect">
                                  <p:stCondLst>
                                    <p:cond delay="0"/>
                                  </p:stCondLst>
                                  <p:childTnLst>
                                    <p:set>
                                      <p:cBhvr>
                                        <p:cTn id="11" dur="1" fill="hold">
                                          <p:stCondLst>
                                            <p:cond delay="0"/>
                                          </p:stCondLst>
                                        </p:cTn>
                                        <p:tgtEl>
                                          <p:spTgt spid="92165"/>
                                        </p:tgtEl>
                                        <p:attrNameLst>
                                          <p:attrName>style.visibility</p:attrName>
                                        </p:attrNameLst>
                                      </p:cBhvr>
                                      <p:to>
                                        <p:strVal val="visible"/>
                                      </p:to>
                                    </p:set>
                                    <p:anim calcmode="lin" valueType="num">
                                      <p:cBhvr>
                                        <p:cTn id="12" dur="2000" fill="hold"/>
                                        <p:tgtEl>
                                          <p:spTgt spid="92165"/>
                                        </p:tgtEl>
                                        <p:attrNameLst>
                                          <p:attrName>ppt_w</p:attrName>
                                        </p:attrNameLst>
                                      </p:cBhvr>
                                      <p:tavLst>
                                        <p:tav tm="0">
                                          <p:val>
                                            <p:fltVal val="0"/>
                                          </p:val>
                                        </p:tav>
                                        <p:tav tm="100000">
                                          <p:val>
                                            <p:strVal val="#ppt_w"/>
                                          </p:val>
                                        </p:tav>
                                      </p:tavLst>
                                    </p:anim>
                                    <p:anim calcmode="lin" valueType="num">
                                      <p:cBhvr>
                                        <p:cTn id="13" dur="2000" fill="hold"/>
                                        <p:tgtEl>
                                          <p:spTgt spid="92165"/>
                                        </p:tgtEl>
                                        <p:attrNameLst>
                                          <p:attrName>ppt_h</p:attrName>
                                        </p:attrNameLst>
                                      </p:cBhvr>
                                      <p:tavLst>
                                        <p:tav tm="0">
                                          <p:val>
                                            <p:fltVal val="0"/>
                                          </p:val>
                                        </p:tav>
                                        <p:tav tm="100000">
                                          <p:val>
                                            <p:strVal val="#ppt_h"/>
                                          </p:val>
                                        </p:tav>
                                      </p:tavLst>
                                    </p:anim>
                                    <p:animEffect transition="in" filter="fade">
                                      <p:cBhvr>
                                        <p:cTn id="14" dur="2000"/>
                                        <p:tgtEl>
                                          <p:spTgt spid="92165"/>
                                        </p:tgtEl>
                                      </p:cBhvr>
                                    </p:animEffect>
                                  </p:childTnLst>
                                </p:cTn>
                              </p:par>
                              <p:par>
                                <p:cTn id="15" presetID="53" presetClass="entr" presetSubtype="0" fill="hold" nodeType="withEffect">
                                  <p:stCondLst>
                                    <p:cond delay="0"/>
                                  </p:stCondLst>
                                  <p:childTnLst>
                                    <p:set>
                                      <p:cBhvr>
                                        <p:cTn id="16" dur="1" fill="hold">
                                          <p:stCondLst>
                                            <p:cond delay="0"/>
                                          </p:stCondLst>
                                        </p:cTn>
                                        <p:tgtEl>
                                          <p:spTgt spid="92166"/>
                                        </p:tgtEl>
                                        <p:attrNameLst>
                                          <p:attrName>style.visibility</p:attrName>
                                        </p:attrNameLst>
                                      </p:cBhvr>
                                      <p:to>
                                        <p:strVal val="visible"/>
                                      </p:to>
                                    </p:set>
                                    <p:anim calcmode="lin" valueType="num">
                                      <p:cBhvr>
                                        <p:cTn id="17" dur="2000" fill="hold"/>
                                        <p:tgtEl>
                                          <p:spTgt spid="92166"/>
                                        </p:tgtEl>
                                        <p:attrNameLst>
                                          <p:attrName>ppt_w</p:attrName>
                                        </p:attrNameLst>
                                      </p:cBhvr>
                                      <p:tavLst>
                                        <p:tav tm="0">
                                          <p:val>
                                            <p:fltVal val="0"/>
                                          </p:val>
                                        </p:tav>
                                        <p:tav tm="100000">
                                          <p:val>
                                            <p:strVal val="#ppt_w"/>
                                          </p:val>
                                        </p:tav>
                                      </p:tavLst>
                                    </p:anim>
                                    <p:anim calcmode="lin" valueType="num">
                                      <p:cBhvr>
                                        <p:cTn id="18" dur="2000" fill="hold"/>
                                        <p:tgtEl>
                                          <p:spTgt spid="92166"/>
                                        </p:tgtEl>
                                        <p:attrNameLst>
                                          <p:attrName>ppt_h</p:attrName>
                                        </p:attrNameLst>
                                      </p:cBhvr>
                                      <p:tavLst>
                                        <p:tav tm="0">
                                          <p:val>
                                            <p:fltVal val="0"/>
                                          </p:val>
                                        </p:tav>
                                        <p:tav tm="100000">
                                          <p:val>
                                            <p:strVal val="#ppt_h"/>
                                          </p:val>
                                        </p:tav>
                                      </p:tavLst>
                                    </p:anim>
                                    <p:animEffect transition="in" filter="fade">
                                      <p:cBhvr>
                                        <p:cTn id="19" dur="2000"/>
                                        <p:tgtEl>
                                          <p:spTgt spid="92166"/>
                                        </p:tgtEl>
                                      </p:cBhvr>
                                    </p:animEffect>
                                  </p:childTnLst>
                                </p:cTn>
                              </p:par>
                              <p:par>
                                <p:cTn id="20" presetID="53" presetClass="entr" presetSubtype="0" fill="hold" nodeType="withEffect">
                                  <p:stCondLst>
                                    <p:cond delay="0"/>
                                  </p:stCondLst>
                                  <p:childTnLst>
                                    <p:set>
                                      <p:cBhvr>
                                        <p:cTn id="21" dur="1" fill="hold">
                                          <p:stCondLst>
                                            <p:cond delay="0"/>
                                          </p:stCondLst>
                                        </p:cTn>
                                        <p:tgtEl>
                                          <p:spTgt spid="92164"/>
                                        </p:tgtEl>
                                        <p:attrNameLst>
                                          <p:attrName>style.visibility</p:attrName>
                                        </p:attrNameLst>
                                      </p:cBhvr>
                                      <p:to>
                                        <p:strVal val="visible"/>
                                      </p:to>
                                    </p:set>
                                    <p:anim calcmode="lin" valueType="num">
                                      <p:cBhvr>
                                        <p:cTn id="22" dur="2000" fill="hold"/>
                                        <p:tgtEl>
                                          <p:spTgt spid="92164"/>
                                        </p:tgtEl>
                                        <p:attrNameLst>
                                          <p:attrName>ppt_w</p:attrName>
                                        </p:attrNameLst>
                                      </p:cBhvr>
                                      <p:tavLst>
                                        <p:tav tm="0">
                                          <p:val>
                                            <p:fltVal val="0"/>
                                          </p:val>
                                        </p:tav>
                                        <p:tav tm="100000">
                                          <p:val>
                                            <p:strVal val="#ppt_w"/>
                                          </p:val>
                                        </p:tav>
                                      </p:tavLst>
                                    </p:anim>
                                    <p:anim calcmode="lin" valueType="num">
                                      <p:cBhvr>
                                        <p:cTn id="23" dur="2000" fill="hold"/>
                                        <p:tgtEl>
                                          <p:spTgt spid="92164"/>
                                        </p:tgtEl>
                                        <p:attrNameLst>
                                          <p:attrName>ppt_h</p:attrName>
                                        </p:attrNameLst>
                                      </p:cBhvr>
                                      <p:tavLst>
                                        <p:tav tm="0">
                                          <p:val>
                                            <p:fltVal val="0"/>
                                          </p:val>
                                        </p:tav>
                                        <p:tav tm="100000">
                                          <p:val>
                                            <p:strVal val="#ppt_h"/>
                                          </p:val>
                                        </p:tav>
                                      </p:tavLst>
                                    </p:anim>
                                    <p:animEffect transition="in" filter="fade">
                                      <p:cBhvr>
                                        <p:cTn id="24" dur="2000"/>
                                        <p:tgtEl>
                                          <p:spTgt spid="9216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92167"/>
                                        </p:tgtEl>
                                        <p:attrNameLst>
                                          <p:attrName>style.visibility</p:attrName>
                                        </p:attrNameLst>
                                      </p:cBhvr>
                                      <p:to>
                                        <p:strVal val="visible"/>
                                      </p:to>
                                    </p:set>
                                    <p:animEffect transition="in" filter="diamond(in)">
                                      <p:cBhvr>
                                        <p:cTn id="27" dur="20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DSC07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72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5"/>
          <p:cNvSpPr>
            <a:spLocks noChangeArrowheads="1"/>
          </p:cNvSpPr>
          <p:nvPr/>
        </p:nvSpPr>
        <p:spPr bwMode="auto">
          <a:xfrm>
            <a:off x="3124200" y="5410200"/>
            <a:ext cx="2193925" cy="838200"/>
          </a:xfrm>
          <a:prstGeom prst="rect">
            <a:avLst/>
          </a:prstGeom>
          <a:solidFill>
            <a:srgbClr val="FFFFCC"/>
          </a:solidFill>
          <a:ln w="9525">
            <a:solidFill>
              <a:schemeClr val="tx1"/>
            </a:solidFill>
            <a:miter lim="800000"/>
            <a:headEnd/>
            <a:tailEnd/>
          </a:ln>
        </p:spPr>
        <p:txBody>
          <a:bodyPr wrap="none" anchor="ctr"/>
          <a:lstStyle/>
          <a:p>
            <a:pPr algn="ctr"/>
            <a:r>
              <a:rPr lang="en-US" sz="2800" b="1">
                <a:latin typeface="Times New Roman" pitchFamily="18" charset="0"/>
                <a:cs typeface="Times New Roman" pitchFamily="18" charset="0"/>
              </a:rPr>
              <a:t> Khai thác bạc</a:t>
            </a:r>
          </a:p>
        </p:txBody>
      </p:sp>
      <p:pic>
        <p:nvPicPr>
          <p:cNvPr id="5"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33400"/>
            <a:ext cx="396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p:cTn id="7" dur="500" decel="50000" fill="hold">
                                          <p:stCondLst>
                                            <p:cond delay="0"/>
                                          </p:stCondLst>
                                        </p:cTn>
                                        <p:tgtEl>
                                          <p:spTgt spid="962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62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6260"/>
                                        </p:tgtEl>
                                        <p:attrNameLst>
                                          <p:attrName>ppt_w</p:attrName>
                                        </p:attrNameLst>
                                      </p:cBhvr>
                                      <p:tavLst>
                                        <p:tav tm="0">
                                          <p:val>
                                            <p:strVal val="#ppt_w*.05"/>
                                          </p:val>
                                        </p:tav>
                                        <p:tav tm="100000">
                                          <p:val>
                                            <p:strVal val="#ppt_w"/>
                                          </p:val>
                                        </p:tav>
                                      </p:tavLst>
                                    </p:anim>
                                    <p:anim calcmode="lin" valueType="num">
                                      <p:cBhvr>
                                        <p:cTn id="10" dur="1000" fill="hold"/>
                                        <p:tgtEl>
                                          <p:spTgt spid="962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62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62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62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6260"/>
                                        </p:tgtEl>
                                      </p:cBhvr>
                                    </p:animEffect>
                                  </p:childTnLst>
                                </p:cTn>
                              </p:par>
                              <p:par>
                                <p:cTn id="15" presetID="30" presetClass="entr" presetSubtype="0" fill="hold" grpId="0" nodeType="withEffect">
                                  <p:stCondLst>
                                    <p:cond delay="0"/>
                                  </p:stCondLst>
                                  <p:childTnLst>
                                    <p:set>
                                      <p:cBhvr>
                                        <p:cTn id="16" dur="1" fill="hold">
                                          <p:stCondLst>
                                            <p:cond delay="0"/>
                                          </p:stCondLst>
                                        </p:cTn>
                                        <p:tgtEl>
                                          <p:spTgt spid="96261"/>
                                        </p:tgtEl>
                                        <p:attrNameLst>
                                          <p:attrName>style.visibility</p:attrName>
                                        </p:attrNameLst>
                                      </p:cBhvr>
                                      <p:to>
                                        <p:strVal val="visible"/>
                                      </p:to>
                                    </p:set>
                                    <p:animEffect transition="in" filter="fade">
                                      <p:cBhvr>
                                        <p:cTn id="17" dur="800" decel="100000"/>
                                        <p:tgtEl>
                                          <p:spTgt spid="96261"/>
                                        </p:tgtEl>
                                      </p:cBhvr>
                                    </p:animEffect>
                                    <p:anim calcmode="lin" valueType="num">
                                      <p:cBhvr>
                                        <p:cTn id="18" dur="800" decel="100000" fill="hold"/>
                                        <p:tgtEl>
                                          <p:spTgt spid="96261"/>
                                        </p:tgtEl>
                                        <p:attrNameLst>
                                          <p:attrName>style.rotation</p:attrName>
                                        </p:attrNameLst>
                                      </p:cBhvr>
                                      <p:tavLst>
                                        <p:tav tm="0">
                                          <p:val>
                                            <p:fltVal val="-90"/>
                                          </p:val>
                                        </p:tav>
                                        <p:tav tm="100000">
                                          <p:val>
                                            <p:fltVal val="0"/>
                                          </p:val>
                                        </p:tav>
                                      </p:tavLst>
                                    </p:anim>
                                    <p:anim calcmode="lin" valueType="num">
                                      <p:cBhvr>
                                        <p:cTn id="19" dur="800" decel="100000" fill="hold"/>
                                        <p:tgtEl>
                                          <p:spTgt spid="96261"/>
                                        </p:tgtEl>
                                        <p:attrNameLst>
                                          <p:attrName>ppt_x</p:attrName>
                                        </p:attrNameLst>
                                      </p:cBhvr>
                                      <p:tavLst>
                                        <p:tav tm="0">
                                          <p:val>
                                            <p:strVal val="#ppt_x+0.4"/>
                                          </p:val>
                                        </p:tav>
                                        <p:tav tm="100000">
                                          <p:val>
                                            <p:strVal val="#ppt_x-0.05"/>
                                          </p:val>
                                        </p:tav>
                                      </p:tavLst>
                                    </p:anim>
                                    <p:anim calcmode="lin" valueType="num">
                                      <p:cBhvr>
                                        <p:cTn id="20" dur="800" decel="100000" fill="hold"/>
                                        <p:tgtEl>
                                          <p:spTgt spid="9626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626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6261"/>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6"/>
          <p:cNvSpPr>
            <a:spLocks noChangeArrowheads="1"/>
          </p:cNvSpPr>
          <p:nvPr/>
        </p:nvSpPr>
        <p:spPr bwMode="auto">
          <a:xfrm>
            <a:off x="3429000" y="6019800"/>
            <a:ext cx="2193925" cy="685800"/>
          </a:xfrm>
          <a:prstGeom prst="rect">
            <a:avLst/>
          </a:prstGeom>
          <a:solidFill>
            <a:srgbClr val="FFFFCC"/>
          </a:solidFill>
          <a:ln w="9525">
            <a:solidFill>
              <a:schemeClr val="tx1"/>
            </a:solidFill>
            <a:miter lim="800000"/>
            <a:headEnd/>
            <a:tailEnd/>
          </a:ln>
        </p:spPr>
        <p:txBody>
          <a:bodyPr wrap="none" anchor="ctr"/>
          <a:lstStyle/>
          <a:p>
            <a:pPr algn="ctr"/>
            <a:r>
              <a:rPr lang="en-US" sz="2800" b="1">
                <a:solidFill>
                  <a:srgbClr val="FF0000"/>
                </a:solidFill>
                <a:latin typeface="Times New Roman" pitchFamily="18" charset="0"/>
                <a:cs typeface="Times New Roman" pitchFamily="18" charset="0"/>
              </a:rPr>
              <a:t> Chăn nuôi bò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diamond(in)">
                                      <p:cBhvr>
                                        <p:cTn id="7" dur="2000"/>
                                        <p:tgtEl>
                                          <p:spTgt spid="9523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5238"/>
                                        </p:tgtEl>
                                        <p:attrNameLst>
                                          <p:attrName>style.visibility</p:attrName>
                                        </p:attrNameLst>
                                      </p:cBhvr>
                                      <p:to>
                                        <p:strVal val="visible"/>
                                      </p:to>
                                    </p:set>
                                    <p:animEffect transition="in" filter="diamond(in)">
                                      <p:cBhvr>
                                        <p:cTn id="10" dur="20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57200" y="406400"/>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latin typeface="Times New Roman" pitchFamily="18" charset="0"/>
                <a:cs typeface="Times New Roman" pitchFamily="18" charset="0"/>
              </a:rPr>
              <a:t>4. Hoạt động kinh tế:</a:t>
            </a:r>
          </a:p>
        </p:txBody>
      </p:sp>
      <p:sp>
        <p:nvSpPr>
          <p:cNvPr id="85022" name="Text Box 30"/>
          <p:cNvSpPr txBox="1">
            <a:spLocks noChangeArrowheads="1"/>
          </p:cNvSpPr>
          <p:nvPr/>
        </p:nvSpPr>
        <p:spPr bwMode="auto">
          <a:xfrm>
            <a:off x="152400" y="836613"/>
            <a:ext cx="88392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3600" b="1" i="1">
                <a:latin typeface="Times New Roman" pitchFamily="18" charset="0"/>
                <a:cs typeface="Times New Roman" pitchFamily="18" charset="0"/>
              </a:rPr>
              <a:t>     </a:t>
            </a:r>
            <a:r>
              <a:rPr lang="en-US" sz="2800" b="1">
                <a:latin typeface="Times New Roman" pitchFamily="18" charset="0"/>
                <a:cs typeface="Times New Roman" pitchFamily="18" charset="0"/>
              </a:rPr>
              <a:t>Bắc Mĩ có nền kinh tế phát triển; công nghiệp, nông nghiệp hiện đại.</a:t>
            </a:r>
          </a:p>
          <a:p>
            <a:pPr algn="just"/>
            <a:r>
              <a:rPr lang="en-US" sz="2800" b="1">
                <a:latin typeface="Times New Roman" pitchFamily="18" charset="0"/>
                <a:cs typeface="Times New Roman" pitchFamily="18" charset="0"/>
              </a:rPr>
              <a:t>      Trung Mĩ và Nam Mĩ có nền kinh tế đang phát triển chủ yếu là sản xuất nông phẩm nhiệt đới và khai thác khoáng sản.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5022"/>
                                        </p:tgtEl>
                                        <p:attrNameLst>
                                          <p:attrName>style.visibility</p:attrName>
                                        </p:attrNameLst>
                                      </p:cBhvr>
                                      <p:to>
                                        <p:strVal val="visible"/>
                                      </p:to>
                                    </p:set>
                                    <p:animEffect transition="in" filter="checkerboard(across)">
                                      <p:cBhvr>
                                        <p:cTn id="12" dur="500"/>
                                        <p:tgtEl>
                                          <p:spTgt spid="85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850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D the go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65175"/>
            <a:ext cx="87630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Ảnh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2078038"/>
            <a:ext cx="152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Anh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1557338"/>
            <a:ext cx="9477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Freeform 1"/>
          <p:cNvSpPr>
            <a:spLocks/>
          </p:cNvSpPr>
          <p:nvPr/>
        </p:nvSpPr>
        <p:spPr bwMode="auto">
          <a:xfrm>
            <a:off x="3754438" y="887413"/>
            <a:ext cx="1501775" cy="1314450"/>
          </a:xfrm>
          <a:custGeom>
            <a:avLst/>
            <a:gdLst>
              <a:gd name="T0" fmla="*/ 1275900 w 1502266"/>
              <a:gd name="T1" fmla="*/ 947228 h 1315483"/>
              <a:gd name="T2" fmla="*/ 1385654 w 1502266"/>
              <a:gd name="T3" fmla="*/ 1231399 h 1315483"/>
              <a:gd name="T4" fmla="*/ 0 w 1502266"/>
              <a:gd name="T5" fmla="*/ 0 h 1315483"/>
              <a:gd name="T6" fmla="*/ 0 60000 65536"/>
              <a:gd name="T7" fmla="*/ 0 60000 65536"/>
              <a:gd name="T8" fmla="*/ 0 60000 65536"/>
              <a:gd name="T9" fmla="*/ 0 w 1502266"/>
              <a:gd name="T10" fmla="*/ 0 h 1315483"/>
              <a:gd name="T11" fmla="*/ 1502266 w 1502266"/>
              <a:gd name="T12" fmla="*/ 1315483 h 1315483"/>
            </a:gdLst>
            <a:ahLst/>
            <a:cxnLst>
              <a:cxn ang="T6">
                <a:pos x="T0" y="T1"/>
              </a:cxn>
              <a:cxn ang="T7">
                <a:pos x="T2" y="T3"/>
              </a:cxn>
              <a:cxn ang="T8">
                <a:pos x="T4" y="T5"/>
              </a:cxn>
            </a:cxnLst>
            <a:rect l="T9" t="T10" r="T11" b="T12"/>
            <a:pathLst>
              <a:path w="1502266" h="1315483">
                <a:moveTo>
                  <a:pt x="1288473" y="969818"/>
                </a:moveTo>
                <a:cubicBezTo>
                  <a:pt x="1451263" y="1196109"/>
                  <a:pt x="1614054" y="1422400"/>
                  <a:pt x="1399309" y="1260764"/>
                </a:cubicBezTo>
                <a:cubicBezTo>
                  <a:pt x="1184564" y="1099128"/>
                  <a:pt x="1281545" y="505691"/>
                  <a:pt x="0" y="0"/>
                </a:cubicBezTo>
              </a:path>
            </a:pathLst>
          </a:custGeom>
          <a:noFill/>
          <a:ln w="9525">
            <a:noFill/>
            <a:round/>
            <a:headEnd/>
            <a:tailEnd/>
          </a:ln>
        </p:spPr>
        <p:txBody>
          <a:bodyPr/>
          <a:lstStyle/>
          <a:p>
            <a:pPr>
              <a:defRPr/>
            </a:pPr>
            <a:endParaRPr lang="vi-VN">
              <a:latin typeface="+mj-lt"/>
            </a:endParaRPr>
          </a:p>
        </p:txBody>
      </p:sp>
      <p:sp>
        <p:nvSpPr>
          <p:cNvPr id="23558" name="Freeform 2"/>
          <p:cNvSpPr>
            <a:spLocks/>
          </p:cNvSpPr>
          <p:nvPr/>
        </p:nvSpPr>
        <p:spPr bwMode="auto">
          <a:xfrm>
            <a:off x="2922588" y="3449638"/>
            <a:ext cx="984250" cy="844550"/>
          </a:xfrm>
          <a:custGeom>
            <a:avLst/>
            <a:gdLst>
              <a:gd name="T0" fmla="*/ 0 w 651164"/>
              <a:gd name="T1" fmla="*/ 2147483647 h 318734"/>
              <a:gd name="T2" fmla="*/ 2147483647 w 651164"/>
              <a:gd name="T3" fmla="*/ 2147483647 h 318734"/>
              <a:gd name="T4" fmla="*/ 2147483647 w 651164"/>
              <a:gd name="T5" fmla="*/ 0 h 318734"/>
              <a:gd name="T6" fmla="*/ 2147483647 w 651164"/>
              <a:gd name="T7" fmla="*/ 2147483647 h 318734"/>
              <a:gd name="T8" fmla="*/ 2147483647 w 651164"/>
              <a:gd name="T9" fmla="*/ 2147483647 h 318734"/>
              <a:gd name="T10" fmla="*/ 2147483647 w 651164"/>
              <a:gd name="T11" fmla="*/ 2147483647 h 318734"/>
              <a:gd name="T12" fmla="*/ 2147483647 w 651164"/>
              <a:gd name="T13" fmla="*/ 2147483647 h 318734"/>
              <a:gd name="T14" fmla="*/ 2147483647 w 651164"/>
              <a:gd name="T15" fmla="*/ 2147483647 h 318734"/>
              <a:gd name="T16" fmla="*/ 2147483647 w 651164"/>
              <a:gd name="T17" fmla="*/ 2147483647 h 3187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1164"/>
              <a:gd name="T28" fmla="*/ 0 h 318734"/>
              <a:gd name="T29" fmla="*/ 651164 w 651164"/>
              <a:gd name="T30" fmla="*/ 318734 h 3187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1164" h="318734">
                <a:moveTo>
                  <a:pt x="0" y="152400"/>
                </a:moveTo>
                <a:cubicBezTo>
                  <a:pt x="41564" y="110836"/>
                  <a:pt x="68927" y="46297"/>
                  <a:pt x="124691" y="27709"/>
                </a:cubicBezTo>
                <a:lnTo>
                  <a:pt x="207818" y="0"/>
                </a:lnTo>
                <a:cubicBezTo>
                  <a:pt x="230909" y="23091"/>
                  <a:pt x="246111" y="58947"/>
                  <a:pt x="277091" y="69273"/>
                </a:cubicBezTo>
                <a:cubicBezTo>
                  <a:pt x="332932" y="87886"/>
                  <a:pt x="337652" y="87282"/>
                  <a:pt x="401782" y="124691"/>
                </a:cubicBezTo>
                <a:cubicBezTo>
                  <a:pt x="430548" y="141471"/>
                  <a:pt x="461361" y="156561"/>
                  <a:pt x="484909" y="180109"/>
                </a:cubicBezTo>
                <a:cubicBezTo>
                  <a:pt x="498764" y="193964"/>
                  <a:pt x="511007" y="209644"/>
                  <a:pt x="526473" y="221673"/>
                </a:cubicBezTo>
                <a:cubicBezTo>
                  <a:pt x="552760" y="242119"/>
                  <a:pt x="609600" y="277091"/>
                  <a:pt x="609600" y="277091"/>
                </a:cubicBezTo>
                <a:cubicBezTo>
                  <a:pt x="639871" y="322497"/>
                  <a:pt x="620658" y="318654"/>
                  <a:pt x="651164" y="318654"/>
                </a:cubicBezTo>
              </a:path>
            </a:pathLst>
          </a:custGeom>
          <a:noFill/>
          <a:ln w="9525">
            <a:noFill/>
            <a:round/>
            <a:headEnd/>
            <a:tailEnd/>
          </a:ln>
        </p:spPr>
        <p:txBody>
          <a:bodyPr/>
          <a:lstStyle/>
          <a:p>
            <a:pPr>
              <a:defRPr/>
            </a:pPr>
            <a:endParaRPr lang="vi-VN">
              <a:latin typeface="+mj-lt"/>
            </a:endParaRPr>
          </a:p>
        </p:txBody>
      </p:sp>
      <p:sp>
        <p:nvSpPr>
          <p:cNvPr id="7" name="AutoShape 13"/>
          <p:cNvSpPr>
            <a:spLocks noChangeArrowheads="1"/>
          </p:cNvSpPr>
          <p:nvPr/>
        </p:nvSpPr>
        <p:spPr bwMode="auto">
          <a:xfrm>
            <a:off x="2700338" y="2420938"/>
            <a:ext cx="333375" cy="249237"/>
          </a:xfrm>
          <a:prstGeom prst="star5">
            <a:avLst/>
          </a:prstGeom>
          <a:solidFill>
            <a:srgbClr val="FF0000"/>
          </a:solidFill>
          <a:ln w="9525">
            <a:solidFill>
              <a:schemeClr val="tx1"/>
            </a:solidFill>
            <a:miter lim="800000"/>
            <a:headEnd/>
            <a:tailEnd/>
          </a:ln>
          <a:effectLst/>
        </p:spPr>
        <p:txBody>
          <a:bodyPr wrap="none" anchor="ctr"/>
          <a:lstStyle/>
          <a:p>
            <a:pPr algn="ctr">
              <a:defRPr/>
            </a:pPr>
            <a:endParaRPr lang="en-US">
              <a:solidFill>
                <a:srgbClr val="CC0000"/>
              </a:solidFill>
              <a:latin typeface="+mj-lt"/>
              <a:cs typeface="+mn-cs"/>
            </a:endParaRPr>
          </a:p>
        </p:txBody>
      </p:sp>
      <p:sp>
        <p:nvSpPr>
          <p:cNvPr id="8" name="Pentagon 7"/>
          <p:cNvSpPr/>
          <p:nvPr/>
        </p:nvSpPr>
        <p:spPr>
          <a:xfrm>
            <a:off x="139700" y="138113"/>
            <a:ext cx="3168650" cy="48577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rgbClr val="FF0000"/>
                </a:solidFill>
                <a:latin typeface="+mj-lt"/>
                <a:cs typeface="Times New Roman" panose="02020603050405020304" pitchFamily="18" charset="0"/>
              </a:rPr>
              <a:t>5.</a:t>
            </a:r>
            <a:r>
              <a:rPr lang="en-US" sz="2800" b="1" dirty="0">
                <a:solidFill>
                  <a:srgbClr val="FF0000"/>
                </a:solidFill>
                <a:latin typeface="+mj-lt"/>
                <a:cs typeface="Times New Roman" panose="02020603050405020304" pitchFamily="18" charset="0"/>
              </a:rPr>
              <a:t> </a:t>
            </a:r>
            <a:r>
              <a:rPr lang="vi-VN" sz="2800" b="1" dirty="0">
                <a:solidFill>
                  <a:srgbClr val="FF0000"/>
                </a:solidFill>
                <a:latin typeface="+mj-lt"/>
                <a:cs typeface="Times New Roman" panose="02020603050405020304" pitchFamily="18" charset="0"/>
              </a:rPr>
              <a:t>Hoa Kì</a:t>
            </a:r>
            <a:endParaRPr lang="en-US" sz="2800" b="1" dirty="0">
              <a:solidFill>
                <a:srgbClr val="FF0000"/>
              </a:solidFill>
              <a:latin typeface="+mj-lt"/>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44036"/>
                                        </p:tgtEl>
                                        <p:attrNameLst>
                                          <p:attrName>style.visibility</p:attrName>
                                        </p:attrNameLst>
                                      </p:cBhvr>
                                      <p:to>
                                        <p:strVal val="visible"/>
                                      </p:to>
                                    </p:set>
                                    <p:animEffect transition="in" filter="wheel(1)">
                                      <p:cBhvr>
                                        <p:cTn id="11" dur="1700"/>
                                        <p:tgtEl>
                                          <p:spTgt spid="440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nodeType="clickEffect">
                                  <p:stCondLst>
                                    <p:cond delay="0"/>
                                  </p:stCondLst>
                                  <p:childTnLst>
                                    <p:set>
                                      <p:cBhvr>
                                        <p:cTn id="15" dur="1" fill="hold">
                                          <p:stCondLst>
                                            <p:cond delay="0"/>
                                          </p:stCondLst>
                                        </p:cTn>
                                        <p:tgtEl>
                                          <p:spTgt spid="44035"/>
                                        </p:tgtEl>
                                        <p:attrNameLst>
                                          <p:attrName>style.visibility</p:attrName>
                                        </p:attrNameLst>
                                      </p:cBhvr>
                                      <p:to>
                                        <p:strVal val="visible"/>
                                      </p:to>
                                    </p:set>
                                    <p:animEffect transition="in" filter="wheel(1)">
                                      <p:cBhvr>
                                        <p:cTn id="16" dur="1900"/>
                                        <p:tgtEl>
                                          <p:spTgt spid="44035"/>
                                        </p:tgtEl>
                                      </p:cBhvr>
                                    </p:animEffect>
                                  </p:childTnLst>
                                </p:cTn>
                              </p:par>
                            </p:childTnLst>
                          </p:cTn>
                        </p:par>
                        <p:par>
                          <p:cTn id="17" fill="hold" nodeType="afterGroup">
                            <p:stCondLst>
                              <p:cond delay="1900"/>
                            </p:stCondLst>
                            <p:childTnLst>
                              <p:par>
                                <p:cTn id="18" presetID="4"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2971800" y="21336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p>
        </p:txBody>
      </p:sp>
      <p:pic>
        <p:nvPicPr>
          <p:cNvPr id="17411" name="Picture 3" descr="americanflag wall"/>
          <p:cNvPicPr>
            <a:picLocks noChangeAspect="1" noChangeArrowheads="1"/>
          </p:cNvPicPr>
          <p:nvPr/>
        </p:nvPicPr>
        <p:blipFill>
          <a:blip r:embed="rId3">
            <a:extLst>
              <a:ext uri="{28A0092B-C50C-407E-A947-70E740481C1C}">
                <a14:useLocalDpi xmlns:a14="http://schemas.microsoft.com/office/drawing/2010/main" val="0"/>
              </a:ext>
            </a:extLst>
          </a:blip>
          <a:srcRect l="7143" r="24107"/>
          <a:stretch>
            <a:fillRect/>
          </a:stretch>
        </p:blipFill>
        <p:spPr bwMode="auto">
          <a:xfrm>
            <a:off x="381000" y="2286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1" name="Text Box 15"/>
          <p:cNvSpPr txBox="1">
            <a:spLocks noChangeArrowheads="1"/>
          </p:cNvSpPr>
          <p:nvPr/>
        </p:nvSpPr>
        <p:spPr bwMode="auto">
          <a:xfrm>
            <a:off x="3048000" y="6096000"/>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2060"/>
                </a:solidFill>
                <a:latin typeface="Times New Roman" pitchFamily="18" charset="0"/>
              </a:rPr>
              <a:t>Quốc kì của Hoa Kì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6031"/>
                                        </p:tgtEl>
                                        <p:attrNameLst>
                                          <p:attrName>style.visibility</p:attrName>
                                        </p:attrNameLst>
                                      </p:cBhvr>
                                      <p:to>
                                        <p:strVal val="visible"/>
                                      </p:to>
                                    </p:set>
                                    <p:animEffect transition="in" filter="diamond(in)">
                                      <p:cBhvr>
                                        <p:cTn id="7" dur="2000"/>
                                        <p:tgtEl>
                                          <p:spTgt spid="86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3352800" y="90488"/>
            <a:ext cx="358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2800" b="1">
                <a:solidFill>
                  <a:srgbClr val="FF0000"/>
                </a:solidFill>
                <a:latin typeface="Times New Roman" pitchFamily="18" charset="0"/>
                <a:cs typeface="Times New Roman" pitchFamily="18" charset="0"/>
              </a:rPr>
              <a:t>Châu Mĩ (Tiếp theo)</a:t>
            </a:r>
          </a:p>
        </p:txBody>
      </p:sp>
      <p:sp>
        <p:nvSpPr>
          <p:cNvPr id="18435" name="Rectangle 5"/>
          <p:cNvSpPr>
            <a:spLocks noChangeArrowheads="1"/>
          </p:cNvSpPr>
          <p:nvPr/>
        </p:nvSpPr>
        <p:spPr bwMode="auto">
          <a:xfrm>
            <a:off x="2895600" y="2133600"/>
            <a:ext cx="5715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sp>
        <p:nvSpPr>
          <p:cNvPr id="18436" name="Rectangle 16"/>
          <p:cNvSpPr>
            <a:spLocks noChangeArrowheads="1"/>
          </p:cNvSpPr>
          <p:nvPr/>
        </p:nvSpPr>
        <p:spPr bwMode="auto">
          <a:xfrm>
            <a:off x="0" y="609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r>
              <a:rPr lang="en-US" sz="2400">
                <a:solidFill>
                  <a:srgbClr val="FF0000"/>
                </a:solidFill>
                <a:latin typeface="Times New Roman" pitchFamily="18" charset="0"/>
                <a:cs typeface="Times New Roman" pitchFamily="18" charset="0"/>
              </a:rPr>
              <a:t>* </a:t>
            </a:r>
            <a:r>
              <a:rPr lang="en-US" sz="2400" u="sng">
                <a:solidFill>
                  <a:srgbClr val="FF0000"/>
                </a:solidFill>
                <a:latin typeface="Times New Roman" pitchFamily="18" charset="0"/>
                <a:cs typeface="Times New Roman" pitchFamily="18" charset="0"/>
              </a:rPr>
              <a:t>Quan sát bản đồ thế giới, đọc thông tin trả lời các câu hỏi sau</a:t>
            </a:r>
            <a:r>
              <a:rPr lang="en-US" sz="2000">
                <a:solidFill>
                  <a:srgbClr val="FF0000"/>
                </a:solidFill>
                <a:latin typeface="Times New Roman" pitchFamily="18" charset="0"/>
                <a:cs typeface="Times New Roman" pitchFamily="18" charset="0"/>
              </a:rPr>
              <a:t>:</a:t>
            </a:r>
            <a:endParaRPr lang="en-US" sz="2000">
              <a:latin typeface="Times New Roman" pitchFamily="18" charset="0"/>
              <a:cs typeface="Times New Roman" pitchFamily="18" charset="0"/>
            </a:endParaRPr>
          </a:p>
          <a:p>
            <a:pPr algn="just" eaLnBrk="1" hangingPunct="1"/>
            <a:r>
              <a:rPr lang="en-US" sz="2000" b="1">
                <a:solidFill>
                  <a:srgbClr val="0000FF"/>
                </a:solidFill>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 Hoa Kì giáp với những quốc gia và đại dương nào? </a:t>
            </a:r>
          </a:p>
          <a:p>
            <a:pPr algn="just" eaLnBrk="1" hangingPunct="1"/>
            <a:r>
              <a:rPr lang="en-US" sz="2400" b="1">
                <a:solidFill>
                  <a:srgbClr val="0000FF"/>
                </a:solidFill>
                <a:latin typeface="Times New Roman" pitchFamily="18" charset="0"/>
                <a:cs typeface="Times New Roman" pitchFamily="18" charset="0"/>
              </a:rPr>
              <a:t> - Chỉ trên bản đồ và đọc tên của thủ đô Hoa Kì ?</a:t>
            </a:r>
          </a:p>
          <a:p>
            <a:pPr algn="just" eaLnBrk="1" hangingPunct="1"/>
            <a:r>
              <a:rPr lang="en-US" sz="2400" b="1">
                <a:solidFill>
                  <a:srgbClr val="0000FF"/>
                </a:solidFill>
                <a:latin typeface="Times New Roman" pitchFamily="18" charset="0"/>
                <a:cs typeface="Times New Roman" pitchFamily="18" charset="0"/>
              </a:rPr>
              <a:t> - Nêu một số đặc điểm nổi bật của đất nước Hoa Kì (diện tích, dân số, kinh tế, …)?</a:t>
            </a:r>
          </a:p>
        </p:txBody>
      </p:sp>
      <p:pic>
        <p:nvPicPr>
          <p:cNvPr id="18437" name="Picture 3" descr="BD the goi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119313"/>
            <a:ext cx="5562600"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Ảnh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44850"/>
            <a:ext cx="885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Ảnh2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743200"/>
            <a:ext cx="5429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a k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924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 y="12700"/>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800" b="1">
                <a:solidFill>
                  <a:srgbClr val="FF0000"/>
                </a:solidFill>
                <a:latin typeface="Times New Roman" pitchFamily="18" charset="0"/>
                <a:cs typeface="Times New Roman" pitchFamily="18" charset="0"/>
              </a:rPr>
              <a:t>5. Hoa Kỳ:</a:t>
            </a:r>
          </a:p>
          <a:p>
            <a:pPr eaLnBrk="1" hangingPunct="1"/>
            <a:r>
              <a:rPr lang="en-US" sz="2800">
                <a:solidFill>
                  <a:srgbClr val="002060"/>
                </a:solidFill>
                <a:latin typeface="Times New Roman" pitchFamily="18" charset="0"/>
                <a:cs typeface="Times New Roman" pitchFamily="18" charset="0"/>
              </a:rPr>
              <a:t>-</a:t>
            </a:r>
            <a:r>
              <a:rPr lang="en-US" sz="2800" b="1">
                <a:solidFill>
                  <a:srgbClr val="002060"/>
                </a:solidFill>
                <a:latin typeface="Times New Roman" pitchFamily="18" charset="0"/>
                <a:cs typeface="Times New Roman" pitchFamily="18" charset="0"/>
              </a:rPr>
              <a:t> Nằm ở Bắc Mĩ</a:t>
            </a:r>
          </a:p>
        </p:txBody>
      </p:sp>
      <p:pic>
        <p:nvPicPr>
          <p:cNvPr id="6" name="Picture 5" descr="b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3548063"/>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pPr>
              <a:defRPr/>
            </a:pPr>
            <a:r>
              <a:rPr lang="en-US">
                <a:latin typeface="Times New Roman" pitchFamily="18" charset="0"/>
                <a:cs typeface="Times New Roman" pitchFamily="18" charset="0"/>
              </a:rPr>
              <a:t>Thứ năm ngày 25 tháng 3 năm 2010</a:t>
            </a:r>
          </a:p>
        </p:txBody>
      </p:sp>
      <p:pic>
        <p:nvPicPr>
          <p:cNvPr id="20483" name="Picture 4" descr="BD the goi 3"/>
          <p:cNvPicPr>
            <a:picLocks noChangeAspect="1" noChangeArrowheads="1"/>
          </p:cNvPicPr>
          <p:nvPr/>
        </p:nvPicPr>
        <p:blipFill>
          <a:blip r:embed="rId2">
            <a:clrChange>
              <a:clrFrom>
                <a:srgbClr val="E6E9FC"/>
              </a:clrFrom>
              <a:clrTo>
                <a:srgbClr val="E6E9FC">
                  <a:alpha val="0"/>
                </a:srgbClr>
              </a:clrTo>
            </a:clrChange>
            <a:extLst>
              <a:ext uri="{28A0092B-C50C-407E-A947-70E740481C1C}">
                <a14:useLocalDpi xmlns:a14="http://schemas.microsoft.com/office/drawing/2010/main" val="0"/>
              </a:ext>
            </a:extLst>
          </a:blip>
          <a:srcRect/>
          <a:stretch>
            <a:fillRect/>
          </a:stretch>
        </p:blipFill>
        <p:spPr bwMode="auto">
          <a:xfrm>
            <a:off x="0" y="0"/>
            <a:ext cx="9296400" cy="7021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4" name="Text Box 5"/>
          <p:cNvSpPr txBox="1">
            <a:spLocks noChangeArrowheads="1"/>
          </p:cNvSpPr>
          <p:nvPr/>
        </p:nvSpPr>
        <p:spPr bwMode="auto">
          <a:xfrm rot="3975030">
            <a:off x="2554288" y="3460750"/>
            <a:ext cx="320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99"/>
                </a:solidFill>
                <a:latin typeface="Times New Roman" pitchFamily="18" charset="0"/>
                <a:cs typeface="Times New Roman" pitchFamily="18" charset="0"/>
              </a:rPr>
              <a:t>Đại Tây Dương</a:t>
            </a:r>
          </a:p>
        </p:txBody>
      </p:sp>
      <p:sp>
        <p:nvSpPr>
          <p:cNvPr id="20485" name="Text Box 6"/>
          <p:cNvSpPr txBox="1">
            <a:spLocks noChangeArrowheads="1"/>
          </p:cNvSpPr>
          <p:nvPr/>
        </p:nvSpPr>
        <p:spPr bwMode="auto">
          <a:xfrm rot="3975030">
            <a:off x="-184149" y="3922712"/>
            <a:ext cx="320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99"/>
                </a:solidFill>
                <a:latin typeface="Times New Roman" pitchFamily="18" charset="0"/>
                <a:cs typeface="Times New Roman" pitchFamily="18" charset="0"/>
              </a:rPr>
              <a:t>Thái Bình Dương</a:t>
            </a:r>
          </a:p>
        </p:txBody>
      </p:sp>
      <p:sp>
        <p:nvSpPr>
          <p:cNvPr id="20486" name="Text Box 7"/>
          <p:cNvSpPr txBox="1">
            <a:spLocks noChangeArrowheads="1"/>
          </p:cNvSpPr>
          <p:nvPr/>
        </p:nvSpPr>
        <p:spPr bwMode="auto">
          <a:xfrm>
            <a:off x="1905000" y="1381125"/>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1400" b="1">
                <a:solidFill>
                  <a:srgbClr val="FF0000"/>
                </a:solidFill>
                <a:latin typeface="Times New Roman" pitchFamily="18" charset="0"/>
                <a:cs typeface="Times New Roman" pitchFamily="18" charset="0"/>
              </a:rPr>
              <a:t>CA-NA-ĐA</a:t>
            </a:r>
          </a:p>
        </p:txBody>
      </p:sp>
      <p:sp>
        <p:nvSpPr>
          <p:cNvPr id="20487" name="Text Box 8"/>
          <p:cNvSpPr txBox="1">
            <a:spLocks noChangeArrowheads="1"/>
          </p:cNvSpPr>
          <p:nvPr/>
        </p:nvSpPr>
        <p:spPr bwMode="auto">
          <a:xfrm>
            <a:off x="1828800" y="191452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1600" b="1">
                <a:solidFill>
                  <a:srgbClr val="FF0000"/>
                </a:solidFill>
                <a:latin typeface="Times New Roman" pitchFamily="18" charset="0"/>
                <a:cs typeface="Times New Roman" pitchFamily="18" charset="0"/>
              </a:rPr>
              <a:t>HOA K</a:t>
            </a:r>
            <a:r>
              <a:rPr lang="en-US" b="1">
                <a:solidFill>
                  <a:srgbClr val="FF0000"/>
                </a:solidFill>
                <a:latin typeface="Times New Roman" pitchFamily="18" charset="0"/>
                <a:cs typeface="Times New Roman" pitchFamily="18" charset="0"/>
              </a:rPr>
              <a:t>Ì</a:t>
            </a:r>
          </a:p>
        </p:txBody>
      </p:sp>
      <p:sp>
        <p:nvSpPr>
          <p:cNvPr id="20488" name="Text Box 9"/>
          <p:cNvSpPr txBox="1">
            <a:spLocks noChangeArrowheads="1"/>
          </p:cNvSpPr>
          <p:nvPr/>
        </p:nvSpPr>
        <p:spPr bwMode="auto">
          <a:xfrm>
            <a:off x="1752600" y="2576513"/>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1400" b="1">
                <a:solidFill>
                  <a:srgbClr val="FF0000"/>
                </a:solidFill>
                <a:latin typeface="Times New Roman" pitchFamily="18" charset="0"/>
                <a:cs typeface="Times New Roman" pitchFamily="18" charset="0"/>
              </a:rPr>
              <a:t>MÊ-HI-CÔ</a:t>
            </a:r>
          </a:p>
        </p:txBody>
      </p:sp>
      <p:sp>
        <p:nvSpPr>
          <p:cNvPr id="107530" name="AutoShape 10"/>
          <p:cNvSpPr>
            <a:spLocks noChangeArrowheads="1"/>
          </p:cNvSpPr>
          <p:nvPr/>
        </p:nvSpPr>
        <p:spPr bwMode="auto">
          <a:xfrm>
            <a:off x="3810000" y="1219200"/>
            <a:ext cx="2590800" cy="762000"/>
          </a:xfrm>
          <a:prstGeom prst="wedgeEllipseCallout">
            <a:avLst>
              <a:gd name="adj1" fmla="val -88481"/>
              <a:gd name="adj2" fmla="val 64167"/>
            </a:avLst>
          </a:prstGeom>
          <a:solidFill>
            <a:srgbClr val="D9E9B5"/>
          </a:solidFill>
          <a:ln w="9525">
            <a:solidFill>
              <a:schemeClr val="tx1"/>
            </a:solidFill>
            <a:miter lim="800000"/>
            <a:headEnd/>
            <a:tailEnd/>
          </a:ln>
        </p:spPr>
        <p:txBody>
          <a:bodyPr/>
          <a:lstStyle/>
          <a:p>
            <a:pPr algn="ctr"/>
            <a:r>
              <a:rPr lang="en-US" sz="2400">
                <a:solidFill>
                  <a:srgbClr val="FF0000"/>
                </a:solidFill>
                <a:latin typeface="Times New Roman" pitchFamily="18" charset="0"/>
                <a:cs typeface="Times New Roman" pitchFamily="18" charset="0"/>
              </a:rPr>
              <a:t>Oa- sinh- tơn</a:t>
            </a:r>
          </a:p>
        </p:txBody>
      </p:sp>
      <p:sp>
        <p:nvSpPr>
          <p:cNvPr id="107531" name="AutoShape 11"/>
          <p:cNvSpPr>
            <a:spLocks noChangeArrowheads="1"/>
          </p:cNvSpPr>
          <p:nvPr/>
        </p:nvSpPr>
        <p:spPr bwMode="auto">
          <a:xfrm>
            <a:off x="2747963" y="2057400"/>
            <a:ext cx="74612" cy="109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7530"/>
                                        </p:tgtEl>
                                        <p:attrNameLst>
                                          <p:attrName>style.visibility</p:attrName>
                                        </p:attrNameLst>
                                      </p:cBhvr>
                                      <p:to>
                                        <p:strVal val="visible"/>
                                      </p:to>
                                    </p:set>
                                    <p:animEffect transition="in" filter="circle(in)">
                                      <p:cBhvr>
                                        <p:cTn id="7" dur="2000"/>
                                        <p:tgtEl>
                                          <p:spTgt spid="107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2971800" y="21336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pic>
        <p:nvPicPr>
          <p:cNvPr id="21507" name="Picture 3" descr="Xiphias_TributeInLight-1600"/>
          <p:cNvPicPr>
            <a:picLocks noChangeAspect="1" noChangeArrowheads="1"/>
          </p:cNvPicPr>
          <p:nvPr/>
        </p:nvPicPr>
        <p:blipFill>
          <a:blip r:embed="rId3">
            <a:extLst>
              <a:ext uri="{28A0092B-C50C-407E-A947-70E740481C1C}">
                <a14:useLocalDpi xmlns:a14="http://schemas.microsoft.com/office/drawing/2010/main" val="0"/>
              </a:ext>
            </a:extLst>
          </a:blip>
          <a:srcRect b="12329"/>
          <a:stretch>
            <a:fillRect/>
          </a:stretch>
        </p:blipFill>
        <p:spPr bwMode="auto">
          <a:xfrm>
            <a:off x="152400" y="228600"/>
            <a:ext cx="8763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
          <p:cNvSpPr>
            <a:spLocks noChangeArrowheads="1"/>
          </p:cNvSpPr>
          <p:nvPr/>
        </p:nvSpPr>
        <p:spPr bwMode="auto">
          <a:xfrm>
            <a:off x="2819400" y="6221413"/>
            <a:ext cx="3068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altLang="en-US" sz="2400" b="1">
                <a:solidFill>
                  <a:srgbClr val="002060"/>
                </a:solidFill>
                <a:latin typeface="Times New Roman" pitchFamily="18" charset="0"/>
                <a:cs typeface="Times New Roman" pitchFamily="18" charset="0"/>
              </a:rPr>
              <a:t>Thủ đô Washington</a:t>
            </a:r>
          </a:p>
        </p:txBody>
      </p:sp>
      <p:pic>
        <p:nvPicPr>
          <p:cNvPr id="5" name="Picture 4" descr="Thu%20do%20Washington%20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28600"/>
            <a:ext cx="875665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49" name="Text Box 49"/>
          <p:cNvSpPr txBox="1">
            <a:spLocks noChangeArrowheads="1"/>
          </p:cNvSpPr>
          <p:nvPr/>
        </p:nvSpPr>
        <p:spPr bwMode="auto">
          <a:xfrm>
            <a:off x="152400" y="1020763"/>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latin typeface="Times New Roman" pitchFamily="18" charset="0"/>
                <a:cs typeface="Times New Roman" pitchFamily="18" charset="0"/>
              </a:rPr>
              <a:t>3. Dân cư châu Mĩ:</a:t>
            </a:r>
          </a:p>
        </p:txBody>
      </p:sp>
      <p:sp>
        <p:nvSpPr>
          <p:cNvPr id="6151" name="Rectangle 13"/>
          <p:cNvSpPr>
            <a:spLocks noChangeArrowheads="1"/>
          </p:cNvSpPr>
          <p:nvPr/>
        </p:nvSpPr>
        <p:spPr bwMode="auto">
          <a:xfrm>
            <a:off x="3124200" y="6858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1" hangingPunct="1"/>
            <a:r>
              <a:rPr lang="en-US" sz="3200" b="1">
                <a:solidFill>
                  <a:srgbClr val="FF0000"/>
                </a:solidFill>
                <a:latin typeface="Times New Roman" pitchFamily="18" charset="0"/>
                <a:cs typeface="Times New Roman" pitchFamily="18" charset="0"/>
              </a:rPr>
              <a:t>Châu Mĩ (Tiếp theo)</a:t>
            </a:r>
          </a:p>
        </p:txBody>
      </p:sp>
      <p:graphicFrame>
        <p:nvGraphicFramePr>
          <p:cNvPr id="5393" name="Group 273"/>
          <p:cNvGraphicFramePr>
            <a:graphicFrameLocks noGrp="1"/>
          </p:cNvGraphicFramePr>
          <p:nvPr/>
        </p:nvGraphicFramePr>
        <p:xfrm>
          <a:off x="279400" y="2019300"/>
          <a:ext cx="8458201" cy="3566048"/>
        </p:xfrm>
        <a:graphic>
          <a:graphicData uri="http://schemas.openxmlformats.org/drawingml/2006/table">
            <a:tbl>
              <a:tblPr/>
              <a:tblGrid>
                <a:gridCol w="2450507">
                  <a:extLst>
                    <a:ext uri="{9D8B030D-6E8A-4147-A177-3AD203B41FA5}">
                      <a16:colId xmlns:a16="http://schemas.microsoft.com/office/drawing/2014/main" val="20000"/>
                    </a:ext>
                  </a:extLst>
                </a:gridCol>
                <a:gridCol w="2529555">
                  <a:extLst>
                    <a:ext uri="{9D8B030D-6E8A-4147-A177-3AD203B41FA5}">
                      <a16:colId xmlns:a16="http://schemas.microsoft.com/office/drawing/2014/main" val="20001"/>
                    </a:ext>
                  </a:extLst>
                </a:gridCol>
                <a:gridCol w="3478139">
                  <a:extLst>
                    <a:ext uri="{9D8B030D-6E8A-4147-A177-3AD203B41FA5}">
                      <a16:colId xmlns:a16="http://schemas.microsoft.com/office/drawing/2014/main" val="20002"/>
                    </a:ext>
                  </a:extLst>
                </a:gridCol>
              </a:tblGrid>
              <a:tr h="457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Ch</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 l</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ụ</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a:t>
                      </a:r>
                      <a:endParaRPr kumimoji="0" lang="vi-VN" sz="2400" b="1" i="0" u="none" strike="noStrike" cap="none" normalizeH="0" baseline="0" dirty="0">
                        <a:ln>
                          <a:noFill/>
                        </a:ln>
                        <a:solidFill>
                          <a:srgbClr val="002060"/>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Di</a:t>
                      </a:r>
                      <a:r>
                        <a:rPr kumimoji="0" lang="vi-VN" sz="1800" b="1" i="0" u="none" strike="noStrike" cap="none" normalizeH="0" baseline="0" dirty="0">
                          <a:ln>
                            <a:noFill/>
                          </a:ln>
                          <a:solidFill>
                            <a:srgbClr val="002060"/>
                          </a:solidFill>
                          <a:effectLst/>
                          <a:latin typeface="Times New Roman" pitchFamily="18" charset="0"/>
                          <a:cs typeface="Times New Roman" pitchFamily="18" charset="0"/>
                        </a:rPr>
                        <a:t>ệ</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n t</a:t>
                      </a:r>
                      <a:r>
                        <a:rPr kumimoji="0" lang="vi-VN" sz="1800" b="1" i="0" u="none" strike="noStrike" cap="none" normalizeH="0" baseline="0" dirty="0">
                          <a:ln>
                            <a:noFill/>
                          </a:ln>
                          <a:solidFill>
                            <a:srgbClr val="002060"/>
                          </a:solidFill>
                          <a:effectLst/>
                          <a:latin typeface="Times New Roman" pitchFamily="18" charset="0"/>
                          <a:cs typeface="Times New Roman" pitchFamily="18" charset="0"/>
                        </a:rPr>
                        <a:t>í</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ch</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triệu</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km</a:t>
                      </a:r>
                      <a:r>
                        <a:rPr kumimoji="0" lang="en-US" sz="1800" b="1" i="0" u="none" strike="noStrike" cap="none" normalizeH="0" baseline="30000" dirty="0">
                          <a:ln>
                            <a:noFill/>
                          </a:ln>
                          <a:solidFill>
                            <a:srgbClr val="002060"/>
                          </a:solidFill>
                          <a:effectLst/>
                          <a:latin typeface="Times New Roman" pitchFamily="18" charset="0"/>
                          <a:cs typeface="Times New Roman" pitchFamily="18" charset="0"/>
                        </a:rPr>
                        <a:t>2</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a:t>
                      </a:r>
                      <a:endParaRPr kumimoji="0" lang="vi-VN" sz="1800" b="1" i="0" u="none" strike="noStrike" cap="none" normalizeH="0" baseline="0" dirty="0">
                        <a:ln>
                          <a:noFill/>
                        </a:ln>
                        <a:solidFill>
                          <a:srgbClr val="00206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D</a:t>
                      </a:r>
                      <a:r>
                        <a:rPr kumimoji="0" lang="vi-VN" sz="18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n s</a:t>
                      </a:r>
                      <a:r>
                        <a:rPr kumimoji="0" lang="vi-VN" sz="1800" b="1" i="0" u="none" strike="noStrike" cap="none" normalizeH="0" baseline="0" dirty="0">
                          <a:ln>
                            <a:noFill/>
                          </a:ln>
                          <a:solidFill>
                            <a:srgbClr val="002060"/>
                          </a:solidFill>
                          <a:effectLst/>
                          <a:latin typeface="Times New Roman" pitchFamily="18" charset="0"/>
                          <a:cs typeface="Times New Roman" pitchFamily="18" charset="0"/>
                        </a:rPr>
                        <a:t>ố</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n</a:t>
                      </a:r>
                      <a:r>
                        <a:rPr kumimoji="0" lang="vi-VN" sz="1800" b="1" i="0" u="none" strike="noStrike" cap="none" normalizeH="0" baseline="0" dirty="0">
                          <a:ln>
                            <a:noFill/>
                          </a:ln>
                          <a:solidFill>
                            <a:srgbClr val="002060"/>
                          </a:solidFill>
                          <a:effectLst/>
                          <a:latin typeface="Times New Roman" pitchFamily="18" charset="0"/>
                          <a:cs typeface="Times New Roman" pitchFamily="18" charset="0"/>
                        </a:rPr>
                        <a:t>ă</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m 2004 (tri</a:t>
                      </a:r>
                      <a:r>
                        <a:rPr kumimoji="0" lang="vi-VN" sz="1800" b="1" i="0" u="none" strike="noStrike" cap="none" normalizeH="0" baseline="0" dirty="0">
                          <a:ln>
                            <a:noFill/>
                          </a:ln>
                          <a:solidFill>
                            <a:srgbClr val="002060"/>
                          </a:solidFill>
                          <a:effectLst/>
                          <a:latin typeface="Times New Roman" pitchFamily="18" charset="0"/>
                          <a:cs typeface="Times New Roman" pitchFamily="18" charset="0"/>
                        </a:rPr>
                        <a:t>ệ</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u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ng</a:t>
                      </a:r>
                      <a:r>
                        <a:rPr kumimoji="0" lang="vi-VN" sz="1800" b="1" i="0" u="none" strike="noStrike" cap="none" normalizeH="0" baseline="0" dirty="0">
                          <a:ln>
                            <a:noFill/>
                          </a:ln>
                          <a:solidFill>
                            <a:srgbClr val="002060"/>
                          </a:solidFill>
                          <a:effectLst/>
                          <a:latin typeface="Times New Roman" pitchFamily="18" charset="0"/>
                          <a:cs typeface="Times New Roman" pitchFamily="18" charset="0"/>
                        </a:rPr>
                        <a:t>ườ</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i</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a:t>
                      </a:r>
                      <a:endParaRPr kumimoji="0" lang="vi-VN" sz="1800" b="1" i="0" u="none" strike="noStrike" cap="none" normalizeH="0" baseline="0" dirty="0">
                        <a:ln>
                          <a:noFill/>
                        </a:ln>
                        <a:solidFill>
                          <a:srgbClr val="00206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8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Ch</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 </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Á</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44</a:t>
                      </a: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4054</a:t>
                      </a: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8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Ch</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 M</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ĩ</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42</a:t>
                      </a:r>
                      <a:endParaRPr kumimoji="0" lang="vi-VN" sz="2800" b="1" i="0" u="none" strike="noStrike" cap="none" normalizeH="0" baseline="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941</a:t>
                      </a: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Ch</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 Phi</a:t>
                      </a:r>
                      <a:endParaRPr kumimoji="0" lang="vi-VN" sz="2400" b="1" i="0" u="none" strike="noStrike" cap="none" normalizeH="0" baseline="0" dirty="0">
                        <a:ln>
                          <a:noFill/>
                        </a:ln>
                        <a:solidFill>
                          <a:srgbClr val="002060"/>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30</a:t>
                      </a:r>
                      <a:endParaRPr kumimoji="0" lang="vi-VN" sz="2800" b="1" i="0" u="none" strike="noStrike" cap="none" normalizeH="0" baseline="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973</a:t>
                      </a: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8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Ch</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 </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a:t>
                      </a:r>
                      <a:endParaRPr kumimoji="0" lang="vi-VN" sz="2400" b="1" i="0" u="none" strike="noStrike" cap="none" normalizeH="0" baseline="0" dirty="0">
                        <a:ln>
                          <a:noFill/>
                        </a:ln>
                        <a:solidFill>
                          <a:srgbClr val="002060"/>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10</a:t>
                      </a:r>
                      <a:endParaRPr kumimoji="0" lang="vi-VN" sz="2800" b="1" i="0" u="none" strike="noStrike" cap="none" normalizeH="0" baseline="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732</a:t>
                      </a: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8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Ch</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 </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Đạ</a:t>
                      </a:r>
                      <a:r>
                        <a:rPr kumimoji="0" lang="en-US" sz="2400" b="1" i="0" u="none" strike="noStrike" cap="none" normalizeH="0" baseline="0" dirty="0" err="1">
                          <a:ln>
                            <a:noFill/>
                          </a:ln>
                          <a:solidFill>
                            <a:srgbClr val="002060"/>
                          </a:solidFill>
                          <a:effectLst/>
                          <a:latin typeface="Times New Roman" pitchFamily="18" charset="0"/>
                          <a:cs typeface="Times New Roman" pitchFamily="18" charset="0"/>
                        </a:rPr>
                        <a:t>i</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 D</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ươ</a:t>
                      </a:r>
                      <a:r>
                        <a:rPr kumimoji="0" lang="en-US" sz="2400" b="1" i="0" u="none" strike="noStrike" cap="none" normalizeH="0" baseline="0" dirty="0" err="1">
                          <a:ln>
                            <a:noFill/>
                          </a:ln>
                          <a:solidFill>
                            <a:srgbClr val="002060"/>
                          </a:solidFill>
                          <a:effectLst/>
                          <a:latin typeface="Times New Roman" pitchFamily="18" charset="0"/>
                          <a:cs typeface="Times New Roman" pitchFamily="18" charset="0"/>
                        </a:rPr>
                        <a:t>ng</a:t>
                      </a:r>
                      <a:endParaRPr kumimoji="0" lang="vi-VN" sz="2400" b="1" i="0" u="none" strike="noStrike" cap="none" normalizeH="0" baseline="0" dirty="0">
                        <a:ln>
                          <a:noFill/>
                        </a:ln>
                        <a:solidFill>
                          <a:srgbClr val="002060"/>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9</a:t>
                      </a:r>
                      <a:endParaRPr kumimoji="0" lang="vi-VN" sz="2800" b="1" i="0" u="none" strike="noStrike" cap="none" normalizeH="0" baseline="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34,3</a:t>
                      </a: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8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Ch</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â</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u Nam C</a:t>
                      </a:r>
                      <a:r>
                        <a:rPr kumimoji="0" lang="vi-VN" sz="2400" b="1" i="0" u="none" strike="noStrike" cap="none" normalizeH="0" baseline="0" dirty="0">
                          <a:ln>
                            <a:noFill/>
                          </a:ln>
                          <a:solidFill>
                            <a:srgbClr val="002060"/>
                          </a:solidFill>
                          <a:effectLst/>
                          <a:latin typeface="Times New Roman" pitchFamily="18" charset="0"/>
                          <a:cs typeface="Times New Roman" pitchFamily="18" charset="0"/>
                        </a:rPr>
                        <a:t>ự</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c</a:t>
                      </a:r>
                      <a:endParaRPr kumimoji="0" lang="vi-VN" sz="2400" b="1" i="0" u="none" strike="noStrike" cap="none" normalizeH="0" baseline="0" dirty="0">
                        <a:ln>
                          <a:noFill/>
                        </a:ln>
                        <a:solidFill>
                          <a:srgbClr val="002060"/>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14</a:t>
                      </a: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5250" name="Rectangle 130"/>
          <p:cNvSpPr>
            <a:spLocks noChangeArrowheads="1"/>
          </p:cNvSpPr>
          <p:nvPr/>
        </p:nvSpPr>
        <p:spPr bwMode="auto">
          <a:xfrm>
            <a:off x="838200" y="1457325"/>
            <a:ext cx="8077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b="1">
                <a:solidFill>
                  <a:srgbClr val="FF0000"/>
                </a:solidFill>
                <a:latin typeface="Times New Roman" pitchFamily="18" charset="0"/>
                <a:cs typeface="Times New Roman" pitchFamily="18" charset="0"/>
                <a:sym typeface="Wingdings" pitchFamily="2" charset="2"/>
              </a:rPr>
              <a:t>   </a:t>
            </a:r>
            <a:r>
              <a:rPr lang="en-US" sz="2800" b="1">
                <a:solidFill>
                  <a:srgbClr val="002060"/>
                </a:solidFill>
                <a:latin typeface="Times New Roman" pitchFamily="18" charset="0"/>
                <a:cs typeface="Times New Roman" pitchFamily="18" charset="0"/>
                <a:sym typeface="Wingdings" pitchFamily="2" charset="2"/>
              </a:rPr>
              <a:t>Bảng số liệu về diện tích và dân số các châu lục.</a:t>
            </a:r>
          </a:p>
        </p:txBody>
      </p:sp>
      <p:sp>
        <p:nvSpPr>
          <p:cNvPr id="5284" name="Rectangle 164"/>
          <p:cNvSpPr>
            <a:spLocks noChangeArrowheads="1"/>
          </p:cNvSpPr>
          <p:nvPr/>
        </p:nvSpPr>
        <p:spPr bwMode="auto">
          <a:xfrm>
            <a:off x="547688" y="56134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2800" b="1">
                <a:latin typeface="Times New Roman" pitchFamily="18" charset="0"/>
                <a:cs typeface="Times New Roman" pitchFamily="18" charset="0"/>
              </a:rPr>
              <a:t>- Châu Mĩ đứng thứ mấy về số dân trên thế giới?</a:t>
            </a:r>
          </a:p>
        </p:txBody>
      </p:sp>
      <p:sp>
        <p:nvSpPr>
          <p:cNvPr id="5285" name="Rectangle 165"/>
          <p:cNvSpPr>
            <a:spLocks noChangeArrowheads="1"/>
          </p:cNvSpPr>
          <p:nvPr/>
        </p:nvSpPr>
        <p:spPr bwMode="auto">
          <a:xfrm>
            <a:off x="762000" y="6019800"/>
            <a:ext cx="760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spcBef>
                <a:spcPct val="50000"/>
              </a:spcBef>
            </a:pPr>
            <a:r>
              <a:rPr lang="en-US" sz="2800" b="1">
                <a:solidFill>
                  <a:srgbClr val="0000FF"/>
                </a:solidFill>
                <a:latin typeface="Times New Roman" pitchFamily="18" charset="0"/>
                <a:cs typeface="Times New Roman" pitchFamily="18" charset="0"/>
              </a:rPr>
              <a:t>Châu Mĩ đứng thứ ba về số dân trên thế giới.</a:t>
            </a:r>
          </a:p>
        </p:txBody>
      </p:sp>
      <p:sp>
        <p:nvSpPr>
          <p:cNvPr id="4137" name="TextBox 1"/>
          <p:cNvSpPr txBox="1">
            <a:spLocks noChangeArrowheads="1"/>
          </p:cNvSpPr>
          <p:nvPr/>
        </p:nvSpPr>
        <p:spPr bwMode="auto">
          <a:xfrm>
            <a:off x="2286000" y="3810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a:latin typeface="Times New Roman" pitchFamily="18" charset="0"/>
                <a:cs typeface="Times New Roman" pitchFamily="18" charset="0"/>
              </a:rPr>
              <a:t>Địa lí: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49"/>
                                        </p:tgtEl>
                                        <p:attrNameLst>
                                          <p:attrName>style.visibility</p:attrName>
                                        </p:attrNameLst>
                                      </p:cBhvr>
                                      <p:to>
                                        <p:strVal val="visible"/>
                                      </p:to>
                                    </p:set>
                                    <p:animEffect transition="in" filter="blinds(horizontal)">
                                      <p:cBhvr>
                                        <p:cTn id="12" dur="500"/>
                                        <p:tgtEl>
                                          <p:spTgt spid="76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50"/>
                                        </p:tgtEl>
                                        <p:attrNameLst>
                                          <p:attrName>style.visibility</p:attrName>
                                        </p:attrNameLst>
                                      </p:cBhvr>
                                      <p:to>
                                        <p:strVal val="visible"/>
                                      </p:to>
                                    </p:set>
                                    <p:animEffect transition="in" filter="blinds(horizontal)">
                                      <p:cBhvr>
                                        <p:cTn id="17" dur="500"/>
                                        <p:tgtEl>
                                          <p:spTgt spid="5250"/>
                                        </p:tgtEl>
                                      </p:cBhvr>
                                    </p:animEffect>
                                  </p:childTnLst>
                                </p:cTn>
                              </p:par>
                              <p:par>
                                <p:cTn id="18" presetID="3" presetClass="entr" presetSubtype="10" fill="hold" nodeType="withEffect">
                                  <p:stCondLst>
                                    <p:cond delay="0"/>
                                  </p:stCondLst>
                                  <p:childTnLst>
                                    <p:set>
                                      <p:cBhvr>
                                        <p:cTn id="19" dur="1" fill="hold">
                                          <p:stCondLst>
                                            <p:cond delay="0"/>
                                          </p:stCondLst>
                                        </p:cTn>
                                        <p:tgtEl>
                                          <p:spTgt spid="5393"/>
                                        </p:tgtEl>
                                        <p:attrNameLst>
                                          <p:attrName>style.visibility</p:attrName>
                                        </p:attrNameLst>
                                      </p:cBhvr>
                                      <p:to>
                                        <p:strVal val="visible"/>
                                      </p:to>
                                    </p:set>
                                    <p:animEffect transition="in" filter="blinds(horizontal)">
                                      <p:cBhvr>
                                        <p:cTn id="20" dur="500"/>
                                        <p:tgtEl>
                                          <p:spTgt spid="53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5284">
                                            <p:txEl>
                                              <p:pRg st="0" end="0"/>
                                            </p:txEl>
                                          </p:spTgt>
                                        </p:tgtEl>
                                        <p:attrNameLst>
                                          <p:attrName>style.visibility</p:attrName>
                                        </p:attrNameLst>
                                      </p:cBhvr>
                                      <p:to>
                                        <p:strVal val="visible"/>
                                      </p:to>
                                    </p:set>
                                    <p:animEffect transition="in" filter="checkerboard(across)">
                                      <p:cBhvr>
                                        <p:cTn id="25" dur="500"/>
                                        <p:tgtEl>
                                          <p:spTgt spid="5284">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3" presetClass="entr" presetSubtype="16" fill="hold" nodeType="clickEffect">
                                  <p:stCondLst>
                                    <p:cond delay="0"/>
                                  </p:stCondLst>
                                  <p:childTnLst>
                                    <p:set>
                                      <p:cBhvr>
                                        <p:cTn id="29" dur="1" fill="hold">
                                          <p:stCondLst>
                                            <p:cond delay="0"/>
                                          </p:stCondLst>
                                        </p:cTn>
                                        <p:tgtEl>
                                          <p:spTgt spid="5285">
                                            <p:txEl>
                                              <p:pRg st="0" end="0"/>
                                            </p:txEl>
                                          </p:spTgt>
                                        </p:tgtEl>
                                        <p:attrNameLst>
                                          <p:attrName>style.visibility</p:attrName>
                                        </p:attrNameLst>
                                      </p:cBhvr>
                                      <p:to>
                                        <p:strVal val="visible"/>
                                      </p:to>
                                    </p:set>
                                    <p:animEffect transition="in" filter="plus(in)">
                                      <p:cBhvr>
                                        <p:cTn id="30" dur="2000"/>
                                        <p:tgtEl>
                                          <p:spTgt spid="5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9" grpId="0"/>
      <p:bldP spid="6151" grpId="0"/>
      <p:bldP spid="52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Kết quả hình ảnh cho Nữ thần tự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0"/>
          <p:cNvSpPr>
            <a:spLocks noChangeArrowheads="1"/>
          </p:cNvSpPr>
          <p:nvPr/>
        </p:nvSpPr>
        <p:spPr bwMode="auto">
          <a:xfrm>
            <a:off x="228600" y="6019800"/>
            <a:ext cx="8656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1" hangingPunct="1"/>
            <a:r>
              <a:rPr lang="vi-VN" sz="2000" b="1">
                <a:solidFill>
                  <a:srgbClr val="002060"/>
                </a:solidFill>
                <a:latin typeface="Times New Roman" pitchFamily="18" charset="0"/>
                <a:cs typeface="Times New Roman" pitchFamily="18" charset="0"/>
              </a:rPr>
              <a:t>Tượng Nữ thần Tự do</a:t>
            </a:r>
            <a:r>
              <a:rPr lang="en-US" sz="2000" b="1">
                <a:solidFill>
                  <a:srgbClr val="002060"/>
                </a:solidFill>
                <a:latin typeface="Times New Roman" pitchFamily="18" charset="0"/>
                <a:cs typeface="Times New Roman" pitchFamily="18" charset="0"/>
              </a:rPr>
              <a:t>,</a:t>
            </a:r>
            <a:r>
              <a:rPr lang="vi-VN" sz="2000" b="1">
                <a:solidFill>
                  <a:srgbClr val="002060"/>
                </a:solidFill>
                <a:latin typeface="Times New Roman" pitchFamily="18" charset="0"/>
                <a:cs typeface="Times New Roman" pitchFamily="18" charset="0"/>
              </a:rPr>
              <a:t> được đặt tại cửa </a:t>
            </a:r>
            <a:r>
              <a:rPr lang="en-US" sz="2000" b="1">
                <a:solidFill>
                  <a:srgbClr val="002060"/>
                </a:solidFill>
                <a:latin typeface="Times New Roman" pitchFamily="18" charset="0"/>
                <a:cs typeface="Times New Roman" pitchFamily="18" charset="0"/>
              </a:rPr>
              <a:t>s</a:t>
            </a:r>
            <a:r>
              <a:rPr lang="vi-VN" sz="2000" b="1">
                <a:solidFill>
                  <a:srgbClr val="002060"/>
                </a:solidFill>
                <a:latin typeface="Times New Roman" pitchFamily="18" charset="0"/>
                <a:cs typeface="Times New Roman" pitchFamily="18" charset="0"/>
              </a:rPr>
              <a:t>ô</a:t>
            </a:r>
            <a:r>
              <a:rPr lang="en-US" sz="2000" b="1">
                <a:solidFill>
                  <a:srgbClr val="002060"/>
                </a:solidFill>
                <a:latin typeface="Times New Roman" pitchFamily="18" charset="0"/>
                <a:cs typeface="Times New Roman" pitchFamily="18" charset="0"/>
              </a:rPr>
              <a:t>ng Hudson</a:t>
            </a:r>
            <a:r>
              <a:rPr lang="vi-VN" sz="2000" b="1">
                <a:solidFill>
                  <a:srgbClr val="002060"/>
                </a:solidFill>
                <a:latin typeface="Times New Roman" pitchFamily="18" charset="0"/>
                <a:cs typeface="Times New Roman" pitchFamily="18" charset="0"/>
              </a:rPr>
              <a:t> nhìn ra cản</a:t>
            </a:r>
            <a:r>
              <a:rPr lang="en-US" sz="2000" b="1">
                <a:solidFill>
                  <a:srgbClr val="002060"/>
                </a:solidFill>
                <a:latin typeface="Times New Roman" pitchFamily="18" charset="0"/>
                <a:cs typeface="Times New Roman" pitchFamily="18" charset="0"/>
              </a:rPr>
              <a:t>g New York</a:t>
            </a:r>
            <a:r>
              <a:rPr lang="en-US" sz="2000">
                <a:solidFill>
                  <a:srgbClr val="002060"/>
                </a:solidFill>
                <a:latin typeface="Times New Roman" pitchFamily="18" charset="0"/>
                <a:cs typeface="Times New Roman" pitchFamily="18" charset="0"/>
              </a:rPr>
              <a:t>.</a:t>
            </a:r>
            <a:endParaRPr lang="vi-VN" sz="2000">
              <a:solidFill>
                <a:srgbClr val="002060"/>
              </a:solidFill>
              <a:latin typeface="Times New Roman" pitchFamily="18" charset="0"/>
              <a:cs typeface="Times New Roman" pitchFamily="18"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os Angeles"/>
          <p:cNvPicPr>
            <a:picLocks noChangeAspect="1" noChangeArrowheads="1"/>
          </p:cNvPicPr>
          <p:nvPr/>
        </p:nvPicPr>
        <p:blipFill>
          <a:blip r:embed="rId2">
            <a:extLst>
              <a:ext uri="{28A0092B-C50C-407E-A947-70E740481C1C}">
                <a14:useLocalDpi xmlns:a14="http://schemas.microsoft.com/office/drawing/2010/main" val="0"/>
              </a:ext>
            </a:extLst>
          </a:blip>
          <a:srcRect b="5479"/>
          <a:stretch>
            <a:fillRect/>
          </a:stretch>
        </p:blipFill>
        <p:spPr bwMode="auto">
          <a:xfrm>
            <a:off x="76200" y="152400"/>
            <a:ext cx="9067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685800" y="6019800"/>
            <a:ext cx="7620000" cy="563563"/>
          </a:xfrm>
          <a:prstGeom prst="rect">
            <a:avLst/>
          </a:prstGeom>
          <a:noFill/>
          <a:ln w="9525">
            <a:noFill/>
            <a:miter lim="800000"/>
            <a:headEnd/>
            <a:tailEnd/>
          </a:ln>
        </p:spPr>
        <p:txBody>
          <a:bodyPr anchor="ctr"/>
          <a:lstStyle/>
          <a:p>
            <a:pPr algn="ctr" eaLnBrk="1" hangingPunct="1">
              <a:defRPr/>
            </a:pPr>
            <a:r>
              <a:rPr lang="en-US" sz="2800" b="1" kern="0" dirty="0" err="1">
                <a:solidFill>
                  <a:srgbClr val="002060"/>
                </a:solidFill>
                <a:latin typeface="Times New Roman" panose="02020603050405020304" pitchFamily="18" charset="0"/>
                <a:ea typeface="+mj-ea"/>
                <a:cs typeface="Times New Roman" panose="02020603050405020304" pitchFamily="18" charset="0"/>
              </a:rPr>
              <a:t>Thành</a:t>
            </a:r>
            <a:r>
              <a:rPr lang="en-US" sz="2800" b="1" kern="0" dirty="0">
                <a:solidFill>
                  <a:srgbClr val="002060"/>
                </a:solidFill>
                <a:latin typeface="Times New Roman" panose="02020603050405020304" pitchFamily="18" charset="0"/>
                <a:ea typeface="+mj-ea"/>
                <a:cs typeface="Times New Roman" panose="02020603050405020304" pitchFamily="18" charset="0"/>
              </a:rPr>
              <a:t> </a:t>
            </a:r>
            <a:r>
              <a:rPr lang="en-US" sz="2800" b="1" kern="0" dirty="0" err="1">
                <a:solidFill>
                  <a:srgbClr val="002060"/>
                </a:solidFill>
                <a:latin typeface="Times New Roman" panose="02020603050405020304" pitchFamily="18" charset="0"/>
                <a:ea typeface="+mj-ea"/>
                <a:cs typeface="Times New Roman" panose="02020603050405020304" pitchFamily="18" charset="0"/>
              </a:rPr>
              <a:t>phố</a:t>
            </a:r>
            <a:r>
              <a:rPr lang="en-US" sz="2800" b="1" kern="0" dirty="0">
                <a:solidFill>
                  <a:srgbClr val="002060"/>
                </a:solidFill>
                <a:latin typeface="Times New Roman" panose="02020603050405020304" pitchFamily="18" charset="0"/>
                <a:ea typeface="+mj-ea"/>
                <a:cs typeface="Times New Roman" panose="02020603050405020304" pitchFamily="18" charset="0"/>
              </a:rPr>
              <a:t> Los Angeles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Ctlm019"/>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1524000"/>
            <a:ext cx="8116888" cy="5181600"/>
          </a:xfrm>
          <a:noFill/>
        </p:spPr>
      </p:pic>
      <p:sp>
        <p:nvSpPr>
          <p:cNvPr id="24579" name="TextBox 2"/>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2400" b="1">
                <a:latin typeface="Times New Roman" pitchFamily="18" charset="0"/>
                <a:cs typeface="Times New Roman" pitchFamily="18" charset="0"/>
              </a:rPr>
              <a:t>K</a:t>
            </a:r>
            <a:r>
              <a:rPr lang="vi-VN" sz="2400" b="1">
                <a:latin typeface="Times New Roman" pitchFamily="18" charset="0"/>
                <a:cs typeface="Times New Roman" pitchFamily="18" charset="0"/>
              </a:rPr>
              <a:t>huôn mặt bốn vị tổng thống nổi tiếng của Hoa K</a:t>
            </a:r>
            <a:r>
              <a:rPr lang="en-US" sz="2400" b="1">
                <a:latin typeface="Times New Roman" pitchFamily="18" charset="0"/>
                <a:cs typeface="Times New Roman" pitchFamily="18" charset="0"/>
              </a:rPr>
              <a:t>ì</a:t>
            </a:r>
            <a:r>
              <a:rPr lang="vi-VN" sz="2400" b="1">
                <a:latin typeface="Times New Roman" pitchFamily="18" charset="0"/>
                <a:cs typeface="Times New Roman" pitchFamily="18" charset="0"/>
              </a:rPr>
              <a:t> </a:t>
            </a:r>
            <a:r>
              <a:rPr lang="en-US" sz="2400" b="1">
                <a:latin typeface="Times New Roman" pitchFamily="18" charset="0"/>
                <a:cs typeface="Times New Roman" pitchFamily="18" charset="0"/>
              </a:rPr>
              <a:t>được tạc trên vách núi </a:t>
            </a:r>
            <a:r>
              <a:rPr lang="vi-VN" sz="2400" b="1">
                <a:latin typeface="Times New Roman" pitchFamily="18" charset="0"/>
                <a:cs typeface="Times New Roman" pitchFamily="18" charset="0"/>
              </a:rPr>
              <a:t>Rushmore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2743200" y="1524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3200" b="1">
                <a:solidFill>
                  <a:srgbClr val="FF0000"/>
                </a:solidFill>
                <a:latin typeface="Times New Roman" pitchFamily="18" charset="0"/>
                <a:cs typeface="Times New Roman" pitchFamily="18" charset="0"/>
              </a:rPr>
              <a:t>Châu Mĩ (Tiếp theo)</a:t>
            </a:r>
          </a:p>
        </p:txBody>
      </p:sp>
      <p:sp>
        <p:nvSpPr>
          <p:cNvPr id="25603" name="Rectangle 5"/>
          <p:cNvSpPr>
            <a:spLocks noChangeArrowheads="1"/>
          </p:cNvSpPr>
          <p:nvPr/>
        </p:nvSpPr>
        <p:spPr bwMode="auto">
          <a:xfrm>
            <a:off x="2133600" y="2133600"/>
            <a:ext cx="5715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sp>
        <p:nvSpPr>
          <p:cNvPr id="25604" name="Text Box 15"/>
          <p:cNvSpPr txBox="1">
            <a:spLocks noChangeArrowheads="1"/>
          </p:cNvSpPr>
          <p:nvPr/>
        </p:nvSpPr>
        <p:spPr bwMode="auto">
          <a:xfrm>
            <a:off x="457200" y="129540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5. Hoa Kì:</a:t>
            </a:r>
          </a:p>
        </p:txBody>
      </p:sp>
      <p:sp>
        <p:nvSpPr>
          <p:cNvPr id="101382" name="Rectangle 6"/>
          <p:cNvSpPr>
            <a:spLocks noChangeArrowheads="1"/>
          </p:cNvSpPr>
          <p:nvPr/>
        </p:nvSpPr>
        <p:spPr bwMode="auto">
          <a:xfrm>
            <a:off x="0" y="18288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a:solidFill>
                  <a:srgbClr val="002060"/>
                </a:solidFill>
                <a:latin typeface="Times New Roman" pitchFamily="18" charset="0"/>
                <a:cs typeface="Times New Roman" pitchFamily="18" charset="0"/>
              </a:rPr>
              <a:t>-</a:t>
            </a:r>
            <a:r>
              <a:rPr lang="en-US" sz="2800" b="1">
                <a:solidFill>
                  <a:srgbClr val="002060"/>
                </a:solidFill>
                <a:latin typeface="Times New Roman" pitchFamily="18" charset="0"/>
                <a:cs typeface="Times New Roman" pitchFamily="18" charset="0"/>
              </a:rPr>
              <a:t> Diện tích:</a:t>
            </a:r>
            <a:endParaRPr lang="en-US" sz="2800" b="1" baseline="30000">
              <a:solidFill>
                <a:srgbClr val="002060"/>
              </a:solidFill>
              <a:latin typeface="Times New Roman" pitchFamily="18" charset="0"/>
              <a:cs typeface="Times New Roman" pitchFamily="18" charset="0"/>
            </a:endParaRPr>
          </a:p>
        </p:txBody>
      </p:sp>
      <p:sp>
        <p:nvSpPr>
          <p:cNvPr id="101383" name="Rectangle 7"/>
          <p:cNvSpPr>
            <a:spLocks noChangeArrowheads="1"/>
          </p:cNvSpPr>
          <p:nvPr/>
        </p:nvSpPr>
        <p:spPr bwMode="auto">
          <a:xfrm>
            <a:off x="2286000" y="1906588"/>
            <a:ext cx="396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b="1">
                <a:solidFill>
                  <a:srgbClr val="002060"/>
                </a:solidFill>
                <a:latin typeface="Times New Roman" pitchFamily="18" charset="0"/>
                <a:cs typeface="Times New Roman" pitchFamily="18" charset="0"/>
              </a:rPr>
              <a:t>9.373.000 km</a:t>
            </a:r>
            <a:r>
              <a:rPr lang="en-US" sz="2800" b="1" baseline="30000">
                <a:solidFill>
                  <a:srgbClr val="002060"/>
                </a:solidFill>
                <a:latin typeface="Times New Roman" pitchFamily="18" charset="0"/>
                <a:cs typeface="Times New Roman" pitchFamily="18" charset="0"/>
              </a:rPr>
              <a:t>2  </a:t>
            </a:r>
          </a:p>
        </p:txBody>
      </p:sp>
      <p:sp>
        <p:nvSpPr>
          <p:cNvPr id="101384" name="Rectangle 8"/>
          <p:cNvSpPr>
            <a:spLocks noChangeArrowheads="1"/>
          </p:cNvSpPr>
          <p:nvPr/>
        </p:nvSpPr>
        <p:spPr bwMode="auto">
          <a:xfrm>
            <a:off x="-31750" y="2362200"/>
            <a:ext cx="3711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a:solidFill>
                  <a:srgbClr val="002060"/>
                </a:solidFill>
                <a:latin typeface="Times New Roman" pitchFamily="18" charset="0"/>
                <a:cs typeface="Times New Roman" pitchFamily="18" charset="0"/>
              </a:rPr>
              <a:t>-</a:t>
            </a:r>
            <a:r>
              <a:rPr lang="en-US" sz="2800" b="1">
                <a:solidFill>
                  <a:srgbClr val="002060"/>
                </a:solidFill>
                <a:latin typeface="Times New Roman" pitchFamily="18" charset="0"/>
                <a:cs typeface="Times New Roman" pitchFamily="18" charset="0"/>
              </a:rPr>
              <a:t> Dân số (năm 2004):</a:t>
            </a:r>
          </a:p>
        </p:txBody>
      </p:sp>
      <p:sp>
        <p:nvSpPr>
          <p:cNvPr id="101385" name="Rectangle 9"/>
          <p:cNvSpPr>
            <a:spLocks noChangeArrowheads="1"/>
          </p:cNvSpPr>
          <p:nvPr/>
        </p:nvSpPr>
        <p:spPr bwMode="auto">
          <a:xfrm>
            <a:off x="3200400" y="2362200"/>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b="1">
                <a:solidFill>
                  <a:srgbClr val="002060"/>
                </a:solidFill>
                <a:latin typeface="Times New Roman" pitchFamily="18" charset="0"/>
                <a:cs typeface="Times New Roman" pitchFamily="18" charset="0"/>
              </a:rPr>
              <a:t>293.027.571 người</a:t>
            </a:r>
          </a:p>
        </p:txBody>
      </p:sp>
      <p:sp>
        <p:nvSpPr>
          <p:cNvPr id="101386" name="Rectangle 10"/>
          <p:cNvSpPr>
            <a:spLocks noChangeArrowheads="1"/>
          </p:cNvSpPr>
          <p:nvPr/>
        </p:nvSpPr>
        <p:spPr bwMode="auto">
          <a:xfrm>
            <a:off x="0" y="2895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a:solidFill>
                  <a:srgbClr val="002060"/>
                </a:solidFill>
                <a:latin typeface="Times New Roman" pitchFamily="18" charset="0"/>
                <a:cs typeface="Times New Roman" pitchFamily="18" charset="0"/>
              </a:rPr>
              <a:t>-</a:t>
            </a:r>
            <a:r>
              <a:rPr lang="en-US" sz="2800" b="1">
                <a:solidFill>
                  <a:srgbClr val="002060"/>
                </a:solidFill>
                <a:latin typeface="Times New Roman" pitchFamily="18" charset="0"/>
                <a:cs typeface="Times New Roman" pitchFamily="18" charset="0"/>
              </a:rPr>
              <a:t> Kinh tế:</a:t>
            </a:r>
          </a:p>
        </p:txBody>
      </p:sp>
      <p:sp>
        <p:nvSpPr>
          <p:cNvPr id="101387" name="Rectangle 11"/>
          <p:cNvSpPr>
            <a:spLocks noChangeArrowheads="1"/>
          </p:cNvSpPr>
          <p:nvPr/>
        </p:nvSpPr>
        <p:spPr bwMode="auto">
          <a:xfrm>
            <a:off x="1290638" y="2901950"/>
            <a:ext cx="78533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sz="2400">
                <a:solidFill>
                  <a:srgbClr val="002060"/>
                </a:solidFill>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Hoa Kì là một trong những nước có nền kinh tế phát triển nhất thế giới.</a:t>
            </a:r>
          </a:p>
        </p:txBody>
      </p:sp>
      <p:sp>
        <p:nvSpPr>
          <p:cNvPr id="21" name="Rectangle 7"/>
          <p:cNvSpPr>
            <a:spLocks noChangeArrowheads="1"/>
          </p:cNvSpPr>
          <p:nvPr/>
        </p:nvSpPr>
        <p:spPr bwMode="auto">
          <a:xfrm>
            <a:off x="4495800" y="1905000"/>
            <a:ext cx="403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b="1">
                <a:solidFill>
                  <a:srgbClr val="002060"/>
                </a:solidFill>
                <a:latin typeface="Times New Roman" pitchFamily="18" charset="0"/>
                <a:cs typeface="Times New Roman" pitchFamily="18" charset="0"/>
              </a:rPr>
              <a:t>đứng thứ 3 thế giới. </a:t>
            </a:r>
            <a:endParaRPr lang="en-US" sz="2800" b="1" baseline="30000">
              <a:solidFill>
                <a:srgbClr val="002060"/>
              </a:solidFill>
              <a:latin typeface="Times New Roman" pitchFamily="18" charset="0"/>
              <a:cs typeface="Times New Roman" pitchFamily="18" charset="0"/>
            </a:endParaRPr>
          </a:p>
        </p:txBody>
      </p:sp>
      <p:sp>
        <p:nvSpPr>
          <p:cNvPr id="22" name="Rectangle 8"/>
          <p:cNvSpPr>
            <a:spLocks noChangeArrowheads="1"/>
          </p:cNvSpPr>
          <p:nvPr/>
        </p:nvSpPr>
        <p:spPr bwMode="auto">
          <a:xfrm>
            <a:off x="5943600" y="2362200"/>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400">
                <a:solidFill>
                  <a:srgbClr val="002060"/>
                </a:solidFill>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đứng thứ 3 thế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circle(in)">
                                      <p:cBhvr>
                                        <p:cTn id="7" dur="2000"/>
                                        <p:tgtEl>
                                          <p:spTgt spid="10138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1383"/>
                                        </p:tgtEl>
                                        <p:attrNameLst>
                                          <p:attrName>style.visibility</p:attrName>
                                        </p:attrNameLst>
                                      </p:cBhvr>
                                      <p:to>
                                        <p:strVal val="visible"/>
                                      </p:to>
                                    </p:set>
                                    <p:animEffect transition="in" filter="circle(in)">
                                      <p:cBhvr>
                                        <p:cTn id="10" dur="2000"/>
                                        <p:tgtEl>
                                          <p:spTgt spid="10138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1384"/>
                                        </p:tgtEl>
                                        <p:attrNameLst>
                                          <p:attrName>style.visibility</p:attrName>
                                        </p:attrNameLst>
                                      </p:cBhvr>
                                      <p:to>
                                        <p:strVal val="visible"/>
                                      </p:to>
                                    </p:set>
                                    <p:animEffect transition="in" filter="barn(inHorizontal)">
                                      <p:cBhvr>
                                        <p:cTn id="18" dur="500"/>
                                        <p:tgtEl>
                                          <p:spTgt spid="101384"/>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101385"/>
                                        </p:tgtEl>
                                        <p:attrNameLst>
                                          <p:attrName>style.visibility</p:attrName>
                                        </p:attrNameLst>
                                      </p:cBhvr>
                                      <p:to>
                                        <p:strVal val="visible"/>
                                      </p:to>
                                    </p:set>
                                    <p:animEffect transition="in" filter="barn(inHorizontal)">
                                      <p:cBhvr>
                                        <p:cTn id="21" dur="500"/>
                                        <p:tgtEl>
                                          <p:spTgt spid="101385"/>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Horizontal)">
                                      <p:cBhvr>
                                        <p:cTn id="24" dur="500"/>
                                        <p:tgtEl>
                                          <p:spTgt spid="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13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p:bldP spid="101383" grpId="0"/>
      <p:bldP spid="101384" grpId="0"/>
      <p:bldP spid="101385" grpId="0"/>
      <p:bldP spid="101386" grpId="0"/>
      <p:bldP spid="101387"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2590800" y="1524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3200" b="1">
                <a:solidFill>
                  <a:srgbClr val="FF0000"/>
                </a:solidFill>
                <a:latin typeface="Times New Roman" pitchFamily="18" charset="0"/>
                <a:cs typeface="Times New Roman" pitchFamily="18" charset="0"/>
              </a:rPr>
              <a:t>Châu Mĩ (Tiếp theo)</a:t>
            </a:r>
          </a:p>
        </p:txBody>
      </p:sp>
      <p:sp>
        <p:nvSpPr>
          <p:cNvPr id="26627" name="Rectangle 5"/>
          <p:cNvSpPr>
            <a:spLocks noChangeArrowheads="1"/>
          </p:cNvSpPr>
          <p:nvPr/>
        </p:nvSpPr>
        <p:spPr bwMode="auto">
          <a:xfrm>
            <a:off x="2895600" y="2133600"/>
            <a:ext cx="5715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sp>
        <p:nvSpPr>
          <p:cNvPr id="26628" name="Text Box 13"/>
          <p:cNvSpPr txBox="1">
            <a:spLocks noChangeArrowheads="1"/>
          </p:cNvSpPr>
          <p:nvPr/>
        </p:nvSpPr>
        <p:spPr bwMode="auto">
          <a:xfrm>
            <a:off x="104775" y="582613"/>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5. Hoa Kì:</a:t>
            </a:r>
          </a:p>
        </p:txBody>
      </p:sp>
      <p:sp>
        <p:nvSpPr>
          <p:cNvPr id="107534" name="Rectangle 14"/>
          <p:cNvSpPr>
            <a:spLocks noChangeArrowheads="1"/>
          </p:cNvSpPr>
          <p:nvPr/>
        </p:nvSpPr>
        <p:spPr bwMode="auto">
          <a:xfrm>
            <a:off x="0" y="957263"/>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lnSpc>
                <a:spcPct val="150000"/>
              </a:lnSpc>
            </a:pPr>
            <a:r>
              <a:rPr lang="en-US" sz="2800" b="1">
                <a:solidFill>
                  <a:srgbClr val="002060"/>
                </a:solidFill>
                <a:latin typeface="Times New Roman" pitchFamily="18" charset="0"/>
                <a:cs typeface="Times New Roman" pitchFamily="18" charset="0"/>
              </a:rPr>
              <a:t>- Hoa Kì nằm ở Bắc Mĩ, giáp với Ca-na-đa, Mê-xi-cô. Giáp với các đại dương: Đại Tây Dương, Thái Bình Dương.</a:t>
            </a:r>
          </a:p>
          <a:p>
            <a:pPr algn="just" eaLnBrk="1" hangingPunct="1">
              <a:lnSpc>
                <a:spcPct val="150000"/>
              </a:lnSpc>
            </a:pPr>
            <a:r>
              <a:rPr lang="en-US" sz="2800" b="1">
                <a:solidFill>
                  <a:srgbClr val="002060"/>
                </a:solidFill>
                <a:latin typeface="Times New Roman" pitchFamily="18" charset="0"/>
                <a:cs typeface="Times New Roman" pitchFamily="18" charset="0"/>
              </a:rPr>
              <a:t>- Hoa Kì có diện tích đứng thứ ba thế giới và số dân đứng thứ ba so với các nước trên thế giới.</a:t>
            </a:r>
          </a:p>
          <a:p>
            <a:pPr algn="just" eaLnBrk="1" hangingPunct="1">
              <a:lnSpc>
                <a:spcPct val="150000"/>
              </a:lnSpc>
            </a:pPr>
            <a:r>
              <a:rPr lang="en-US" sz="2800" b="1">
                <a:solidFill>
                  <a:srgbClr val="002060"/>
                </a:solidFill>
                <a:latin typeface="Times New Roman" pitchFamily="18" charset="0"/>
                <a:cs typeface="Times New Roman" pitchFamily="18" charset="0"/>
              </a:rPr>
              <a:t> - Có nền kinh tế phát triển cao, trong đó nhiều ngành công nghiệp đứng hàng đầu thế giới như sản xuất điện, máy móc, thiết bị,…Đồng thời đây còn là một trong những nước xuất khẩu nông sản lớn nhất thế giới.</a:t>
            </a:r>
          </a:p>
          <a:p>
            <a:pPr eaLnBrk="1" hangingPunct="1">
              <a:lnSpc>
                <a:spcPct val="150000"/>
              </a:lnSpc>
              <a:spcBef>
                <a:spcPct val="50000"/>
              </a:spcBef>
            </a:pPr>
            <a:endParaRPr lang="en-US" sz="2400" b="1">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7534">
                                            <p:txEl>
                                              <p:pRg st="0" end="0"/>
                                            </p:txEl>
                                          </p:spTgt>
                                        </p:tgtEl>
                                        <p:attrNameLst>
                                          <p:attrName>style.visibility</p:attrName>
                                        </p:attrNameLst>
                                      </p:cBhvr>
                                      <p:to>
                                        <p:strVal val="visible"/>
                                      </p:to>
                                    </p:set>
                                    <p:animEffect transition="in" filter="dissolve">
                                      <p:cBhvr>
                                        <p:cTn id="7" dur="500"/>
                                        <p:tgtEl>
                                          <p:spTgt spid="1075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07534">
                                            <p:txEl>
                                              <p:pRg st="1" end="1"/>
                                            </p:txEl>
                                          </p:spTgt>
                                        </p:tgtEl>
                                        <p:attrNameLst>
                                          <p:attrName>style.visibility</p:attrName>
                                        </p:attrNameLst>
                                      </p:cBhvr>
                                      <p:to>
                                        <p:strVal val="visible"/>
                                      </p:to>
                                    </p:set>
                                    <p:animEffect transition="in" filter="barn(inHorizontal)">
                                      <p:cBhvr>
                                        <p:cTn id="12" dur="500"/>
                                        <p:tgtEl>
                                          <p:spTgt spid="1075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7534">
                                            <p:txEl>
                                              <p:pRg st="2" end="2"/>
                                            </p:txEl>
                                          </p:spTgt>
                                        </p:tgtEl>
                                        <p:attrNameLst>
                                          <p:attrName>style.visibility</p:attrName>
                                        </p:attrNameLst>
                                      </p:cBhvr>
                                      <p:to>
                                        <p:strVal val="visible"/>
                                      </p:to>
                                    </p:set>
                                    <p:anim calcmode="lin" valueType="num">
                                      <p:cBhvr additive="base">
                                        <p:cTn id="17" dur="500" fill="hold"/>
                                        <p:tgtEl>
                                          <p:spTgt spid="10753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0772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5"/>
          <p:cNvSpPr txBox="1">
            <a:spLocks noChangeArrowheads="1"/>
          </p:cNvSpPr>
          <p:nvPr/>
        </p:nvSpPr>
        <p:spPr bwMode="auto">
          <a:xfrm>
            <a:off x="2441575" y="6334125"/>
            <a:ext cx="3840163" cy="523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latin typeface="Times New Roman" pitchFamily="18" charset="0"/>
                <a:cs typeface="Times New Roman" pitchFamily="18" charset="0"/>
              </a:rPr>
              <a:t>Hãng Boing của Hoa Kì</a:t>
            </a:r>
          </a:p>
        </p:txBody>
      </p:sp>
      <p:sp>
        <p:nvSpPr>
          <p:cNvPr id="5" name="TextBox 4"/>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2800" b="1">
                <a:latin typeface="Times New Roman" pitchFamily="18" charset="0"/>
                <a:cs typeface="Times New Roman" pitchFamily="18" charset="0"/>
              </a:rPr>
              <a:t>Về kinh tế: phát triển cao, trong đó có nhiều ngành Công nghiệp đứng hàng đâu thế giới như sản xuất điện, máy móc, thiết bị.......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7045"/>
                                        </p:tgtEl>
                                        <p:attrNameLst>
                                          <p:attrName>style.visibility</p:attrName>
                                        </p:attrNameLst>
                                      </p:cBhvr>
                                      <p:to>
                                        <p:strVal val="visible"/>
                                      </p:to>
                                    </p:set>
                                    <p:animEffect transition="in" filter="box(in)">
                                      <p:cBhvr>
                                        <p:cTn id="12" dur="500"/>
                                        <p:tgtEl>
                                          <p:spTgt spid="870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7044"/>
                                        </p:tgtEl>
                                        <p:attrNameLst>
                                          <p:attrName>style.visibility</p:attrName>
                                        </p:attrNameLst>
                                      </p:cBhvr>
                                      <p:to>
                                        <p:strVal val="visible"/>
                                      </p:to>
                                    </p:set>
                                    <p:animEffect transition="in" filter="box(in)">
                                      <p:cBhvr>
                                        <p:cTn id="17"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3200400"/>
            <a:ext cx="5283200" cy="3657600"/>
          </a:xfrm>
          <a:noFill/>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5867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57200" y="14478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Lò luyện kim</a:t>
            </a:r>
          </a:p>
        </p:txBody>
      </p:sp>
      <p:sp>
        <p:nvSpPr>
          <p:cNvPr id="8" name="TextBox 7"/>
          <p:cNvSpPr txBox="1">
            <a:spLocks noChangeArrowheads="1"/>
          </p:cNvSpPr>
          <p:nvPr/>
        </p:nvSpPr>
        <p:spPr bwMode="auto">
          <a:xfrm>
            <a:off x="5943600" y="4276725"/>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Sản xuất ô tô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7"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686800" cy="5638800"/>
          </a:xfrm>
          <a:noFill/>
        </p:spPr>
      </p:pic>
      <p:sp>
        <p:nvSpPr>
          <p:cNvPr id="6" name="TextBox 5"/>
          <p:cNvSpPr txBox="1">
            <a:spLocks noChangeArrowheads="1"/>
          </p:cNvSpPr>
          <p:nvPr/>
        </p:nvSpPr>
        <p:spPr bwMode="auto">
          <a:xfrm>
            <a:off x="1143000" y="542925"/>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Nhà máy sản xuất điện năng lớn nhất thế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DISCOVRY"/>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429000" y="3086100"/>
            <a:ext cx="5638800" cy="3771900"/>
          </a:xfrm>
          <a:noFill/>
        </p:spPr>
      </p:pic>
      <p:pic>
        <p:nvPicPr>
          <p:cNvPr id="240643" name="Picture 3" descr="US flag on Moon - 1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228600"/>
            <a:ext cx="50355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ChangeArrowheads="1"/>
          </p:cNvSpPr>
          <p:nvPr/>
        </p:nvSpPr>
        <p:spPr bwMode="auto">
          <a:xfrm>
            <a:off x="352425" y="3733800"/>
            <a:ext cx="322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400" b="1">
                <a:latin typeface="Times New Roman" pitchFamily="18" charset="0"/>
                <a:cs typeface="Times New Roman" pitchFamily="18" charset="0"/>
              </a:rPr>
              <a:t>21 tháng 7, 1969</a:t>
            </a:r>
            <a:r>
              <a:rPr lang="en-US" sz="2400" b="1">
                <a:latin typeface="Times New Roman" pitchFamily="18" charset="0"/>
                <a:cs typeface="Times New Roman" pitchFamily="18" charset="0"/>
              </a:rPr>
              <a:t> Người Mĩ</a:t>
            </a:r>
            <a:r>
              <a:rPr lang="vi-VN" sz="2400" b="1">
                <a:latin typeface="Times New Roman" pitchFamily="18" charset="0"/>
                <a:cs typeface="Times New Roman" pitchFamily="18" charset="0"/>
              </a:rPr>
              <a:t> đặt chân lên Mặt Trăng </a:t>
            </a:r>
            <a:r>
              <a:rPr lang="en-US" sz="2400" b="1">
                <a:latin typeface="Times New Roman" pitchFamily="18" charset="0"/>
                <a:cs typeface="Times New Roman" pitchFamily="18" charset="0"/>
              </a:rPr>
              <a:t>lần đầu tiên </a:t>
            </a:r>
            <a:endParaRPr lang="vi-VN" sz="2400" b="1">
              <a:latin typeface="Times New Roman" pitchFamily="18" charset="0"/>
              <a:cs typeface="Times New Roman" pitchFamily="18" charset="0"/>
            </a:endParaRPr>
          </a:p>
        </p:txBody>
      </p:sp>
      <p:sp>
        <p:nvSpPr>
          <p:cNvPr id="240645" name="Rectangle 5"/>
          <p:cNvSpPr>
            <a:spLocks noChangeArrowheads="1"/>
          </p:cNvSpPr>
          <p:nvPr/>
        </p:nvSpPr>
        <p:spPr bwMode="auto">
          <a:xfrm>
            <a:off x="-228600" y="6243638"/>
            <a:ext cx="3733800" cy="461962"/>
          </a:xfrm>
          <a:prstGeom prst="rect">
            <a:avLst/>
          </a:prstGeom>
          <a:noFill/>
          <a:ln w="9525">
            <a:noFill/>
            <a:miter lim="800000"/>
            <a:headEnd/>
            <a:tailEnd/>
          </a:ln>
        </p:spPr>
        <p:txBody>
          <a:bodyPr anchor="ctr">
            <a:spAutoFit/>
          </a:bodyPr>
          <a:lstStyle/>
          <a:p>
            <a:pPr algn="r">
              <a:defRPr/>
            </a:pPr>
            <a:r>
              <a:rPr lang="vi-VN" sz="2400" b="1" dirty="0">
                <a:solidFill>
                  <a:srgbClr val="FFFF66"/>
                </a:solidFill>
                <a:latin typeface="+mj-lt"/>
              </a:rPr>
              <a:t> </a:t>
            </a:r>
            <a:r>
              <a:rPr lang="vi-VN" sz="2400" b="1" dirty="0">
                <a:solidFill>
                  <a:schemeClr val="bg1"/>
                </a:solidFill>
                <a:latin typeface="+mj-lt"/>
                <a:hlinkClick r:id="rId5" tooltip="Tàu con thoi Columbia"/>
              </a:rPr>
              <a:t>Tàu </a:t>
            </a:r>
            <a:r>
              <a:rPr lang="vi-VN" sz="2400" b="1" dirty="0">
                <a:solidFill>
                  <a:schemeClr val="bg1"/>
                </a:solidFill>
                <a:latin typeface="Times New Roman" pitchFamily="18" charset="0"/>
                <a:cs typeface="Times New Roman" pitchFamily="18" charset="0"/>
                <a:hlinkClick r:id="rId5" tooltip="Tàu con thoi Columbia"/>
              </a:rPr>
              <a:t>con</a:t>
            </a:r>
            <a:r>
              <a:rPr lang="vi-VN" sz="2400" b="1" dirty="0">
                <a:solidFill>
                  <a:schemeClr val="bg1"/>
                </a:solidFill>
                <a:latin typeface="+mj-lt"/>
                <a:hlinkClick r:id="rId5" tooltip="Tàu con thoi Columbia"/>
              </a:rPr>
              <a:t> thoi Columbia</a:t>
            </a:r>
            <a:endParaRPr lang="vi-VN" sz="2400" b="1" dirty="0">
              <a:solidFill>
                <a:schemeClr val="bg1"/>
              </a:solidFill>
              <a:latin typeface="+mj-lt"/>
            </a:endParaRPr>
          </a:p>
        </p:txBody>
      </p:sp>
      <p:sp>
        <p:nvSpPr>
          <p:cNvPr id="30726" name="Text Box 6"/>
          <p:cNvSpPr txBox="1">
            <a:spLocks noChangeArrowheads="1"/>
          </p:cNvSpPr>
          <p:nvPr/>
        </p:nvSpPr>
        <p:spPr bwMode="auto">
          <a:xfrm>
            <a:off x="5362575" y="1697038"/>
            <a:ext cx="30956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cs typeface="Times New Roman" pitchFamily="18" charset="0"/>
              </a:rPr>
              <a:t>Công nghiệp Hàng không Vũ trụ</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40643"/>
                                        </p:tgtEl>
                                        <p:attrNameLst>
                                          <p:attrName>style.visibility</p:attrName>
                                        </p:attrNameLst>
                                      </p:cBhvr>
                                      <p:to>
                                        <p:strVal val="visible"/>
                                      </p:to>
                                    </p:set>
                                    <p:anim calcmode="lin" valueType="num">
                                      <p:cBhvr additive="base">
                                        <p:cTn id="7" dur="500" fill="hold"/>
                                        <p:tgtEl>
                                          <p:spTgt spid="240643"/>
                                        </p:tgtEl>
                                        <p:attrNameLst>
                                          <p:attrName>ppt_x</p:attrName>
                                        </p:attrNameLst>
                                      </p:cBhvr>
                                      <p:tavLst>
                                        <p:tav tm="0">
                                          <p:val>
                                            <p:strVal val="#ppt_x"/>
                                          </p:val>
                                        </p:tav>
                                        <p:tav tm="100000">
                                          <p:val>
                                            <p:strVal val="#ppt_x"/>
                                          </p:val>
                                        </p:tav>
                                      </p:tavLst>
                                    </p:anim>
                                    <p:anim calcmode="lin" valueType="num">
                                      <p:cBhvr additive="base">
                                        <p:cTn id="8" dur="500" fill="hold"/>
                                        <p:tgtEl>
                                          <p:spTgt spid="2406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40644"/>
                                        </p:tgtEl>
                                        <p:attrNameLst>
                                          <p:attrName>style.visibility</p:attrName>
                                        </p:attrNameLst>
                                      </p:cBhvr>
                                      <p:to>
                                        <p:strVal val="visible"/>
                                      </p:to>
                                    </p:set>
                                    <p:animEffect transition="in" filter="blinds(horizontal)">
                                      <p:cBhvr>
                                        <p:cTn id="12" dur="500"/>
                                        <p:tgtEl>
                                          <p:spTgt spid="240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0642"/>
                                        </p:tgtEl>
                                        <p:attrNameLst>
                                          <p:attrName>style.visibility</p:attrName>
                                        </p:attrNameLst>
                                      </p:cBhvr>
                                      <p:to>
                                        <p:strVal val="visible"/>
                                      </p:to>
                                    </p:set>
                                    <p:anim calcmode="lin" valueType="num">
                                      <p:cBhvr additive="base">
                                        <p:cTn id="17" dur="500" fill="hold"/>
                                        <p:tgtEl>
                                          <p:spTgt spid="240642"/>
                                        </p:tgtEl>
                                        <p:attrNameLst>
                                          <p:attrName>ppt_x</p:attrName>
                                        </p:attrNameLst>
                                      </p:cBhvr>
                                      <p:tavLst>
                                        <p:tav tm="0">
                                          <p:val>
                                            <p:strVal val="#ppt_x"/>
                                          </p:val>
                                        </p:tav>
                                        <p:tav tm="100000">
                                          <p:val>
                                            <p:strVal val="#ppt_x"/>
                                          </p:val>
                                        </p:tav>
                                      </p:tavLst>
                                    </p:anim>
                                    <p:anim calcmode="lin" valueType="num">
                                      <p:cBhvr additive="base">
                                        <p:cTn id="18" dur="500" fill="hold"/>
                                        <p:tgtEl>
                                          <p:spTgt spid="24064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40645"/>
                                        </p:tgtEl>
                                        <p:attrNameLst>
                                          <p:attrName>style.visibility</p:attrName>
                                        </p:attrNameLst>
                                      </p:cBhvr>
                                      <p:to>
                                        <p:strVal val="visible"/>
                                      </p:to>
                                    </p:set>
                                    <p:animEffect transition="in" filter="blinds(horizontal)">
                                      <p:cBhvr>
                                        <p:cTn id="22" dur="500"/>
                                        <p:tgtEl>
                                          <p:spTgt spid="24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p:bldP spid="2406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2"/>
          <p:cNvSpPr>
            <a:spLocks noChangeArrowheads="1"/>
          </p:cNvSpPr>
          <p:nvPr/>
        </p:nvSpPr>
        <p:spPr bwMode="auto">
          <a:xfrm>
            <a:off x="228600" y="152400"/>
            <a:ext cx="8686800" cy="6477000"/>
          </a:xfrm>
          <a:prstGeom prst="rect">
            <a:avLst/>
          </a:prstGeom>
          <a:noFill/>
          <a:ln w="57150" cmpd="thickThin">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atin typeface="Times New Roman" pitchFamily="18" charset="0"/>
              <a:cs typeface="Times New Roman" pitchFamily="18" charset="0"/>
            </a:endParaRPr>
          </a:p>
        </p:txBody>
      </p:sp>
      <p:sp>
        <p:nvSpPr>
          <p:cNvPr id="31747" name="Rectangle 4"/>
          <p:cNvSpPr>
            <a:spLocks noChangeArrowheads="1"/>
          </p:cNvSpPr>
          <p:nvPr/>
        </p:nvSpPr>
        <p:spPr bwMode="auto">
          <a:xfrm>
            <a:off x="2667000" y="38100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2800" b="1">
                <a:solidFill>
                  <a:srgbClr val="FF0000"/>
                </a:solidFill>
                <a:latin typeface="Times New Roman" pitchFamily="18" charset="0"/>
                <a:cs typeface="Times New Roman" pitchFamily="18" charset="0"/>
              </a:rPr>
              <a:t>Châu Mĩ (Tiếp theo)</a:t>
            </a:r>
          </a:p>
        </p:txBody>
      </p:sp>
      <p:sp>
        <p:nvSpPr>
          <p:cNvPr id="31748" name="Rectangle 5"/>
          <p:cNvSpPr>
            <a:spLocks noChangeArrowheads="1"/>
          </p:cNvSpPr>
          <p:nvPr/>
        </p:nvSpPr>
        <p:spPr bwMode="auto">
          <a:xfrm>
            <a:off x="2971800" y="21336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sp>
        <p:nvSpPr>
          <p:cNvPr id="31749" name="Rectangle 8"/>
          <p:cNvSpPr>
            <a:spLocks noChangeArrowheads="1"/>
          </p:cNvSpPr>
          <p:nvPr/>
        </p:nvSpPr>
        <p:spPr bwMode="auto">
          <a:xfrm>
            <a:off x="304800" y="21336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r>
              <a:rPr lang="en-US" sz="2800" b="1">
                <a:solidFill>
                  <a:srgbClr val="0000FF"/>
                </a:solidFill>
                <a:latin typeface="Times New Roman" pitchFamily="18" charset="0"/>
                <a:cs typeface="Times New Roman" pitchFamily="18" charset="0"/>
                <a:sym typeface="Wingdings" pitchFamily="2" charset="2"/>
              </a:rPr>
              <a:t>* Phần lớn cư dân châu Mĩ là người nhập cư. Bắc Mĩ có nền nông nghiệp tiên tiến, công nghiệp hiện đại. Trung và Nam Mĩ chủ yếu sản xuất nông sản và khai thác khoáng sản để xuất khẩu.</a:t>
            </a:r>
          </a:p>
          <a:p>
            <a:pPr algn="just" eaLnBrk="1" hangingPunct="1"/>
            <a:r>
              <a:rPr lang="en-US" sz="2800">
                <a:solidFill>
                  <a:srgbClr val="FF0000"/>
                </a:solidFill>
                <a:latin typeface="Times New Roman" pitchFamily="18" charset="0"/>
                <a:cs typeface="Times New Roman" pitchFamily="18" charset="0"/>
                <a:sym typeface="Wingdings" pitchFamily="2" charset="2"/>
              </a:rPr>
              <a:t>- </a:t>
            </a:r>
            <a:r>
              <a:rPr lang="en-US" sz="2800" b="1">
                <a:solidFill>
                  <a:srgbClr val="FF0000"/>
                </a:solidFill>
                <a:latin typeface="Times New Roman" pitchFamily="18" charset="0"/>
                <a:cs typeface="Times New Roman" pitchFamily="18" charset="0"/>
                <a:sym typeface="Wingdings" pitchFamily="2" charset="2"/>
              </a:rPr>
              <a:t>Hoa Kì là một trong những nước có nền kinh tế phát triển nhất thế giới .</a:t>
            </a:r>
          </a:p>
        </p:txBody>
      </p:sp>
      <p:sp>
        <p:nvSpPr>
          <p:cNvPr id="31750" name="Text Box 9"/>
          <p:cNvSpPr txBox="1">
            <a:spLocks noChangeArrowheads="1"/>
          </p:cNvSpPr>
          <p:nvPr/>
        </p:nvSpPr>
        <p:spPr bwMode="auto">
          <a:xfrm>
            <a:off x="3581400" y="1600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u="sng">
                <a:solidFill>
                  <a:srgbClr val="0000FF"/>
                </a:solidFill>
                <a:latin typeface="Times New Roman" pitchFamily="18" charset="0"/>
                <a:cs typeface="Times New Roman" pitchFamily="18" charset="0"/>
              </a:rPr>
              <a:t>Bài học</a:t>
            </a:r>
            <a:r>
              <a:rPr lang="en-US" sz="2800">
                <a:solidFill>
                  <a:srgbClr val="0000FF"/>
                </a:solidFill>
                <a:latin typeface="Times New Roman" pitchFamily="18" charset="0"/>
                <a:cs typeface="Times New Roman" pitchFamily="18" charset="0"/>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9"/>
          <p:cNvSpPr txBox="1">
            <a:spLocks noChangeArrowheads="1"/>
          </p:cNvSpPr>
          <p:nvPr/>
        </p:nvSpPr>
        <p:spPr bwMode="auto">
          <a:xfrm>
            <a:off x="0" y="5334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latin typeface="Times New Roman" pitchFamily="18" charset="0"/>
                <a:cs typeface="Times New Roman" pitchFamily="18" charset="0"/>
              </a:rPr>
              <a:t>3. Dân cư châu Mĩ</a:t>
            </a:r>
            <a:r>
              <a:rPr lang="en-US" sz="2800">
                <a:latin typeface="Times New Roman" pitchFamily="18" charset="0"/>
                <a:cs typeface="Times New Roman" pitchFamily="18" charset="0"/>
              </a:rPr>
              <a:t>:</a:t>
            </a:r>
          </a:p>
        </p:txBody>
      </p:sp>
      <p:sp>
        <p:nvSpPr>
          <p:cNvPr id="5123" name="Rectangle 7"/>
          <p:cNvSpPr>
            <a:spLocks noChangeArrowheads="1"/>
          </p:cNvSpPr>
          <p:nvPr/>
        </p:nvSpPr>
        <p:spPr bwMode="auto">
          <a:xfrm>
            <a:off x="2743200" y="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3200" b="1">
                <a:solidFill>
                  <a:srgbClr val="FF0000"/>
                </a:solidFill>
                <a:latin typeface="Times New Roman" pitchFamily="18" charset="0"/>
                <a:cs typeface="Times New Roman" pitchFamily="18" charset="0"/>
              </a:rPr>
              <a:t>Châu Mĩ (Tiếp theo)</a:t>
            </a:r>
          </a:p>
        </p:txBody>
      </p:sp>
      <p:sp>
        <p:nvSpPr>
          <p:cNvPr id="5124" name="Rectangle 44"/>
          <p:cNvSpPr>
            <a:spLocks noChangeArrowheads="1"/>
          </p:cNvSpPr>
          <p:nvPr/>
        </p:nvSpPr>
        <p:spPr bwMode="auto">
          <a:xfrm>
            <a:off x="0" y="10144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spcBef>
                <a:spcPct val="50000"/>
              </a:spcBef>
              <a:buFont typeface="Wingdings" pitchFamily="2" charset="2"/>
              <a:buNone/>
            </a:pPr>
            <a:r>
              <a:rPr lang="en-US" sz="2800" b="1">
                <a:solidFill>
                  <a:srgbClr val="0000FF"/>
                </a:solidFill>
                <a:latin typeface="Times New Roman" pitchFamily="18" charset="0"/>
                <a:cs typeface="Times New Roman" pitchFamily="18" charset="0"/>
              </a:rPr>
              <a:t>- Châu Mĩ đứng thứ ba về số dân trên thế giới.</a:t>
            </a:r>
          </a:p>
        </p:txBody>
      </p:sp>
      <p:sp>
        <p:nvSpPr>
          <p:cNvPr id="58413" name="Rectangle 45"/>
          <p:cNvSpPr>
            <a:spLocks noChangeArrowheads="1"/>
          </p:cNvSpPr>
          <p:nvPr/>
        </p:nvSpPr>
        <p:spPr bwMode="auto">
          <a:xfrm>
            <a:off x="0" y="1447800"/>
            <a:ext cx="6172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spcBef>
                <a:spcPct val="50000"/>
              </a:spcBef>
              <a:buClr>
                <a:schemeClr val="tx1"/>
              </a:buClr>
              <a:buFont typeface="Wingdings" pitchFamily="2" charset="2"/>
              <a:buNone/>
            </a:pPr>
            <a:r>
              <a:rPr lang="en-US" sz="2800" b="1">
                <a:solidFill>
                  <a:srgbClr val="FF0000"/>
                </a:solidFill>
                <a:latin typeface="Times New Roman" pitchFamily="18" charset="0"/>
                <a:cs typeface="Times New Roman" pitchFamily="18" charset="0"/>
              </a:rPr>
              <a:t>- Ai là chủ nhân xa xưa của châu Mĩ ?</a:t>
            </a:r>
          </a:p>
          <a:p>
            <a:pPr eaLnBrk="1" hangingPunct="1">
              <a:spcBef>
                <a:spcPct val="50000"/>
              </a:spcBef>
              <a:buClr>
                <a:schemeClr val="tx1"/>
              </a:buClr>
              <a:buFont typeface="Wingdings" pitchFamily="2" charset="2"/>
              <a:buChar char="v"/>
            </a:pPr>
            <a:endParaRPr lang="en-US" sz="2000" b="1">
              <a:solidFill>
                <a:srgbClr val="FF0000"/>
              </a:solidFill>
              <a:latin typeface="Times New Roman" pitchFamily="18" charset="0"/>
              <a:cs typeface="Times New Roman" pitchFamily="18" charset="0"/>
            </a:endParaRPr>
          </a:p>
        </p:txBody>
      </p:sp>
      <p:sp>
        <p:nvSpPr>
          <p:cNvPr id="5126" name="Rectangle 5"/>
          <p:cNvSpPr>
            <a:spLocks noChangeArrowheads="1"/>
          </p:cNvSpPr>
          <p:nvPr/>
        </p:nvSpPr>
        <p:spPr bwMode="auto">
          <a:xfrm>
            <a:off x="2971800" y="21336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pic>
        <p:nvPicPr>
          <p:cNvPr id="25606" name="Picture 6" descr="da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81200"/>
            <a:ext cx="480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6" name="Rectangle 48"/>
          <p:cNvSpPr>
            <a:spLocks noChangeArrowheads="1"/>
          </p:cNvSpPr>
          <p:nvPr/>
        </p:nvSpPr>
        <p:spPr bwMode="auto">
          <a:xfrm>
            <a:off x="4800600" y="601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spcBef>
                <a:spcPct val="50000"/>
              </a:spcBef>
            </a:pPr>
            <a:r>
              <a:rPr lang="en-US" sz="2800" b="1">
                <a:solidFill>
                  <a:srgbClr val="0000FF"/>
                </a:solidFill>
                <a:latin typeface="Times New Roman" pitchFamily="18" charset="0"/>
                <a:cs typeface="Times New Roman" pitchFamily="18" charset="0"/>
              </a:rPr>
              <a:t>Người Anh-điêng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413"/>
                                        </p:tgtEl>
                                        <p:attrNameLst>
                                          <p:attrName>style.visibility</p:attrName>
                                        </p:attrNameLst>
                                      </p:cBhvr>
                                      <p:to>
                                        <p:strVal val="visible"/>
                                      </p:to>
                                    </p:set>
                                    <p:animEffect transition="in" filter="box(in)">
                                      <p:cBhvr>
                                        <p:cTn id="7" dur="500"/>
                                        <p:tgtEl>
                                          <p:spTgt spid="58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checkerboard(across)">
                                      <p:cBhvr>
                                        <p:cTn id="12" dur="500"/>
                                        <p:tgtEl>
                                          <p:spTgt spid="25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8416"/>
                                        </p:tgtEl>
                                        <p:attrNameLst>
                                          <p:attrName>style.visibility</p:attrName>
                                        </p:attrNameLst>
                                      </p:cBhvr>
                                      <p:to>
                                        <p:strVal val="visible"/>
                                      </p:to>
                                    </p:set>
                                    <p:animEffect transition="in" filter="diamond(in)">
                                      <p:cBhvr>
                                        <p:cTn id="17" dur="2000"/>
                                        <p:tgtEl>
                                          <p:spTgt spid="58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13" grpId="0"/>
      <p:bldP spid="584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9"/>
          <p:cNvSpPr txBox="1">
            <a:spLocks noChangeArrowheads="1"/>
          </p:cNvSpPr>
          <p:nvPr/>
        </p:nvSpPr>
        <p:spPr bwMode="auto">
          <a:xfrm>
            <a:off x="0" y="6096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latin typeface="Times New Roman" pitchFamily="18" charset="0"/>
                <a:cs typeface="Times New Roman" pitchFamily="18" charset="0"/>
              </a:rPr>
              <a:t>3. Dân cư châu Mĩ:</a:t>
            </a:r>
          </a:p>
        </p:txBody>
      </p:sp>
      <p:sp>
        <p:nvSpPr>
          <p:cNvPr id="6147" name="Rectangle 7"/>
          <p:cNvSpPr>
            <a:spLocks noChangeArrowheads="1"/>
          </p:cNvSpPr>
          <p:nvPr/>
        </p:nvSpPr>
        <p:spPr bwMode="auto">
          <a:xfrm>
            <a:off x="2667000" y="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3200" b="1">
                <a:solidFill>
                  <a:srgbClr val="FF0000"/>
                </a:solidFill>
                <a:latin typeface="Times New Roman" pitchFamily="18" charset="0"/>
                <a:cs typeface="Times New Roman" pitchFamily="18" charset="0"/>
              </a:rPr>
              <a:t>Châu Mĩ (Tiếp theo)</a:t>
            </a:r>
          </a:p>
        </p:txBody>
      </p:sp>
      <p:sp>
        <p:nvSpPr>
          <p:cNvPr id="6148" name="Rectangle 8"/>
          <p:cNvSpPr>
            <a:spLocks noChangeArrowheads="1"/>
          </p:cNvSpPr>
          <p:nvPr/>
        </p:nvSpPr>
        <p:spPr bwMode="auto">
          <a:xfrm>
            <a:off x="152400" y="10668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spcBef>
                <a:spcPct val="50000"/>
              </a:spcBef>
              <a:buFont typeface="Wingdings" pitchFamily="2" charset="2"/>
              <a:buNone/>
            </a:pPr>
            <a:r>
              <a:rPr lang="en-US" sz="2800" b="1">
                <a:solidFill>
                  <a:srgbClr val="0000FF"/>
                </a:solidFill>
                <a:latin typeface="Times New Roman" pitchFamily="18" charset="0"/>
                <a:cs typeface="Times New Roman" pitchFamily="18" charset="0"/>
              </a:rPr>
              <a:t>-  Châu Mĩ đứng thứ ba về số dân trên thế giới.</a:t>
            </a:r>
          </a:p>
        </p:txBody>
      </p:sp>
      <p:sp>
        <p:nvSpPr>
          <p:cNvPr id="6149" name="Rectangle 5"/>
          <p:cNvSpPr>
            <a:spLocks noChangeArrowheads="1"/>
          </p:cNvSpPr>
          <p:nvPr/>
        </p:nvSpPr>
        <p:spPr bwMode="auto">
          <a:xfrm>
            <a:off x="3124200" y="15240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graphicFrame>
        <p:nvGraphicFramePr>
          <p:cNvPr id="64549" name="Group 37"/>
          <p:cNvGraphicFramePr>
            <a:graphicFrameLocks noGrp="1"/>
          </p:cNvGraphicFramePr>
          <p:nvPr/>
        </p:nvGraphicFramePr>
        <p:xfrm>
          <a:off x="1066800" y="1752600"/>
          <a:ext cx="7696200" cy="3081337"/>
        </p:xfrm>
        <a:graphic>
          <a:graphicData uri="http://schemas.openxmlformats.org/drawingml/2006/table">
            <a:tbl>
              <a:tblPr/>
              <a:tblGrid>
                <a:gridCol w="4358063">
                  <a:extLst>
                    <a:ext uri="{9D8B030D-6E8A-4147-A177-3AD203B41FA5}">
                      <a16:colId xmlns:a16="http://schemas.microsoft.com/office/drawing/2014/main" val="20000"/>
                    </a:ext>
                  </a:extLst>
                </a:gridCol>
                <a:gridCol w="3338137">
                  <a:extLst>
                    <a:ext uri="{9D8B030D-6E8A-4147-A177-3AD203B41FA5}">
                      <a16:colId xmlns:a16="http://schemas.microsoft.com/office/drawing/2014/main" val="20001"/>
                    </a:ext>
                  </a:extLst>
                </a:gridCol>
              </a:tblGrid>
              <a:tr h="609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Thành</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phần</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dân</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cư</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châu</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Mĩ</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da</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504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 Người Anh-điêng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Da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vàng</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501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Người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gốc</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Âu</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Da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trắng</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504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 Người gốc Phi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Da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đen</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503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 Người gốc 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Da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vàng</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4572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 Người Lai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4549"/>
                                        </p:tgtEl>
                                        <p:attrNameLst>
                                          <p:attrName>style.visibility</p:attrName>
                                        </p:attrNameLst>
                                      </p:cBhvr>
                                      <p:to>
                                        <p:strVal val="visible"/>
                                      </p:to>
                                    </p:set>
                                    <p:anim calcmode="lin" valueType="num">
                                      <p:cBhvr additive="base">
                                        <p:cTn id="7" dur="500" fill="hold"/>
                                        <p:tgtEl>
                                          <p:spTgt spid="64549"/>
                                        </p:tgtEl>
                                        <p:attrNameLst>
                                          <p:attrName>ppt_x</p:attrName>
                                        </p:attrNameLst>
                                      </p:cBhvr>
                                      <p:tavLst>
                                        <p:tav tm="0">
                                          <p:val>
                                            <p:strVal val="0-#ppt_w/2"/>
                                          </p:val>
                                        </p:tav>
                                        <p:tav tm="100000">
                                          <p:val>
                                            <p:strVal val="#ppt_x"/>
                                          </p:val>
                                        </p:tav>
                                      </p:tavLst>
                                    </p:anim>
                                    <p:anim calcmode="lin" valueType="num">
                                      <p:cBhvr additive="base">
                                        <p:cTn id="8" dur="500" fill="hold"/>
                                        <p:tgtEl>
                                          <p:spTgt spid="645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2590800" y="2286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3200" b="1">
                <a:solidFill>
                  <a:srgbClr val="FF0000"/>
                </a:solidFill>
                <a:latin typeface="Times New Roman" pitchFamily="18" charset="0"/>
                <a:cs typeface="Times New Roman" pitchFamily="18" charset="0"/>
              </a:rPr>
              <a:t>Châu Mĩ (Tiếp theo)</a:t>
            </a:r>
          </a:p>
        </p:txBody>
      </p:sp>
      <p:sp>
        <p:nvSpPr>
          <p:cNvPr id="7171" name="Rectangle 5"/>
          <p:cNvSpPr>
            <a:spLocks noChangeArrowheads="1"/>
          </p:cNvSpPr>
          <p:nvPr/>
        </p:nvSpPr>
        <p:spPr bwMode="auto">
          <a:xfrm>
            <a:off x="2895600" y="2133600"/>
            <a:ext cx="5715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pic>
        <p:nvPicPr>
          <p:cNvPr id="46087" name="Picture 7" descr="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5908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descr="Imag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403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1" descr="15-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038600"/>
            <a:ext cx="403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4" descr="da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371600"/>
            <a:ext cx="274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Text Box 20"/>
          <p:cNvSpPr txBox="1">
            <a:spLocks noChangeArrowheads="1"/>
          </p:cNvSpPr>
          <p:nvPr/>
        </p:nvSpPr>
        <p:spPr bwMode="auto">
          <a:xfrm>
            <a:off x="381000" y="3581400"/>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chemeClr val="bg1"/>
                </a:solidFill>
                <a:latin typeface="Times New Roman" pitchFamily="18" charset="0"/>
                <a:cs typeface="Times New Roman" pitchFamily="18" charset="0"/>
              </a:rPr>
              <a:t>Người Anh-điêng</a:t>
            </a:r>
          </a:p>
        </p:txBody>
      </p:sp>
      <p:sp>
        <p:nvSpPr>
          <p:cNvPr id="46102" name="Text Box 22"/>
          <p:cNvSpPr txBox="1">
            <a:spLocks noChangeArrowheads="1"/>
          </p:cNvSpPr>
          <p:nvPr/>
        </p:nvSpPr>
        <p:spPr bwMode="auto">
          <a:xfrm>
            <a:off x="6172200" y="3505200"/>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chemeClr val="bg1"/>
                </a:solidFill>
                <a:latin typeface="Times New Roman" pitchFamily="18" charset="0"/>
                <a:cs typeface="Times New Roman" pitchFamily="18" charset="0"/>
              </a:rPr>
              <a:t>Người Châu Âu</a:t>
            </a:r>
          </a:p>
        </p:txBody>
      </p:sp>
      <p:sp>
        <p:nvSpPr>
          <p:cNvPr id="46103" name="Text Box 23"/>
          <p:cNvSpPr txBox="1">
            <a:spLocks noChangeArrowheads="1"/>
          </p:cNvSpPr>
          <p:nvPr/>
        </p:nvSpPr>
        <p:spPr bwMode="auto">
          <a:xfrm>
            <a:off x="762000" y="618331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chemeClr val="bg1"/>
                </a:solidFill>
                <a:latin typeface="Times New Roman" pitchFamily="18" charset="0"/>
                <a:cs typeface="Times New Roman" pitchFamily="18" charset="0"/>
              </a:rPr>
              <a:t>Người Châu Phi</a:t>
            </a:r>
          </a:p>
        </p:txBody>
      </p:sp>
      <p:sp>
        <p:nvSpPr>
          <p:cNvPr id="46104" name="Text Box 24"/>
          <p:cNvSpPr txBox="1">
            <a:spLocks noChangeArrowheads="1"/>
          </p:cNvSpPr>
          <p:nvPr/>
        </p:nvSpPr>
        <p:spPr bwMode="auto">
          <a:xfrm>
            <a:off x="5334000" y="6169025"/>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chemeClr val="bg1"/>
                </a:solidFill>
                <a:latin typeface="Times New Roman" pitchFamily="18" charset="0"/>
                <a:cs typeface="Times New Roman" pitchFamily="18" charset="0"/>
              </a:rPr>
              <a:t>Người Lai</a:t>
            </a:r>
          </a:p>
        </p:txBody>
      </p:sp>
      <p:pic>
        <p:nvPicPr>
          <p:cNvPr id="46085" name="Picture 5" descr="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371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5" name="Rectangle 45"/>
          <p:cNvSpPr>
            <a:spLocks noChangeArrowheads="1"/>
          </p:cNvSpPr>
          <p:nvPr/>
        </p:nvSpPr>
        <p:spPr bwMode="auto">
          <a:xfrm>
            <a:off x="3505200" y="3581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spcBef>
                <a:spcPct val="50000"/>
              </a:spcBef>
            </a:pPr>
            <a:r>
              <a:rPr lang="en-US" sz="2000" b="1">
                <a:solidFill>
                  <a:schemeClr val="bg1"/>
                </a:solidFill>
                <a:latin typeface="Times New Roman" pitchFamily="18" charset="0"/>
                <a:cs typeface="Times New Roman" pitchFamily="18" charset="0"/>
              </a:rPr>
              <a:t>Người Châu 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94"/>
                                        </p:tgtEl>
                                        <p:attrNameLst>
                                          <p:attrName>style.visibility</p:attrName>
                                        </p:attrNameLst>
                                      </p:cBhvr>
                                      <p:to>
                                        <p:strVal val="visible"/>
                                      </p:to>
                                    </p:set>
                                    <p:animEffect transition="in" filter="blinds(horizontal)">
                                      <p:cBhvr>
                                        <p:cTn id="7" dur="500"/>
                                        <p:tgtEl>
                                          <p:spTgt spid="460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100"/>
                                        </p:tgtEl>
                                        <p:attrNameLst>
                                          <p:attrName>style.visibility</p:attrName>
                                        </p:attrNameLst>
                                      </p:cBhvr>
                                      <p:to>
                                        <p:strVal val="visible"/>
                                      </p:to>
                                    </p:set>
                                    <p:animEffect transition="in" filter="box(in)">
                                      <p:cBhvr>
                                        <p:cTn id="10" dur="500"/>
                                        <p:tgtEl>
                                          <p:spTgt spid="46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46085"/>
                                        </p:tgtEl>
                                        <p:attrNameLst>
                                          <p:attrName>style.visibility</p:attrName>
                                        </p:attrNameLst>
                                      </p:cBhvr>
                                      <p:to>
                                        <p:strVal val="visible"/>
                                      </p:to>
                                    </p:set>
                                    <p:animEffect transition="in" filter="checkerboard(across)">
                                      <p:cBhvr>
                                        <p:cTn id="15" dur="500"/>
                                        <p:tgtEl>
                                          <p:spTgt spid="4608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6605"/>
                                        </p:tgtEl>
                                        <p:attrNameLst>
                                          <p:attrName>style.visibility</p:attrName>
                                        </p:attrNameLst>
                                      </p:cBhvr>
                                      <p:to>
                                        <p:strVal val="visible"/>
                                      </p:to>
                                    </p:set>
                                    <p:animEffect transition="in" filter="blinds(horizontal)">
                                      <p:cBhvr>
                                        <p:cTn id="18" dur="500"/>
                                        <p:tgtEl>
                                          <p:spTgt spid="666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46087"/>
                                        </p:tgtEl>
                                        <p:attrNameLst>
                                          <p:attrName>style.visibility</p:attrName>
                                        </p:attrNameLst>
                                      </p:cBhvr>
                                      <p:to>
                                        <p:strVal val="visible"/>
                                      </p:to>
                                    </p:set>
                                    <p:animEffect transition="in" filter="checkerboard(across)">
                                      <p:cBhvr>
                                        <p:cTn id="23" dur="500"/>
                                        <p:tgtEl>
                                          <p:spTgt spid="4608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6102"/>
                                        </p:tgtEl>
                                        <p:attrNameLst>
                                          <p:attrName>style.visibility</p:attrName>
                                        </p:attrNameLst>
                                      </p:cBhvr>
                                      <p:to>
                                        <p:strVal val="visible"/>
                                      </p:to>
                                    </p:set>
                                    <p:animEffect transition="in" filter="diamond(in)">
                                      <p:cBhvr>
                                        <p:cTn id="26" dur="2000"/>
                                        <p:tgtEl>
                                          <p:spTgt spid="461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46089"/>
                                        </p:tgtEl>
                                        <p:attrNameLst>
                                          <p:attrName>style.visibility</p:attrName>
                                        </p:attrNameLst>
                                      </p:cBhvr>
                                      <p:to>
                                        <p:strVal val="visible"/>
                                      </p:to>
                                    </p:set>
                                    <p:animEffect transition="in" filter="checkerboard(across)">
                                      <p:cBhvr>
                                        <p:cTn id="31" dur="500"/>
                                        <p:tgtEl>
                                          <p:spTgt spid="46089"/>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46103"/>
                                        </p:tgtEl>
                                        <p:attrNameLst>
                                          <p:attrName>style.visibility</p:attrName>
                                        </p:attrNameLst>
                                      </p:cBhvr>
                                      <p:to>
                                        <p:strVal val="visible"/>
                                      </p:to>
                                    </p:set>
                                    <p:anim calcmode="lin" valueType="num">
                                      <p:cBhvr additive="base">
                                        <p:cTn id="34" dur="500" fill="hold"/>
                                        <p:tgtEl>
                                          <p:spTgt spid="46103"/>
                                        </p:tgtEl>
                                        <p:attrNameLst>
                                          <p:attrName>ppt_x</p:attrName>
                                        </p:attrNameLst>
                                      </p:cBhvr>
                                      <p:tavLst>
                                        <p:tav tm="0">
                                          <p:val>
                                            <p:strVal val="#ppt_x"/>
                                          </p:val>
                                        </p:tav>
                                        <p:tav tm="100000">
                                          <p:val>
                                            <p:strVal val="#ppt_x"/>
                                          </p:val>
                                        </p:tav>
                                      </p:tavLst>
                                    </p:anim>
                                    <p:anim calcmode="lin" valueType="num">
                                      <p:cBhvr additive="base">
                                        <p:cTn id="35" dur="500" fill="hold"/>
                                        <p:tgtEl>
                                          <p:spTgt spid="46103"/>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46091"/>
                                        </p:tgtEl>
                                        <p:attrNameLst>
                                          <p:attrName>style.visibility</p:attrName>
                                        </p:attrNameLst>
                                      </p:cBhvr>
                                      <p:to>
                                        <p:strVal val="visible"/>
                                      </p:to>
                                    </p:set>
                                    <p:animEffect transition="in" filter="box(in)">
                                      <p:cBhvr>
                                        <p:cTn id="40" dur="500"/>
                                        <p:tgtEl>
                                          <p:spTgt spid="46091"/>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6104"/>
                                        </p:tgtEl>
                                        <p:attrNameLst>
                                          <p:attrName>style.visibility</p:attrName>
                                        </p:attrNameLst>
                                      </p:cBhvr>
                                      <p:to>
                                        <p:strVal val="visible"/>
                                      </p:to>
                                    </p:set>
                                    <p:animEffect transition="in" filter="checkerboard(across)">
                                      <p:cBhvr>
                                        <p:cTn id="43" dur="500"/>
                                        <p:tgtEl>
                                          <p:spTgt spid="46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0" grpId="0"/>
      <p:bldP spid="46102" grpId="0"/>
      <p:bldP spid="46103" grpId="0"/>
      <p:bldP spid="46104" grpId="0"/>
      <p:bldP spid="666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9"/>
          <p:cNvSpPr txBox="1">
            <a:spLocks noChangeArrowheads="1"/>
          </p:cNvSpPr>
          <p:nvPr/>
        </p:nvSpPr>
        <p:spPr bwMode="auto">
          <a:xfrm>
            <a:off x="228600" y="1371600"/>
            <a:ext cx="4086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latin typeface="Times New Roman" pitchFamily="18" charset="0"/>
                <a:cs typeface="Times New Roman" pitchFamily="18" charset="0"/>
              </a:rPr>
              <a:t>3. Dân cư châu Mĩ</a:t>
            </a:r>
            <a:r>
              <a:rPr lang="en-US" sz="2800">
                <a:latin typeface="Times New Roman" pitchFamily="18" charset="0"/>
                <a:cs typeface="Times New Roman" pitchFamily="18" charset="0"/>
              </a:rPr>
              <a:t>:</a:t>
            </a:r>
          </a:p>
        </p:txBody>
      </p:sp>
      <p:sp>
        <p:nvSpPr>
          <p:cNvPr id="8195" name="Rectangle 7"/>
          <p:cNvSpPr>
            <a:spLocks noChangeArrowheads="1"/>
          </p:cNvSpPr>
          <p:nvPr/>
        </p:nvSpPr>
        <p:spPr bwMode="auto">
          <a:xfrm>
            <a:off x="3200400" y="1524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3200" b="1">
                <a:solidFill>
                  <a:srgbClr val="FF0000"/>
                </a:solidFill>
                <a:latin typeface="Times New Roman" pitchFamily="18" charset="0"/>
                <a:cs typeface="Times New Roman" pitchFamily="18" charset="0"/>
              </a:rPr>
              <a:t>Châu Mĩ (Tiếp theo)</a:t>
            </a:r>
          </a:p>
        </p:txBody>
      </p:sp>
      <p:sp>
        <p:nvSpPr>
          <p:cNvPr id="8196" name="Rectangle 8"/>
          <p:cNvSpPr>
            <a:spLocks noChangeArrowheads="1"/>
          </p:cNvSpPr>
          <p:nvPr/>
        </p:nvSpPr>
        <p:spPr bwMode="auto">
          <a:xfrm>
            <a:off x="-15875" y="21336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50000"/>
              </a:spcBef>
              <a:buFont typeface="Wingdings" pitchFamily="2" charset="2"/>
              <a:buNone/>
            </a:pPr>
            <a:r>
              <a:rPr lang="en-US" sz="2800" b="1">
                <a:solidFill>
                  <a:srgbClr val="0000FF"/>
                </a:solidFill>
                <a:latin typeface="Times New Roman" pitchFamily="18" charset="0"/>
                <a:cs typeface="Times New Roman" pitchFamily="18" charset="0"/>
              </a:rPr>
              <a:t>- Châu Mĩ đứng thứ ba về số dân trên thế giới.</a:t>
            </a:r>
          </a:p>
        </p:txBody>
      </p:sp>
      <p:sp>
        <p:nvSpPr>
          <p:cNvPr id="8197" name="Rectangle 5"/>
          <p:cNvSpPr>
            <a:spLocks noChangeArrowheads="1"/>
          </p:cNvSpPr>
          <p:nvPr/>
        </p:nvSpPr>
        <p:spPr bwMode="auto">
          <a:xfrm>
            <a:off x="2895600" y="2133600"/>
            <a:ext cx="5715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Font typeface="Wingdings" pitchFamily="2" charset="2"/>
              <a:buChar char="v"/>
            </a:pPr>
            <a:endParaRPr lang="vi-VN" sz="2000" b="1">
              <a:latin typeface="Times New Roman" pitchFamily="18" charset="0"/>
              <a:cs typeface="Times New Roman" pitchFamily="18" charset="0"/>
            </a:endParaRPr>
          </a:p>
        </p:txBody>
      </p:sp>
      <p:sp>
        <p:nvSpPr>
          <p:cNvPr id="8198" name="Rectangle 12"/>
          <p:cNvSpPr>
            <a:spLocks noChangeArrowheads="1"/>
          </p:cNvSpPr>
          <p:nvPr/>
        </p:nvSpPr>
        <p:spPr bwMode="auto">
          <a:xfrm>
            <a:off x="4763" y="2743200"/>
            <a:ext cx="763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8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Phần lớn cư dân châu Mĩ là người nhập cư.</a:t>
            </a:r>
          </a:p>
        </p:txBody>
      </p:sp>
      <p:sp>
        <p:nvSpPr>
          <p:cNvPr id="8199" name="Rectangle 15"/>
          <p:cNvSpPr>
            <a:spLocks noChangeArrowheads="1"/>
          </p:cNvSpPr>
          <p:nvPr/>
        </p:nvSpPr>
        <p:spPr bwMode="auto">
          <a:xfrm>
            <a:off x="0" y="3352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8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Dân cư châu Mĩ sống tập trung ở ven biển và miền Đông.</a:t>
            </a:r>
          </a:p>
        </p:txBody>
      </p:sp>
      <p:sp>
        <p:nvSpPr>
          <p:cNvPr id="105489" name="Rectangle 17"/>
          <p:cNvSpPr>
            <a:spLocks noChangeArrowheads="1"/>
          </p:cNvSpPr>
          <p:nvPr/>
        </p:nvSpPr>
        <p:spPr bwMode="auto">
          <a:xfrm>
            <a:off x="304800" y="4038600"/>
            <a:ext cx="340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r>
              <a:rPr lang="en-US" sz="2800" b="1">
                <a:latin typeface="Times New Roman" pitchFamily="18" charset="0"/>
                <a:cs typeface="Times New Roman" pitchFamily="18" charset="0"/>
              </a:rPr>
              <a:t>4. Hoạt động kinh tế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5489"/>
                                        </p:tgtEl>
                                        <p:attrNameLst>
                                          <p:attrName>style.visibility</p:attrName>
                                        </p:attrNameLst>
                                      </p:cBhvr>
                                      <p:to>
                                        <p:strVal val="visible"/>
                                      </p:to>
                                    </p:set>
                                    <p:animEffect transition="in" filter="diamond(in)">
                                      <p:cBhvr>
                                        <p:cTn id="7" dur="2000"/>
                                        <p:tgtEl>
                                          <p:spTgt spid="105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35"/>
          <p:cNvGraphicFramePr>
            <a:graphicFrameLocks noGrp="1"/>
          </p:cNvGraphicFramePr>
          <p:nvPr/>
        </p:nvGraphicFramePr>
        <p:xfrm>
          <a:off x="207963" y="1557338"/>
          <a:ext cx="8701087" cy="4867275"/>
        </p:xfrm>
        <a:graphic>
          <a:graphicData uri="http://schemas.openxmlformats.org/drawingml/2006/table">
            <a:tbl>
              <a:tblPr/>
              <a:tblGrid>
                <a:gridCol w="1524075">
                  <a:extLst>
                    <a:ext uri="{9D8B030D-6E8A-4147-A177-3AD203B41FA5}">
                      <a16:colId xmlns:a16="http://schemas.microsoft.com/office/drawing/2014/main" val="20000"/>
                    </a:ext>
                  </a:extLst>
                </a:gridCol>
                <a:gridCol w="3948742">
                  <a:extLst>
                    <a:ext uri="{9D8B030D-6E8A-4147-A177-3AD203B41FA5}">
                      <a16:colId xmlns:a16="http://schemas.microsoft.com/office/drawing/2014/main" val="20001"/>
                    </a:ext>
                  </a:extLst>
                </a:gridCol>
                <a:gridCol w="3228270">
                  <a:extLst>
                    <a:ext uri="{9D8B030D-6E8A-4147-A177-3AD203B41FA5}">
                      <a16:colId xmlns:a16="http://schemas.microsoft.com/office/drawing/2014/main" val="20002"/>
                    </a:ext>
                  </a:extLst>
                </a:gridCol>
              </a:tblGrid>
              <a:tr h="45720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400" b="1" i="0" u="none" strike="noStrike" cap="none" normalizeH="0" baseline="0" dirty="0">
                          <a:ln>
                            <a:noFill/>
                          </a:ln>
                          <a:solidFill>
                            <a:srgbClr val="0070C0"/>
                          </a:solidFill>
                          <a:effectLst/>
                          <a:latin typeface="Times New Roman" pitchFamily="18" charset="0"/>
                          <a:cs typeface="Times New Roman" pitchFamily="18" charset="0"/>
                        </a:rPr>
                        <a:t>Bắc Mĩ</a:t>
                      </a:r>
                      <a:endParaRPr kumimoji="0" lang="en-US" sz="2400" b="1" i="0" u="none" strike="noStrike" cap="none" normalizeH="0" baseline="0" dirty="0">
                        <a:ln>
                          <a:noFill/>
                        </a:ln>
                        <a:solidFill>
                          <a:srgbClr val="0070C0"/>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70C0"/>
                          </a:solidFill>
                          <a:effectLst/>
                          <a:latin typeface="Times New Roman" pitchFamily="18" charset="0"/>
                          <a:cs typeface="Times New Roman" pitchFamily="18" charset="0"/>
                        </a:rPr>
                        <a:t>Trung Mĩ và Nam Mĩ</a:t>
                      </a:r>
                      <a:endParaRPr kumimoji="0" lang="en-US" sz="2400" b="1" i="0" u="none" strike="noStrike" cap="none" normalizeH="0" baseline="0" dirty="0">
                        <a:ln>
                          <a:noFill/>
                        </a:ln>
                        <a:solidFill>
                          <a:srgbClr val="0070C0"/>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7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0070C0"/>
                          </a:solidFill>
                          <a:effectLst/>
                          <a:latin typeface="Times New Roman" pitchFamily="18" charset="0"/>
                          <a:cs typeface="Times New Roman" pitchFamily="18" charset="0"/>
                        </a:rPr>
                        <a:t>Kinh tế</a:t>
                      </a:r>
                      <a:endParaRPr kumimoji="0" lang="en-US" sz="2800" b="1" i="0" u="none" strike="noStrike" cap="none" normalizeH="0" baseline="0" dirty="0">
                        <a:ln>
                          <a:noFill/>
                        </a:ln>
                        <a:solidFill>
                          <a:srgbClr val="0070C0"/>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65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1"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0070C0"/>
                          </a:solidFill>
                          <a:effectLst/>
                          <a:latin typeface="Times New Roman" pitchFamily="18" charset="0"/>
                          <a:cs typeface="Times New Roman" pitchFamily="18" charset="0"/>
                        </a:rPr>
                        <a:t>Nông nghiệp</a:t>
                      </a:r>
                      <a:endParaRPr kumimoji="0" lang="en-US" sz="2800" b="1" i="0" u="none" strike="noStrike" cap="none" normalizeH="0" baseline="0" dirty="0">
                        <a:ln>
                          <a:noFill/>
                        </a:ln>
                        <a:solidFill>
                          <a:srgbClr val="0070C0"/>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953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1"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0070C0"/>
                          </a:solidFill>
                          <a:effectLst/>
                          <a:latin typeface="Times New Roman" pitchFamily="18" charset="0"/>
                          <a:cs typeface="Times New Roman" pitchFamily="18" charset="0"/>
                        </a:rPr>
                        <a:t>Công nghiệp</a:t>
                      </a:r>
                      <a:endParaRPr kumimoji="0" lang="en-US" sz="2800" b="1" i="0" u="none" strike="noStrike" cap="none" normalizeH="0" baseline="0" dirty="0">
                        <a:ln>
                          <a:noFill/>
                        </a:ln>
                        <a:solidFill>
                          <a:srgbClr val="0070C0"/>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5" marR="91445"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Pentagon 3"/>
          <p:cNvSpPr/>
          <p:nvPr/>
        </p:nvSpPr>
        <p:spPr>
          <a:xfrm>
            <a:off x="533400" y="304800"/>
            <a:ext cx="3505200" cy="484188"/>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rgbClr val="FF0000"/>
                </a:solidFill>
                <a:latin typeface="Times New Roman" panose="02020603050405020304" pitchFamily="18" charset="0"/>
                <a:cs typeface="Times New Roman" panose="02020603050405020304" pitchFamily="18" charset="0"/>
              </a:rPr>
              <a:t>4.</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Hoạt động kinh tế</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241" name="Rectangle 53"/>
          <p:cNvSpPr>
            <a:spLocks noChangeArrowheads="1"/>
          </p:cNvSpPr>
          <p:nvPr/>
        </p:nvSpPr>
        <p:spPr bwMode="auto">
          <a:xfrm>
            <a:off x="152400" y="685800"/>
            <a:ext cx="8991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1" hangingPunct="1">
              <a:lnSpc>
                <a:spcPct val="90000"/>
              </a:lnSpc>
              <a:spcBef>
                <a:spcPct val="20000"/>
              </a:spcBef>
            </a:pPr>
            <a:r>
              <a:rPr lang="en-US" sz="2800" b="1">
                <a:latin typeface="Times New Roman" pitchFamily="18" charset="0"/>
              </a:rPr>
              <a:t>* Hoàn thành bảng so sánh về kinh tế giữa Bắc Mỹ với Trung Mĩ và Nam Mĩ:</a:t>
            </a:r>
            <a:endParaRPr lang="vi-VN" sz="2800" b="1">
              <a:latin typeface="Times New Roman"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35"/>
          <p:cNvGraphicFramePr>
            <a:graphicFrameLocks noGrp="1"/>
          </p:cNvGraphicFramePr>
          <p:nvPr/>
        </p:nvGraphicFramePr>
        <p:xfrm>
          <a:off x="0" y="925513"/>
          <a:ext cx="9144000" cy="5429275"/>
        </p:xfrm>
        <a:graphic>
          <a:graphicData uri="http://schemas.openxmlformats.org/drawingml/2006/table">
            <a:tbl>
              <a:tblPr/>
              <a:tblGrid>
                <a:gridCol w="14478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5719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400" b="1" i="0" u="none" strike="noStrike" cap="none" normalizeH="0" baseline="0" dirty="0">
                          <a:ln>
                            <a:noFill/>
                          </a:ln>
                          <a:solidFill>
                            <a:srgbClr val="FF0000"/>
                          </a:solidFill>
                          <a:effectLst/>
                          <a:latin typeface="Times New Roman" pitchFamily="18" charset="0"/>
                          <a:cs typeface="Times New Roman" pitchFamily="18" charset="0"/>
                        </a:rPr>
                        <a:t>Bắc Mĩ</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Times New Roman" pitchFamily="18" charset="0"/>
                          <a:cs typeface="Times New Roman" pitchFamily="18" charset="0"/>
                        </a:rPr>
                        <a:t>Trung Mĩ và Nam Mĩ</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5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3333FF"/>
                          </a:solidFill>
                          <a:effectLst/>
                          <a:latin typeface="Times New Roman" pitchFamily="18" charset="0"/>
                          <a:cs typeface="Times New Roman" pitchFamily="18" charset="0"/>
                        </a:rPr>
                        <a:t>Kinh tế</a:t>
                      </a:r>
                      <a:endParaRPr kumimoji="0" lang="en-US" sz="2800" b="1" i="0" u="none" strike="noStrike" cap="none" normalizeH="0" baseline="0" dirty="0">
                        <a:ln>
                          <a:noFill/>
                        </a:ln>
                        <a:solidFill>
                          <a:srgbClr val="3333FF"/>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Phát triển</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Đang phát triển</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623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1" i="0" u="none" strike="noStrike" cap="none" normalizeH="0" baseline="0" dirty="0">
                        <a:ln>
                          <a:noFill/>
                        </a:ln>
                        <a:solidFill>
                          <a:srgbClr val="3333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3333FF"/>
                          </a:solidFill>
                          <a:effectLst/>
                          <a:latin typeface="Times New Roman" pitchFamily="18" charset="0"/>
                          <a:cs typeface="Times New Roman" pitchFamily="18" charset="0"/>
                        </a:rPr>
                        <a:t>Nông nghiệp</a:t>
                      </a:r>
                      <a:endParaRPr kumimoji="0" lang="en-US" sz="2800" b="1" i="0" u="none" strike="noStrike" cap="none" normalizeH="0" baseline="0" dirty="0">
                        <a:ln>
                          <a:noFill/>
                        </a:ln>
                        <a:solidFill>
                          <a:srgbClr val="3333FF"/>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Nhiều phương tiện sản xuất hiện đại, quy mô sản xuất lớn.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vi-VN"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Sản phẩm:</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vi-VN"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lúa mì, bông, lợn, bò, sữa, cam, nho,...</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Chuyên sản xuất muối, cà phê, mía, bông.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Chăn nuôi bò, cừu..</a:t>
                      </a: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87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1" i="0" u="none" strike="noStrike" cap="none" normalizeH="0" baseline="0" dirty="0">
                        <a:ln>
                          <a:noFill/>
                        </a:ln>
                        <a:solidFill>
                          <a:srgbClr val="3333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3333FF"/>
                          </a:solidFill>
                          <a:effectLst/>
                          <a:latin typeface="Times New Roman" pitchFamily="18" charset="0"/>
                          <a:cs typeface="Times New Roman" pitchFamily="18" charset="0"/>
                        </a:rPr>
                        <a:t>Công nghiệp</a:t>
                      </a:r>
                      <a:endParaRPr kumimoji="0" lang="en-US" sz="2800" b="1" i="0" u="none" strike="noStrike" cap="none" normalizeH="0" baseline="0" dirty="0">
                        <a:ln>
                          <a:noFill/>
                        </a:ln>
                        <a:solidFill>
                          <a:srgbClr val="3333FF"/>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 Nhiều ngành công nghiệp kĩ thuật cao như điện tử, hàng không vũ trụ</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vi-VN" sz="2800" b="1" i="0" u="none" strike="noStrike" cap="none" normalizeH="0" baseline="0" dirty="0">
                          <a:ln>
                            <a:noFill/>
                          </a:ln>
                          <a:solidFill>
                            <a:srgbClr val="002060"/>
                          </a:solidFill>
                          <a:effectLst/>
                          <a:latin typeface="Times New Roman" pitchFamily="18" charset="0"/>
                          <a:cs typeface="Times New Roman" pitchFamily="18" charset="0"/>
                        </a:rPr>
                        <a:t>Chủ yếu là công nghiệp khai thác khoáng sản để xuất khẩu</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91438" marR="91438"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8" descr="DSC076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4572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5" name="Rectangle 9"/>
          <p:cNvSpPr>
            <a:spLocks noChangeArrowheads="1"/>
          </p:cNvSpPr>
          <p:nvPr/>
        </p:nvSpPr>
        <p:spPr bwMode="auto">
          <a:xfrm>
            <a:off x="5105400" y="4572000"/>
            <a:ext cx="3810000" cy="838200"/>
          </a:xfrm>
          <a:prstGeom prst="rect">
            <a:avLst/>
          </a:prstGeom>
          <a:solidFill>
            <a:srgbClr val="FFFFCC"/>
          </a:solidFill>
          <a:ln w="9525">
            <a:solidFill>
              <a:schemeClr val="tx1"/>
            </a:solidFill>
            <a:miter lim="800000"/>
            <a:headEnd/>
            <a:tailEnd/>
          </a:ln>
        </p:spPr>
        <p:txBody>
          <a:bodyPr wrap="none" anchor="ctr"/>
          <a:lstStyle/>
          <a:p>
            <a:pPr algn="ctr"/>
            <a:r>
              <a:rPr lang="en-US" sz="2800" b="1">
                <a:solidFill>
                  <a:srgbClr val="FF0000"/>
                </a:solidFill>
                <a:latin typeface="Times New Roman" pitchFamily="18" charset="0"/>
                <a:cs typeface="Times New Roman" pitchFamily="18" charset="0"/>
              </a:rPr>
              <a:t>b) Thu hoạch lúa mì</a:t>
            </a:r>
          </a:p>
        </p:txBody>
      </p:sp>
      <p:pic>
        <p:nvPicPr>
          <p:cNvPr id="860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4800"/>
            <a:ext cx="40386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anim calcmode="lin" valueType="num">
                                      <p:cBhvr>
                                        <p:cTn id="7" dur="5000" fill="hold"/>
                                        <p:tgtEl>
                                          <p:spTgt spid="86023"/>
                                        </p:tgtEl>
                                        <p:attrNameLst>
                                          <p:attrName>ppt_w</p:attrName>
                                        </p:attrNameLst>
                                      </p:cBhvr>
                                      <p:tavLst>
                                        <p:tav tm="0">
                                          <p:val>
                                            <p:fltVal val="0"/>
                                          </p:val>
                                        </p:tav>
                                        <p:tav tm="100000">
                                          <p:val>
                                            <p:strVal val="#ppt_w"/>
                                          </p:val>
                                        </p:tav>
                                      </p:tavLst>
                                    </p:anim>
                                    <p:anim calcmode="lin" valueType="num">
                                      <p:cBhvr>
                                        <p:cTn id="8" dur="5000" fill="hold"/>
                                        <p:tgtEl>
                                          <p:spTgt spid="86023"/>
                                        </p:tgtEl>
                                        <p:attrNameLst>
                                          <p:attrName>ppt_h</p:attrName>
                                        </p:attrNameLst>
                                      </p:cBhvr>
                                      <p:tavLst>
                                        <p:tav tm="0">
                                          <p:val>
                                            <p:fltVal val="0"/>
                                          </p:val>
                                        </p:tav>
                                        <p:tav tm="100000">
                                          <p:val>
                                            <p:strVal val="#ppt_h"/>
                                          </p:val>
                                        </p:tav>
                                      </p:tavLst>
                                    </p:anim>
                                    <p:animEffect transition="in" filter="fade">
                                      <p:cBhvr>
                                        <p:cTn id="9" dur="5000"/>
                                        <p:tgtEl>
                                          <p:spTgt spid="86023"/>
                                        </p:tgtEl>
                                      </p:cBhvr>
                                    </p:animEffect>
                                  </p:childTnLst>
                                </p:cTn>
                              </p:par>
                              <p:par>
                                <p:cTn id="10" presetID="53" presetClass="entr" presetSubtype="0" fill="hold" nodeType="withEffect">
                                  <p:stCondLst>
                                    <p:cond delay="0"/>
                                  </p:stCondLst>
                                  <p:childTnLst>
                                    <p:set>
                                      <p:cBhvr>
                                        <p:cTn id="11" dur="1" fill="hold">
                                          <p:stCondLst>
                                            <p:cond delay="0"/>
                                          </p:stCondLst>
                                        </p:cTn>
                                        <p:tgtEl>
                                          <p:spTgt spid="86026"/>
                                        </p:tgtEl>
                                        <p:attrNameLst>
                                          <p:attrName>style.visibility</p:attrName>
                                        </p:attrNameLst>
                                      </p:cBhvr>
                                      <p:to>
                                        <p:strVal val="visible"/>
                                      </p:to>
                                    </p:set>
                                    <p:anim calcmode="lin" valueType="num">
                                      <p:cBhvr>
                                        <p:cTn id="12" dur="5000" fill="hold"/>
                                        <p:tgtEl>
                                          <p:spTgt spid="86026"/>
                                        </p:tgtEl>
                                        <p:attrNameLst>
                                          <p:attrName>ppt_w</p:attrName>
                                        </p:attrNameLst>
                                      </p:cBhvr>
                                      <p:tavLst>
                                        <p:tav tm="0">
                                          <p:val>
                                            <p:fltVal val="0"/>
                                          </p:val>
                                        </p:tav>
                                        <p:tav tm="100000">
                                          <p:val>
                                            <p:strVal val="#ppt_w"/>
                                          </p:val>
                                        </p:tav>
                                      </p:tavLst>
                                    </p:anim>
                                    <p:anim calcmode="lin" valueType="num">
                                      <p:cBhvr>
                                        <p:cTn id="13" dur="5000" fill="hold"/>
                                        <p:tgtEl>
                                          <p:spTgt spid="86026"/>
                                        </p:tgtEl>
                                        <p:attrNameLst>
                                          <p:attrName>ppt_h</p:attrName>
                                        </p:attrNameLst>
                                      </p:cBhvr>
                                      <p:tavLst>
                                        <p:tav tm="0">
                                          <p:val>
                                            <p:fltVal val="0"/>
                                          </p:val>
                                        </p:tav>
                                        <p:tav tm="100000">
                                          <p:val>
                                            <p:strVal val="#ppt_h"/>
                                          </p:val>
                                        </p:tav>
                                      </p:tavLst>
                                    </p:anim>
                                    <p:animEffect transition="in" filter="fade">
                                      <p:cBhvr>
                                        <p:cTn id="14" dur="5000"/>
                                        <p:tgtEl>
                                          <p:spTgt spid="86026"/>
                                        </p:tgtEl>
                                      </p:cBhvr>
                                    </p:animEffect>
                                  </p:childTnLst>
                                </p:cTn>
                              </p:par>
                              <p:par>
                                <p:cTn id="15" presetID="53" presetClass="entr" presetSubtype="0" fill="hold" nodeType="withEffect">
                                  <p:stCondLst>
                                    <p:cond delay="0"/>
                                  </p:stCondLst>
                                  <p:childTnLst>
                                    <p:set>
                                      <p:cBhvr>
                                        <p:cTn id="16" dur="1" fill="hold">
                                          <p:stCondLst>
                                            <p:cond delay="0"/>
                                          </p:stCondLst>
                                        </p:cTn>
                                        <p:tgtEl>
                                          <p:spTgt spid="86024"/>
                                        </p:tgtEl>
                                        <p:attrNameLst>
                                          <p:attrName>style.visibility</p:attrName>
                                        </p:attrNameLst>
                                      </p:cBhvr>
                                      <p:to>
                                        <p:strVal val="visible"/>
                                      </p:to>
                                    </p:set>
                                    <p:anim calcmode="lin" valueType="num">
                                      <p:cBhvr>
                                        <p:cTn id="17" dur="5000" fill="hold"/>
                                        <p:tgtEl>
                                          <p:spTgt spid="86024"/>
                                        </p:tgtEl>
                                        <p:attrNameLst>
                                          <p:attrName>ppt_w</p:attrName>
                                        </p:attrNameLst>
                                      </p:cBhvr>
                                      <p:tavLst>
                                        <p:tav tm="0">
                                          <p:val>
                                            <p:fltVal val="0"/>
                                          </p:val>
                                        </p:tav>
                                        <p:tav tm="100000">
                                          <p:val>
                                            <p:strVal val="#ppt_w"/>
                                          </p:val>
                                        </p:tav>
                                      </p:tavLst>
                                    </p:anim>
                                    <p:anim calcmode="lin" valueType="num">
                                      <p:cBhvr>
                                        <p:cTn id="18" dur="5000" fill="hold"/>
                                        <p:tgtEl>
                                          <p:spTgt spid="86024"/>
                                        </p:tgtEl>
                                        <p:attrNameLst>
                                          <p:attrName>ppt_h</p:attrName>
                                        </p:attrNameLst>
                                      </p:cBhvr>
                                      <p:tavLst>
                                        <p:tav tm="0">
                                          <p:val>
                                            <p:fltVal val="0"/>
                                          </p:val>
                                        </p:tav>
                                        <p:tav tm="100000">
                                          <p:val>
                                            <p:strVal val="#ppt_h"/>
                                          </p:val>
                                        </p:tav>
                                      </p:tavLst>
                                    </p:anim>
                                    <p:animEffect transition="in" filter="fade">
                                      <p:cBhvr>
                                        <p:cTn id="19" dur="5000"/>
                                        <p:tgtEl>
                                          <p:spTgt spid="8602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6025"/>
                                        </p:tgtEl>
                                        <p:attrNameLst>
                                          <p:attrName>style.visibility</p:attrName>
                                        </p:attrNameLst>
                                      </p:cBhvr>
                                      <p:to>
                                        <p:strVal val="visible"/>
                                      </p:to>
                                    </p:set>
                                    <p:animEffect transition="in" filter="diamond(in)">
                                      <p:cBhvr>
                                        <p:cTn id="22" dur="2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6984</TotalTime>
  <Words>1050</Words>
  <Application>Microsoft Office PowerPoint</Application>
  <PresentationFormat>On-screen Show (4:3)</PresentationFormat>
  <Paragraphs>150</Paragraphs>
  <Slides>29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396</cp:revision>
  <dcterms:created xsi:type="dcterms:W3CDTF">2008-03-08T21:48:43Z</dcterms:created>
  <dcterms:modified xsi:type="dcterms:W3CDTF">2022-04-08T14:15:54Z</dcterms:modified>
</cp:coreProperties>
</file>