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27" r:id="rId2"/>
    <p:sldId id="312" r:id="rId3"/>
    <p:sldId id="257" r:id="rId4"/>
    <p:sldId id="296" r:id="rId5"/>
    <p:sldId id="265" r:id="rId6"/>
    <p:sldId id="276" r:id="rId7"/>
    <p:sldId id="277" r:id="rId8"/>
    <p:sldId id="272" r:id="rId9"/>
    <p:sldId id="273" r:id="rId10"/>
    <p:sldId id="282" r:id="rId11"/>
    <p:sldId id="297" r:id="rId12"/>
    <p:sldId id="279" r:id="rId13"/>
    <p:sldId id="298" r:id="rId14"/>
    <p:sldId id="302" r:id="rId15"/>
    <p:sldId id="321" r:id="rId16"/>
    <p:sldId id="303" r:id="rId17"/>
    <p:sldId id="278" r:id="rId18"/>
    <p:sldId id="268" r:id="rId19"/>
    <p:sldId id="260" r:id="rId20"/>
    <p:sldId id="266" r:id="rId21"/>
    <p:sldId id="311" r:id="rId22"/>
    <p:sldId id="313" r:id="rId23"/>
    <p:sldId id="316" r:id="rId24"/>
    <p:sldId id="315" r:id="rId25"/>
    <p:sldId id="275" r:id="rId26"/>
    <p:sldId id="318" r:id="rId27"/>
    <p:sldId id="300" r:id="rId28"/>
    <p:sldId id="305" r:id="rId29"/>
    <p:sldId id="307" r:id="rId30"/>
    <p:sldId id="306" r:id="rId31"/>
    <p:sldId id="281" r:id="rId32"/>
    <p:sldId id="319" r:id="rId33"/>
    <p:sldId id="326" r:id="rId34"/>
    <p:sldId id="320" r:id="rId35"/>
    <p:sldId id="280" r:id="rId36"/>
    <p:sldId id="304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8000"/>
    <a:srgbClr val="FF6600"/>
    <a:srgbClr val="CC66FF"/>
    <a:srgbClr val="FF66FF"/>
    <a:srgbClr val="FF3399"/>
    <a:srgbClr val="0099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6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D0E519-FE75-453F-A8E7-7BC769AA0EA2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C09AE5-883A-4DC5-B2B2-410737570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20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19CAB-50BF-4713-8693-E149C8550798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1C210-D461-4D37-B9CA-572A76C57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07734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84840-75EC-4724-8D08-F32AF86D9348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A21FC-C25A-4DE1-B660-A2313B919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406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07A8-18D7-48D8-945D-4DC74047D12E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C7775-FE8E-45A6-8845-3AECDF576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44661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349F6-EB61-4E0E-89FD-DB906D2A3EFB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AC6E2-C5EC-46BC-8945-A69A8A5E4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77402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D7926-771D-497C-BD8C-BF15BF735183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9BBF1-0947-489D-89E3-9A3C58C83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5718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2A0B6-7793-4918-8969-57AAFC37DB41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4309E-33ED-48F3-8C2B-7FB617C93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65300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59F61-1D85-40B2-992B-A1C5C3C0C9E7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D488E-5C03-4B07-8B90-3B2924497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36855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07077-A603-4185-9AB5-EFCE3EBDC67F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CC753-8544-446A-835B-0A7A62EE3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00098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2D973-6A5D-4D36-821B-8B024CC8F600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6C0B6-ADC9-4D5B-815C-F23D0890E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80029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78400-8994-41A3-8CCC-AB78CB84CE91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A7A92-9856-4D72-A81C-5E54FC997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77129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39A95-0D54-4E07-8348-305564DB56DF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97F15-77D2-4745-94BB-3AD87D320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64143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11732E99-1149-4E93-8DD3-0CF4F77FB609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F2B91CBE-B36E-4415-BCB0-0F1620845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em%20nhu%20chim%20bo%20cau%20trang.wm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Baophongpc\My%20Documents\My%20Music\SECRET_GARDEN\children.mp3" TargetMode="Externa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ideo" Target="hbinh.wmv" TargetMode="Externa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ideo" Target="bo%20t&#225;t%20thich%20qu&#7843;ng%20&#273;&#432;c.wmv" TargetMode="Externa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9.jpeg"/><Relationship Id="rId7" Type="http://schemas.openxmlformats.org/officeDocument/2006/relationships/image" Target="../media/image4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18.jpeg"/><Relationship Id="rId5" Type="http://schemas.openxmlformats.org/officeDocument/2006/relationships/image" Target="../media/image39.jpeg"/><Relationship Id="rId10" Type="http://schemas.openxmlformats.org/officeDocument/2006/relationships/image" Target="../media/image43.jpeg"/><Relationship Id="rId4" Type="http://schemas.openxmlformats.org/officeDocument/2006/relationships/image" Target="../media/image38.jpeg"/><Relationship Id="rId9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wmf"/><Relationship Id="rId5" Type="http://schemas.openxmlformats.org/officeDocument/2006/relationships/image" Target="../media/image55.gif"/><Relationship Id="rId4" Type="http://schemas.openxmlformats.org/officeDocument/2006/relationships/image" Target="../media/image5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82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ĐẠI ĐỒNG</a:t>
            </a:r>
          </a:p>
        </p:txBody>
      </p:sp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2232025" y="1981200"/>
            <a:ext cx="4625975" cy="854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Đạo đức – Lớp 5</a:t>
            </a:r>
            <a:endParaRPr lang="en-US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457200" y="3048000"/>
            <a:ext cx="83820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Em yêu hòa bình</a:t>
            </a:r>
          </a:p>
          <a:p>
            <a:r>
              <a:rPr lang="en-US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( Tiết 2).</a:t>
            </a:r>
          </a:p>
          <a:p>
            <a:endParaRPr lang="en-US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061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64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5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6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54" name="Picture 10" descr="cartoon1%20(1)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16002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828800"/>
            <a:ext cx="8458200" cy="4857750"/>
          </a:xfrm>
        </p:spPr>
      </p:pic>
      <p:sp>
        <p:nvSpPr>
          <p:cNvPr id="23555" name="Title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229600" cy="2636838"/>
          </a:xfrm>
        </p:spPr>
        <p:txBody>
          <a:bodyPr/>
          <a:lstStyle/>
          <a:p>
            <a:pPr eaLnBrk="1" hangingPunct="1"/>
            <a:r>
              <a:rPr lang="en-US" sz="3200" b="1"/>
              <a:t> </a:t>
            </a:r>
            <a:r>
              <a:rPr lang="en-US" sz="4000" b="1">
                <a:solidFill>
                  <a:srgbClr val="008000"/>
                </a:solidFill>
              </a:rPr>
              <a:t>Vẽ  tranh với chủ đề Hòa bình bằng gạch lớn nhất Việt Nam</a:t>
            </a:r>
            <a:r>
              <a:rPr lang="en-US" sz="4000">
                <a:solidFill>
                  <a:srgbClr val="008000"/>
                </a:solidFill>
              </a:rPr>
              <a:t>.</a:t>
            </a:r>
            <a:br>
              <a:rPr lang="en-US" sz="4000">
                <a:solidFill>
                  <a:srgbClr val="008000"/>
                </a:solidFill>
              </a:rPr>
            </a:br>
            <a:endParaRPr lang="en-US" sz="40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-133350" y="60325"/>
            <a:ext cx="92408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008000"/>
                </a:solidFill>
              </a:rPr>
              <a:t>Những nạn nhân chất độc da cam</a:t>
            </a:r>
          </a:p>
          <a:p>
            <a:pPr algn="ctr" eaLnBrk="0" hangingPunct="0"/>
            <a:r>
              <a:rPr lang="en-US" sz="4000" b="1">
                <a:solidFill>
                  <a:srgbClr val="008000"/>
                </a:solidFill>
              </a:rPr>
              <a:t> của Đà Nẵng đến Singapore tham dự</a:t>
            </a:r>
          </a:p>
          <a:p>
            <a:pPr algn="ctr" eaLnBrk="0" hangingPunct="0"/>
            <a:r>
              <a:rPr lang="en-US" sz="4000" b="1">
                <a:solidFill>
                  <a:srgbClr val="008000"/>
                </a:solidFill>
              </a:rPr>
              <a:t> các hoạt động kêu gọi vì hòa bình.</a:t>
            </a:r>
          </a:p>
        </p:txBody>
      </p:sp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/>
              <a:t>Trại hè giao lưu thiếu nhi quốc tế </a:t>
            </a:r>
            <a:br>
              <a:rPr lang="en-US" sz="4000" b="1"/>
            </a:br>
            <a:r>
              <a:rPr lang="en-US" sz="4000" b="1"/>
              <a:t>Việt – Lào – Campuchia </a:t>
            </a:r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95400"/>
            <a:ext cx="8001000" cy="5329238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%C4%83ng%20c%C6%B0%E1%BB%9Dng%20t%C3%ACnh%20%C4%91o%C3%A0n%20k%E1%BA%B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1000" y="76200"/>
            <a:ext cx="8458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008000"/>
                </a:solidFill>
              </a:rPr>
              <a:t>Liên hoan “ Giai điệu Hòa bình” tại Nhà hát Lớn Hà Nội  </a:t>
            </a:r>
          </a:p>
        </p:txBody>
      </p:sp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ha chim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14413"/>
            <a:ext cx="9144000" cy="5843587"/>
          </a:xfrm>
          <a:noFill/>
        </p:spPr>
      </p:pic>
      <p:pic>
        <p:nvPicPr>
          <p:cNvPr id="16387" name="Picture 3" descr="peace_dove_olive_branch_lg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9200"/>
            <a:ext cx="17335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/>
              <a:t>Thả chim hòa bình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sz="4000" b="1">
                <a:solidFill>
                  <a:srgbClr val="008000"/>
                </a:solidFill>
              </a:rPr>
              <a:t>Xếp thành chim bồ câu biểu tượng </a:t>
            </a:r>
          </a:p>
          <a:p>
            <a:pPr algn="ctr"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sz="4000" b="1">
                <a:solidFill>
                  <a:srgbClr val="008000"/>
                </a:solidFill>
              </a:rPr>
              <a:t>cho hòa bình</a:t>
            </a:r>
          </a:p>
        </p:txBody>
      </p:sp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601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Sinh vi</a:t>
            </a:r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ên</a:t>
            </a: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I-rắc biểu tình chống</a:t>
            </a:r>
            <a:br>
              <a:rPr lang="en-US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chiến tranh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7412" name="Picture 4" descr="Copy of anti-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800" b="1">
                <a:solidFill>
                  <a:schemeClr val="folHlink"/>
                </a:solidFill>
              </a:rPr>
              <a:t>Biểu tình, xếp chữ để ủng hộ một thế giới hoà bình, không có chiến tranh</a:t>
            </a:r>
          </a:p>
        </p:txBody>
      </p:sp>
      <p:pic>
        <p:nvPicPr>
          <p:cNvPr id="18435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714500"/>
            <a:ext cx="6858000" cy="51435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175" y="228600"/>
            <a:ext cx="90646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4400" b="1"/>
              <a:t>           </a:t>
            </a:r>
            <a:r>
              <a:rPr lang="en-US" sz="4400" b="1">
                <a:solidFill>
                  <a:srgbClr val="008000"/>
                </a:solidFill>
              </a:rPr>
              <a:t>Thiếu nhi và nhân dân ta</a:t>
            </a:r>
          </a:p>
          <a:p>
            <a:pPr eaLnBrk="0" hangingPunct="0"/>
            <a:r>
              <a:rPr lang="en-US" sz="4400" b="1">
                <a:solidFill>
                  <a:srgbClr val="008000"/>
                </a:solidFill>
              </a:rPr>
              <a:t> cũng như các nước đã tiến hành</a:t>
            </a:r>
          </a:p>
          <a:p>
            <a:pPr eaLnBrk="0" hangingPunct="0"/>
            <a:r>
              <a:rPr lang="en-US" sz="4400" b="1">
                <a:solidFill>
                  <a:srgbClr val="008000"/>
                </a:solidFill>
              </a:rPr>
              <a:t> nhiều hoạt động để bảo vệ </a:t>
            </a:r>
          </a:p>
          <a:p>
            <a:pPr eaLnBrk="0" hangingPunct="0"/>
            <a:r>
              <a:rPr lang="en-US" sz="4400" b="1">
                <a:solidFill>
                  <a:srgbClr val="008000"/>
                </a:solidFill>
              </a:rPr>
              <a:t>hòa bình, chống chiến tranh.</a:t>
            </a:r>
          </a:p>
        </p:txBody>
      </p:sp>
    </p:spTree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ctrTitle" idx="4294967295"/>
          </p:nvPr>
        </p:nvSpPr>
        <p:spPr>
          <a:xfrm>
            <a:off x="152400" y="152400"/>
            <a:ext cx="8763000" cy="2667000"/>
          </a:xfrm>
        </p:spPr>
        <p:txBody>
          <a:bodyPr/>
          <a:lstStyle/>
          <a:p>
            <a:pPr eaLnBrk="1" hangingPunct="1"/>
            <a:r>
              <a:rPr lang="en-US" sz="4000" b="1" u="sng"/>
              <a:t>Đạo đức</a:t>
            </a:r>
            <a:br>
              <a:rPr lang="en-US" sz="4000" b="1" u="sng"/>
            </a:br>
            <a:br>
              <a:rPr lang="en-US" sz="4000" b="1" u="sng"/>
            </a:br>
            <a:endParaRPr lang="en-US" sz="4000" b="1">
              <a:solidFill>
                <a:srgbClr val="0070C0"/>
              </a:solidFill>
            </a:endParaRPr>
          </a:p>
        </p:txBody>
      </p:sp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1219200" y="1981200"/>
            <a:ext cx="73914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61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EM YÊU HÒA BÌNH </a:t>
            </a:r>
          </a:p>
          <a:p>
            <a:pPr algn="ctr"/>
            <a:r>
              <a:rPr lang="en-US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(Tiết 2)</a:t>
            </a: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em nhu chim bo cau trang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0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98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3014663"/>
            <a:ext cx="5029200" cy="3767137"/>
          </a:xfrm>
        </p:spPr>
      </p:pic>
      <p:pic>
        <p:nvPicPr>
          <p:cNvPr id="2" name="childr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121400"/>
            <a:ext cx="1143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-152400" y="0"/>
            <a:ext cx="94488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>
                <a:solidFill>
                  <a:schemeClr val="accent2"/>
                </a:solidFill>
              </a:rPr>
              <a:t>THỬ TÀI</a:t>
            </a:r>
            <a:r>
              <a:rPr lang="en-US" sz="8000" b="1">
                <a:solidFill>
                  <a:srgbClr val="FF0066"/>
                </a:solidFill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SỨ GIẢ HÒA BÌNH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3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hbinh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35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55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008000"/>
                </a:solidFill>
              </a:rPr>
              <a:t>Người dân Mỹ phản đối cuộc chiến tranh Việt Nam</a:t>
            </a:r>
          </a:p>
          <a:p>
            <a:pPr eaLnBrk="1" hangingPunct="1">
              <a:spcBef>
                <a:spcPct val="50000"/>
              </a:spcBef>
            </a:pPr>
            <a:endParaRPr lang="en-US" sz="4400"/>
          </a:p>
        </p:txBody>
      </p:sp>
      <p:pic>
        <p:nvPicPr>
          <p:cNvPr id="23555" name="Picture 3" descr="Ngay21thang10nam19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2400" y="76200"/>
            <a:ext cx="8816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4000" b="1">
                <a:solidFill>
                  <a:srgbClr val="008000"/>
                </a:solidFill>
              </a:rPr>
              <a:t>Nữ diễn</a:t>
            </a:r>
            <a:r>
              <a:rPr lang="en-US" sz="2800" b="1">
                <a:solidFill>
                  <a:srgbClr val="008000"/>
                </a:solidFill>
              </a:rPr>
              <a:t> </a:t>
            </a:r>
            <a:r>
              <a:rPr lang="en-US" sz="4000" b="1">
                <a:solidFill>
                  <a:srgbClr val="008000"/>
                </a:solidFill>
              </a:rPr>
              <a:t>viên xinh đẹp người Anh </a:t>
            </a:r>
          </a:p>
          <a:p>
            <a:pPr algn="just" eaLnBrk="0" hangingPunct="0"/>
            <a:r>
              <a:rPr lang="en-US" sz="4000" b="1">
                <a:solidFill>
                  <a:srgbClr val="008000"/>
                </a:solidFill>
              </a:rPr>
              <a:t>Vanessa Redgrave đang phát biểu</a:t>
            </a:r>
          </a:p>
          <a:p>
            <a:pPr algn="just" eaLnBrk="0" hangingPunct="0"/>
            <a:r>
              <a:rPr lang="en-US" sz="4000" b="1">
                <a:solidFill>
                  <a:srgbClr val="008000"/>
                </a:solidFill>
              </a:rPr>
              <a:t> trước 20.000 người biểu tình tại </a:t>
            </a:r>
          </a:p>
          <a:p>
            <a:pPr algn="just" eaLnBrk="0" hangingPunct="0"/>
            <a:r>
              <a:rPr lang="en-US" sz="4000" b="1">
                <a:solidFill>
                  <a:srgbClr val="008000"/>
                </a:solidFill>
              </a:rPr>
              <a:t>Quảng trường Trafalgar (London) </a:t>
            </a:r>
          </a:p>
          <a:p>
            <a:pPr algn="just" eaLnBrk="0" hangingPunct="0"/>
            <a:r>
              <a:rPr lang="en-US" sz="4000" b="1">
                <a:solidFill>
                  <a:srgbClr val="008000"/>
                </a:solidFill>
              </a:rPr>
              <a:t>phản đối cuộc chiến tranh Việt Nam</a:t>
            </a:r>
          </a:p>
          <a:p>
            <a:pPr algn="just" eaLnBrk="0" hangingPunct="0"/>
            <a:r>
              <a:rPr lang="en-US" sz="4000" b="1">
                <a:solidFill>
                  <a:srgbClr val="008000"/>
                </a:solidFill>
              </a:rPr>
              <a:t> của đế quốc</a:t>
            </a:r>
            <a:r>
              <a:rPr lang="en-US" sz="2800" b="1">
                <a:solidFill>
                  <a:srgbClr val="008000"/>
                </a:solidFill>
              </a:rPr>
              <a:t>.</a:t>
            </a:r>
            <a:br>
              <a:rPr lang="en-US" sz="2800"/>
            </a:br>
            <a:endParaRPr lang="en-US" sz="2800"/>
          </a:p>
        </p:txBody>
      </p:sp>
      <p:pic>
        <p:nvPicPr>
          <p:cNvPr id="24579" name="Picture 3" descr="DienVienNGuoi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ran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008000"/>
                </a:solidFill>
              </a:rPr>
              <a:t>Người dân Mỹ phản đối cuộc chiến tranh Iran</a:t>
            </a:r>
          </a:p>
          <a:p>
            <a:pPr eaLnBrk="1" hangingPunct="1">
              <a:spcBef>
                <a:spcPct val="50000"/>
              </a:spcBef>
            </a:pPr>
            <a:endParaRPr lang="en-US" sz="4400"/>
          </a:p>
        </p:txBody>
      </p:sp>
    </p:spTree>
  </p:cSld>
  <p:clrMapOvr>
    <a:masterClrMapping/>
  </p:clrMapOvr>
  <p:transition spd="slow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bo tát thich quảng đưc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848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9600" y="533400"/>
            <a:ext cx="685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008000"/>
                </a:solidFill>
              </a:rPr>
              <a:t>11 - 6 - 1963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76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650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28600" y="76200"/>
            <a:ext cx="8915400" cy="2235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2830" rIns="0" bIns="142830" anchor="ctr">
            <a:spAutoFit/>
          </a:bodyPr>
          <a:lstStyle/>
          <a:p>
            <a:pPr eaLnBrk="0" hangingPunct="0"/>
            <a:r>
              <a:rPr lang="en-US" sz="4000" b="1"/>
              <a:t>Một bé gái Việt Nam 12 tuổi đoạt giải</a:t>
            </a:r>
          </a:p>
          <a:p>
            <a:pPr eaLnBrk="0" hangingPunct="0"/>
            <a:r>
              <a:rPr lang="en-US" sz="4400" b="1"/>
              <a:t> “Thơ vì hòa bình” quốc tế 2004</a:t>
            </a:r>
          </a:p>
          <a:p>
            <a:pPr eaLnBrk="0" hangingPunct="0"/>
            <a:endParaRPr lang="en-US" sz="4400"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2388" y="1600200"/>
            <a:ext cx="9396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en-US" sz="4000" b="1">
                <a:solidFill>
                  <a:srgbClr val="008000"/>
                </a:solidFill>
              </a:rPr>
              <a:t>Hoàng Lê Quỳnh Như(sinh 20-1-1992)</a:t>
            </a:r>
            <a:r>
              <a:rPr lang="en-US" b="1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27652" name="Picture 4" descr="40069214_62438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181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671691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267200"/>
            <a:ext cx="2209800" cy="2590800"/>
          </a:xfrm>
          <a:noFill/>
        </p:spPr>
      </p:pic>
      <p:pic>
        <p:nvPicPr>
          <p:cNvPr id="28675" name="Picture 12" descr="clip207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6200" y="4648200"/>
            <a:ext cx="1447800" cy="2209800"/>
          </a:xfrm>
          <a:noFill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657225"/>
            <a:ext cx="9215438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buFontTx/>
              <a:buChar char="-"/>
            </a:pPr>
            <a:r>
              <a:rPr lang="en-US" sz="4400" b="1">
                <a:solidFill>
                  <a:srgbClr val="008000"/>
                </a:solidFill>
              </a:rPr>
              <a:t>Chúng ta tích cực tham gia </a:t>
            </a:r>
          </a:p>
          <a:p>
            <a:pPr algn="ctr" eaLnBrk="0" hangingPunct="0"/>
            <a:r>
              <a:rPr lang="en-US" sz="4400" b="1">
                <a:solidFill>
                  <a:srgbClr val="008000"/>
                </a:solidFill>
              </a:rPr>
              <a:t>các hoạt động bảo vệ hòa bình,</a:t>
            </a:r>
          </a:p>
          <a:p>
            <a:pPr algn="ctr" eaLnBrk="0" hangingPunct="0"/>
            <a:r>
              <a:rPr lang="en-US" sz="4400" b="1">
                <a:solidFill>
                  <a:srgbClr val="008000"/>
                </a:solidFill>
              </a:rPr>
              <a:t>chống chiến tranh do nhà trường,</a:t>
            </a:r>
          </a:p>
          <a:p>
            <a:pPr algn="ctr" eaLnBrk="0" hangingPunct="0"/>
            <a:r>
              <a:rPr lang="en-US" sz="4400" b="1">
                <a:solidFill>
                  <a:srgbClr val="008000"/>
                </a:solidFill>
              </a:rPr>
              <a:t>địa phương tổ chức.</a:t>
            </a:r>
            <a:r>
              <a:rPr lang="en-US" sz="2000" b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ransition spd="slow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L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676400" y="2819400"/>
            <a:ext cx="7162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>
                <a:solidFill>
                  <a:srgbClr val="0000CC"/>
                </a:solidFill>
                <a:latin typeface="Times New Roman" pitchFamily="18" charset="0"/>
              </a:rPr>
              <a:t>Vẽ cây hoà bình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514600" y="43434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76200" y="258763"/>
            <a:ext cx="8994775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/>
              <a:t>  </a:t>
            </a:r>
            <a:r>
              <a:rPr lang="en-US" sz="4400"/>
              <a:t>-</a:t>
            </a:r>
            <a:r>
              <a:rPr lang="en-US" sz="4400" b="1" u="sng">
                <a:solidFill>
                  <a:srgbClr val="800000"/>
                </a:solidFill>
              </a:rPr>
              <a:t>Rễ cây:</a:t>
            </a:r>
            <a:r>
              <a:rPr lang="en-US" sz="4800">
                <a:solidFill>
                  <a:srgbClr val="008000"/>
                </a:solidFill>
              </a:rPr>
              <a:t> </a:t>
            </a:r>
            <a:r>
              <a:rPr lang="en-US" sz="4400" b="1">
                <a:solidFill>
                  <a:srgbClr val="008000"/>
                </a:solidFill>
              </a:rPr>
              <a:t>là các hoạt động bảo vệ</a:t>
            </a:r>
          </a:p>
          <a:p>
            <a:pPr eaLnBrk="0" hangingPunct="0"/>
            <a:r>
              <a:rPr lang="en-US" sz="4400" b="1">
                <a:solidFill>
                  <a:srgbClr val="008000"/>
                </a:solidFill>
              </a:rPr>
              <a:t>hòa bình, chống chiến tranh, </a:t>
            </a:r>
          </a:p>
          <a:p>
            <a:pPr eaLnBrk="0" hangingPunct="0"/>
            <a:r>
              <a:rPr lang="en-US" sz="4400" b="1">
                <a:solidFill>
                  <a:srgbClr val="008000"/>
                </a:solidFill>
              </a:rPr>
              <a:t>là các việc làm, các ứng xử </a:t>
            </a:r>
          </a:p>
          <a:p>
            <a:pPr eaLnBrk="0" hangingPunct="0"/>
            <a:r>
              <a:rPr lang="en-US" sz="4400" b="1">
                <a:solidFill>
                  <a:srgbClr val="008000"/>
                </a:solidFill>
              </a:rPr>
              <a:t>thể hiện tình yêu hòa bình trong</a:t>
            </a:r>
          </a:p>
          <a:p>
            <a:pPr eaLnBrk="0" hangingPunct="0"/>
            <a:r>
              <a:rPr lang="en-US" sz="4400" b="1">
                <a:solidFill>
                  <a:srgbClr val="008000"/>
                </a:solidFill>
              </a:rPr>
              <a:t>sinh hoạt hằng ngày.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-76200" y="3810000"/>
            <a:ext cx="9405938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buFontTx/>
              <a:buChar char="-"/>
            </a:pPr>
            <a:r>
              <a:rPr lang="en-US" sz="4400" b="1" u="sng">
                <a:solidFill>
                  <a:srgbClr val="FF0066"/>
                </a:solidFill>
              </a:rPr>
              <a:t>Hoa, quả, lá cây:</a:t>
            </a:r>
            <a:r>
              <a:rPr lang="en-US" sz="4400"/>
              <a:t> </a:t>
            </a:r>
            <a:r>
              <a:rPr lang="en-US" sz="4400" b="1">
                <a:solidFill>
                  <a:schemeClr val="accent2"/>
                </a:solidFill>
              </a:rPr>
              <a:t>là những điều </a:t>
            </a:r>
          </a:p>
          <a:p>
            <a:pPr eaLnBrk="0" hangingPunct="0"/>
            <a:r>
              <a:rPr lang="en-US" sz="4400" b="1">
                <a:solidFill>
                  <a:schemeClr val="accent2"/>
                </a:solidFill>
              </a:rPr>
              <a:t>tốt đẹp mà hòa bình đã mang lại</a:t>
            </a:r>
          </a:p>
          <a:p>
            <a:pPr eaLnBrk="0" hangingPunct="0"/>
            <a:r>
              <a:rPr lang="en-US" sz="4400" b="1">
                <a:solidFill>
                  <a:schemeClr val="accent2"/>
                </a:solidFill>
              </a:rPr>
              <a:t>cho trẻ em nói riêng và mọi người </a:t>
            </a:r>
          </a:p>
          <a:p>
            <a:pPr eaLnBrk="0" hangingPunct="0"/>
            <a:r>
              <a:rPr lang="en-US" sz="4400" b="1">
                <a:solidFill>
                  <a:schemeClr val="accent2"/>
                </a:solidFill>
              </a:rPr>
              <a:t>nói chung.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381000" y="914400"/>
            <a:ext cx="5334000" cy="1143000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rgbClr val="FF0000"/>
                </a:solidFill>
              </a:rPr>
              <a:t>KHỞI ĐỘNG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-152400" y="4572000"/>
            <a:ext cx="92964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Nối mỗi ý ở cột A với ý ở cột B để thành câu hoàn chỉnh.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51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reeform 2"/>
          <p:cNvSpPr>
            <a:spLocks/>
          </p:cNvSpPr>
          <p:nvPr/>
        </p:nvSpPr>
        <p:spPr bwMode="auto">
          <a:xfrm>
            <a:off x="1752600" y="990600"/>
            <a:ext cx="6197600" cy="5867400"/>
          </a:xfrm>
          <a:custGeom>
            <a:avLst/>
            <a:gdLst>
              <a:gd name="T0" fmla="*/ 1350803750 w 3904"/>
              <a:gd name="T1" fmla="*/ 2096770000 h 3696"/>
              <a:gd name="T2" fmla="*/ 141128750 w 3904"/>
              <a:gd name="T3" fmla="*/ 2096770000 h 3696"/>
              <a:gd name="T4" fmla="*/ 866933750 w 3904"/>
              <a:gd name="T5" fmla="*/ 1733867500 h 3696"/>
              <a:gd name="T6" fmla="*/ 20161250 w 3904"/>
              <a:gd name="T7" fmla="*/ 1370965000 h 3696"/>
              <a:gd name="T8" fmla="*/ 987901250 w 3904"/>
              <a:gd name="T9" fmla="*/ 1370965000 h 3696"/>
              <a:gd name="T10" fmla="*/ 624998750 w 3904"/>
              <a:gd name="T11" fmla="*/ 524192500 h 3696"/>
              <a:gd name="T12" fmla="*/ 1834673750 w 3904"/>
              <a:gd name="T13" fmla="*/ 1129030000 h 3696"/>
              <a:gd name="T14" fmla="*/ 2147483647 w 3904"/>
              <a:gd name="T15" fmla="*/ 282257500 h 3696"/>
              <a:gd name="T16" fmla="*/ 2147483647 w 3904"/>
              <a:gd name="T17" fmla="*/ 1612900000 h 3696"/>
              <a:gd name="T18" fmla="*/ 2147483647 w 3904"/>
              <a:gd name="T19" fmla="*/ 1733867500 h 3696"/>
              <a:gd name="T20" fmla="*/ 2147483647 w 3904"/>
              <a:gd name="T21" fmla="*/ 2147483647 h 3696"/>
              <a:gd name="T22" fmla="*/ 2147483647 w 3904"/>
              <a:gd name="T23" fmla="*/ 1491932500 h 3696"/>
              <a:gd name="T24" fmla="*/ 2147483647 w 3904"/>
              <a:gd name="T25" fmla="*/ 1249997500 h 3696"/>
              <a:gd name="T26" fmla="*/ 2147483647 w 3904"/>
              <a:gd name="T27" fmla="*/ 40322500 h 3696"/>
              <a:gd name="T28" fmla="*/ 2147483647 w 3904"/>
              <a:gd name="T29" fmla="*/ 1008062500 h 3696"/>
              <a:gd name="T30" fmla="*/ 2147483647 w 3904"/>
              <a:gd name="T31" fmla="*/ 40322500 h 3696"/>
              <a:gd name="T32" fmla="*/ 2147483647 w 3904"/>
              <a:gd name="T33" fmla="*/ 1249997500 h 3696"/>
              <a:gd name="T34" fmla="*/ 2147483647 w 3904"/>
              <a:gd name="T35" fmla="*/ 1612900000 h 3696"/>
              <a:gd name="T36" fmla="*/ 2147483647 w 3904"/>
              <a:gd name="T37" fmla="*/ 1733867500 h 3696"/>
              <a:gd name="T38" fmla="*/ 2147483647 w 3904"/>
              <a:gd name="T39" fmla="*/ 2147483647 h 3696"/>
              <a:gd name="T40" fmla="*/ 2147483647 w 3904"/>
              <a:gd name="T41" fmla="*/ 2147483647 h 3696"/>
              <a:gd name="T42" fmla="*/ 2147483647 w 3904"/>
              <a:gd name="T43" fmla="*/ 2147483647 h 3696"/>
              <a:gd name="T44" fmla="*/ 2147483647 w 3904"/>
              <a:gd name="T45" fmla="*/ 2147483647 h 3696"/>
              <a:gd name="T46" fmla="*/ 2147483647 w 3904"/>
              <a:gd name="T47" fmla="*/ 2147483647 h 3696"/>
              <a:gd name="T48" fmla="*/ 2147483647 w 3904"/>
              <a:gd name="T49" fmla="*/ 2147483647 h 3696"/>
              <a:gd name="T50" fmla="*/ 2147483647 w 3904"/>
              <a:gd name="T51" fmla="*/ 2147483647 h 3696"/>
              <a:gd name="T52" fmla="*/ 2147483647 w 3904"/>
              <a:gd name="T53" fmla="*/ 2147483647 h 3696"/>
              <a:gd name="T54" fmla="*/ 2147483647 w 3904"/>
              <a:gd name="T55" fmla="*/ 2147483647 h 3696"/>
              <a:gd name="T56" fmla="*/ 2147483647 w 3904"/>
              <a:gd name="T57" fmla="*/ 2147483647 h 3696"/>
              <a:gd name="T58" fmla="*/ 2147483647 w 3904"/>
              <a:gd name="T59" fmla="*/ 2147483647 h 3696"/>
              <a:gd name="T60" fmla="*/ 2147483647 w 3904"/>
              <a:gd name="T61" fmla="*/ 2147483647 h 3696"/>
              <a:gd name="T62" fmla="*/ 2147483647 w 3904"/>
              <a:gd name="T63" fmla="*/ 2147483647 h 3696"/>
              <a:gd name="T64" fmla="*/ 2147483647 w 3904"/>
              <a:gd name="T65" fmla="*/ 2147483647 h 3696"/>
              <a:gd name="T66" fmla="*/ 2147483647 w 3904"/>
              <a:gd name="T67" fmla="*/ 2147483647 h 3696"/>
              <a:gd name="T68" fmla="*/ 2147483647 w 3904"/>
              <a:gd name="T69" fmla="*/ 2147483647 h 3696"/>
              <a:gd name="T70" fmla="*/ 2147483647 w 3904"/>
              <a:gd name="T71" fmla="*/ 2147483647 h 3696"/>
              <a:gd name="T72" fmla="*/ 2147483647 w 3904"/>
              <a:gd name="T73" fmla="*/ 2147483647 h 369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04"/>
              <a:gd name="T112" fmla="*/ 0 h 3696"/>
              <a:gd name="T113" fmla="*/ 3904 w 3904"/>
              <a:gd name="T114" fmla="*/ 3696 h 369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04" h="3696">
                <a:moveTo>
                  <a:pt x="536" y="832"/>
                </a:moveTo>
                <a:cubicBezTo>
                  <a:pt x="312" y="844"/>
                  <a:pt x="88" y="856"/>
                  <a:pt x="56" y="832"/>
                </a:cubicBezTo>
                <a:cubicBezTo>
                  <a:pt x="24" y="808"/>
                  <a:pt x="352" y="736"/>
                  <a:pt x="344" y="688"/>
                </a:cubicBezTo>
                <a:cubicBezTo>
                  <a:pt x="336" y="640"/>
                  <a:pt x="0" y="568"/>
                  <a:pt x="8" y="544"/>
                </a:cubicBezTo>
                <a:cubicBezTo>
                  <a:pt x="16" y="520"/>
                  <a:pt x="352" y="600"/>
                  <a:pt x="392" y="544"/>
                </a:cubicBezTo>
                <a:cubicBezTo>
                  <a:pt x="432" y="488"/>
                  <a:pt x="192" y="224"/>
                  <a:pt x="248" y="208"/>
                </a:cubicBezTo>
                <a:cubicBezTo>
                  <a:pt x="304" y="192"/>
                  <a:pt x="616" y="464"/>
                  <a:pt x="728" y="448"/>
                </a:cubicBezTo>
                <a:cubicBezTo>
                  <a:pt x="840" y="432"/>
                  <a:pt x="880" y="80"/>
                  <a:pt x="920" y="112"/>
                </a:cubicBezTo>
                <a:cubicBezTo>
                  <a:pt x="960" y="144"/>
                  <a:pt x="848" y="544"/>
                  <a:pt x="968" y="640"/>
                </a:cubicBezTo>
                <a:cubicBezTo>
                  <a:pt x="1088" y="736"/>
                  <a:pt x="1504" y="584"/>
                  <a:pt x="1640" y="688"/>
                </a:cubicBezTo>
                <a:cubicBezTo>
                  <a:pt x="1776" y="792"/>
                  <a:pt x="1688" y="1280"/>
                  <a:pt x="1784" y="1264"/>
                </a:cubicBezTo>
                <a:cubicBezTo>
                  <a:pt x="1880" y="1248"/>
                  <a:pt x="2040" y="720"/>
                  <a:pt x="2216" y="592"/>
                </a:cubicBezTo>
                <a:cubicBezTo>
                  <a:pt x="2392" y="464"/>
                  <a:pt x="2768" y="592"/>
                  <a:pt x="2840" y="496"/>
                </a:cubicBezTo>
                <a:cubicBezTo>
                  <a:pt x="2912" y="400"/>
                  <a:pt x="2616" y="32"/>
                  <a:pt x="2648" y="16"/>
                </a:cubicBezTo>
                <a:cubicBezTo>
                  <a:pt x="2680" y="0"/>
                  <a:pt x="2856" y="400"/>
                  <a:pt x="3032" y="400"/>
                </a:cubicBezTo>
                <a:cubicBezTo>
                  <a:pt x="3208" y="400"/>
                  <a:pt x="3648" y="0"/>
                  <a:pt x="3704" y="16"/>
                </a:cubicBezTo>
                <a:cubicBezTo>
                  <a:pt x="3760" y="32"/>
                  <a:pt x="3336" y="392"/>
                  <a:pt x="3368" y="496"/>
                </a:cubicBezTo>
                <a:cubicBezTo>
                  <a:pt x="3400" y="600"/>
                  <a:pt x="3904" y="608"/>
                  <a:pt x="3896" y="640"/>
                </a:cubicBezTo>
                <a:cubicBezTo>
                  <a:pt x="3888" y="672"/>
                  <a:pt x="3336" y="616"/>
                  <a:pt x="3320" y="688"/>
                </a:cubicBezTo>
                <a:cubicBezTo>
                  <a:pt x="3304" y="760"/>
                  <a:pt x="3848" y="1040"/>
                  <a:pt x="3800" y="1072"/>
                </a:cubicBezTo>
                <a:cubicBezTo>
                  <a:pt x="3752" y="1104"/>
                  <a:pt x="3088" y="848"/>
                  <a:pt x="3032" y="880"/>
                </a:cubicBezTo>
                <a:cubicBezTo>
                  <a:pt x="2976" y="912"/>
                  <a:pt x="3520" y="1248"/>
                  <a:pt x="3464" y="1264"/>
                </a:cubicBezTo>
                <a:cubicBezTo>
                  <a:pt x="3408" y="1280"/>
                  <a:pt x="2872" y="960"/>
                  <a:pt x="2696" y="976"/>
                </a:cubicBezTo>
                <a:cubicBezTo>
                  <a:pt x="2520" y="992"/>
                  <a:pt x="2448" y="1120"/>
                  <a:pt x="2408" y="1360"/>
                </a:cubicBezTo>
                <a:cubicBezTo>
                  <a:pt x="2368" y="1600"/>
                  <a:pt x="2400" y="2200"/>
                  <a:pt x="2456" y="2416"/>
                </a:cubicBezTo>
                <a:cubicBezTo>
                  <a:pt x="2512" y="2632"/>
                  <a:pt x="2592" y="2584"/>
                  <a:pt x="2744" y="2656"/>
                </a:cubicBezTo>
                <a:cubicBezTo>
                  <a:pt x="2896" y="2728"/>
                  <a:pt x="3200" y="2840"/>
                  <a:pt x="3368" y="2848"/>
                </a:cubicBezTo>
                <a:cubicBezTo>
                  <a:pt x="3536" y="2856"/>
                  <a:pt x="3728" y="2696"/>
                  <a:pt x="3752" y="2704"/>
                </a:cubicBezTo>
                <a:cubicBezTo>
                  <a:pt x="3776" y="2712"/>
                  <a:pt x="3504" y="2816"/>
                  <a:pt x="3512" y="2896"/>
                </a:cubicBezTo>
                <a:cubicBezTo>
                  <a:pt x="3520" y="2976"/>
                  <a:pt x="3808" y="3112"/>
                  <a:pt x="3800" y="3184"/>
                </a:cubicBezTo>
                <a:cubicBezTo>
                  <a:pt x="3792" y="3256"/>
                  <a:pt x="3568" y="3336"/>
                  <a:pt x="3464" y="3328"/>
                </a:cubicBezTo>
                <a:cubicBezTo>
                  <a:pt x="3360" y="3320"/>
                  <a:pt x="3248" y="3144"/>
                  <a:pt x="3176" y="3136"/>
                </a:cubicBezTo>
                <a:cubicBezTo>
                  <a:pt x="3104" y="3128"/>
                  <a:pt x="3056" y="3288"/>
                  <a:pt x="3032" y="3280"/>
                </a:cubicBezTo>
                <a:cubicBezTo>
                  <a:pt x="3008" y="3272"/>
                  <a:pt x="3144" y="3160"/>
                  <a:pt x="3032" y="3088"/>
                </a:cubicBezTo>
                <a:cubicBezTo>
                  <a:pt x="2920" y="3016"/>
                  <a:pt x="2376" y="2768"/>
                  <a:pt x="2360" y="2848"/>
                </a:cubicBezTo>
                <a:cubicBezTo>
                  <a:pt x="2344" y="2928"/>
                  <a:pt x="2904" y="3440"/>
                  <a:pt x="2936" y="3568"/>
                </a:cubicBezTo>
                <a:cubicBezTo>
                  <a:pt x="2968" y="3696"/>
                  <a:pt x="2552" y="3608"/>
                  <a:pt x="2552" y="3616"/>
                </a:cubicBezTo>
              </a:path>
            </a:pathLst>
          </a:cu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 flipH="1">
            <a:off x="5791200" y="685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H="1">
            <a:off x="5257800" y="6858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Freeform 5"/>
          <p:cNvSpPr>
            <a:spLocks/>
          </p:cNvSpPr>
          <p:nvPr/>
        </p:nvSpPr>
        <p:spPr bwMode="auto">
          <a:xfrm>
            <a:off x="1600200" y="2324100"/>
            <a:ext cx="4521200" cy="4686300"/>
          </a:xfrm>
          <a:custGeom>
            <a:avLst/>
            <a:gdLst>
              <a:gd name="T0" fmla="*/ 1370965000 w 2848"/>
              <a:gd name="T1" fmla="*/ 0 h 2952"/>
              <a:gd name="T2" fmla="*/ 2147483647 w 2848"/>
              <a:gd name="T3" fmla="*/ 241935000 h 2952"/>
              <a:gd name="T4" fmla="*/ 2147483647 w 2848"/>
              <a:gd name="T5" fmla="*/ 967740000 h 2952"/>
              <a:gd name="T6" fmla="*/ 2147483647 w 2848"/>
              <a:gd name="T7" fmla="*/ 2147483647 h 2952"/>
              <a:gd name="T8" fmla="*/ 2147483647 w 2848"/>
              <a:gd name="T9" fmla="*/ 2147483647 h 2952"/>
              <a:gd name="T10" fmla="*/ 524192500 w 2848"/>
              <a:gd name="T11" fmla="*/ 2147483647 h 2952"/>
              <a:gd name="T12" fmla="*/ 766127500 w 2848"/>
              <a:gd name="T13" fmla="*/ 2147483647 h 2952"/>
              <a:gd name="T14" fmla="*/ 1612900000 w 2848"/>
              <a:gd name="T15" fmla="*/ 2147483647 h 2952"/>
              <a:gd name="T16" fmla="*/ 1854835000 w 2848"/>
              <a:gd name="T17" fmla="*/ 2147483647 h 2952"/>
              <a:gd name="T18" fmla="*/ 1975802500 w 2848"/>
              <a:gd name="T19" fmla="*/ 2147483647 h 2952"/>
              <a:gd name="T20" fmla="*/ 2147483647 w 2848"/>
              <a:gd name="T21" fmla="*/ 2147483647 h 2952"/>
              <a:gd name="T22" fmla="*/ 2096770000 w 2848"/>
              <a:gd name="T23" fmla="*/ 2147483647 h 2952"/>
              <a:gd name="T24" fmla="*/ 2147483647 w 2848"/>
              <a:gd name="T25" fmla="*/ 2147483647 h 2952"/>
              <a:gd name="T26" fmla="*/ 2147483647 w 2848"/>
              <a:gd name="T27" fmla="*/ 2147483647 h 2952"/>
              <a:gd name="T28" fmla="*/ 2147483647 w 2848"/>
              <a:gd name="T29" fmla="*/ 2147483647 h 2952"/>
              <a:gd name="T30" fmla="*/ 2147483647 w 2848"/>
              <a:gd name="T31" fmla="*/ 2147483647 h 2952"/>
              <a:gd name="T32" fmla="*/ 2147483647 w 2848"/>
              <a:gd name="T33" fmla="*/ 2147483647 h 2952"/>
              <a:gd name="T34" fmla="*/ 2147483647 w 2848"/>
              <a:gd name="T35" fmla="*/ 2147483647 h 2952"/>
              <a:gd name="T36" fmla="*/ 2147483647 w 2848"/>
              <a:gd name="T37" fmla="*/ 2147483647 h 2952"/>
              <a:gd name="T38" fmla="*/ 2147483647 w 2848"/>
              <a:gd name="T39" fmla="*/ 2147483647 h 2952"/>
              <a:gd name="T40" fmla="*/ 2147483647 w 2848"/>
              <a:gd name="T41" fmla="*/ 2147483647 h 2952"/>
              <a:gd name="T42" fmla="*/ 2147483647 w 2848"/>
              <a:gd name="T43" fmla="*/ 2147483647 h 2952"/>
              <a:gd name="T44" fmla="*/ 2147483647 w 2848"/>
              <a:gd name="T45" fmla="*/ 2147483647 h 2952"/>
              <a:gd name="T46" fmla="*/ 2147483647 w 2848"/>
              <a:gd name="T47" fmla="*/ 2147483647 h 2952"/>
              <a:gd name="T48" fmla="*/ 2147483647 w 2848"/>
              <a:gd name="T49" fmla="*/ 2147483647 h 2952"/>
              <a:gd name="T50" fmla="*/ 2147483647 w 2848"/>
              <a:gd name="T51" fmla="*/ 2147483647 h 2952"/>
              <a:gd name="T52" fmla="*/ 2147483647 w 2848"/>
              <a:gd name="T53" fmla="*/ 2147483647 h 2952"/>
              <a:gd name="T54" fmla="*/ 2147483647 w 2848"/>
              <a:gd name="T55" fmla="*/ 2147483647 h 2952"/>
              <a:gd name="T56" fmla="*/ 2147483647 w 2848"/>
              <a:gd name="T57" fmla="*/ 2147483647 h 2952"/>
              <a:gd name="T58" fmla="*/ 2147483647 w 2848"/>
              <a:gd name="T59" fmla="*/ 2147483647 h 29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848"/>
              <a:gd name="T91" fmla="*/ 0 h 2952"/>
              <a:gd name="T92" fmla="*/ 2848 w 2848"/>
              <a:gd name="T93" fmla="*/ 2952 h 29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848" h="2952">
                <a:moveTo>
                  <a:pt x="544" y="0"/>
                </a:moveTo>
                <a:cubicBezTo>
                  <a:pt x="692" y="16"/>
                  <a:pt x="840" y="32"/>
                  <a:pt x="976" y="96"/>
                </a:cubicBezTo>
                <a:cubicBezTo>
                  <a:pt x="1112" y="160"/>
                  <a:pt x="1264" y="256"/>
                  <a:pt x="1360" y="384"/>
                </a:cubicBezTo>
                <a:cubicBezTo>
                  <a:pt x="1456" y="512"/>
                  <a:pt x="1520" y="640"/>
                  <a:pt x="1552" y="864"/>
                </a:cubicBezTo>
                <a:cubicBezTo>
                  <a:pt x="1584" y="1088"/>
                  <a:pt x="1776" y="1520"/>
                  <a:pt x="1552" y="1728"/>
                </a:cubicBezTo>
                <a:cubicBezTo>
                  <a:pt x="1328" y="1936"/>
                  <a:pt x="416" y="1960"/>
                  <a:pt x="208" y="2112"/>
                </a:cubicBezTo>
                <a:cubicBezTo>
                  <a:pt x="0" y="2264"/>
                  <a:pt x="232" y="2600"/>
                  <a:pt x="304" y="2640"/>
                </a:cubicBezTo>
                <a:cubicBezTo>
                  <a:pt x="376" y="2680"/>
                  <a:pt x="568" y="2368"/>
                  <a:pt x="640" y="2352"/>
                </a:cubicBezTo>
                <a:cubicBezTo>
                  <a:pt x="712" y="2336"/>
                  <a:pt x="712" y="2552"/>
                  <a:pt x="736" y="2544"/>
                </a:cubicBezTo>
                <a:cubicBezTo>
                  <a:pt x="760" y="2536"/>
                  <a:pt x="648" y="2392"/>
                  <a:pt x="784" y="2304"/>
                </a:cubicBezTo>
                <a:cubicBezTo>
                  <a:pt x="920" y="2216"/>
                  <a:pt x="1544" y="1952"/>
                  <a:pt x="1552" y="2016"/>
                </a:cubicBezTo>
                <a:cubicBezTo>
                  <a:pt x="1560" y="2080"/>
                  <a:pt x="880" y="2560"/>
                  <a:pt x="832" y="2688"/>
                </a:cubicBezTo>
                <a:cubicBezTo>
                  <a:pt x="784" y="2816"/>
                  <a:pt x="1160" y="2832"/>
                  <a:pt x="1264" y="2784"/>
                </a:cubicBezTo>
                <a:cubicBezTo>
                  <a:pt x="1368" y="2736"/>
                  <a:pt x="1416" y="2424"/>
                  <a:pt x="1456" y="2400"/>
                </a:cubicBezTo>
                <a:cubicBezTo>
                  <a:pt x="1496" y="2376"/>
                  <a:pt x="1488" y="2656"/>
                  <a:pt x="1504" y="2640"/>
                </a:cubicBezTo>
                <a:cubicBezTo>
                  <a:pt x="1520" y="2624"/>
                  <a:pt x="1488" y="2432"/>
                  <a:pt x="1552" y="2304"/>
                </a:cubicBezTo>
                <a:cubicBezTo>
                  <a:pt x="1616" y="2176"/>
                  <a:pt x="1848" y="1872"/>
                  <a:pt x="1888" y="1872"/>
                </a:cubicBezTo>
                <a:cubicBezTo>
                  <a:pt x="1928" y="1872"/>
                  <a:pt x="1816" y="2176"/>
                  <a:pt x="1792" y="2304"/>
                </a:cubicBezTo>
                <a:cubicBezTo>
                  <a:pt x="1768" y="2432"/>
                  <a:pt x="1728" y="2608"/>
                  <a:pt x="1744" y="2640"/>
                </a:cubicBezTo>
                <a:cubicBezTo>
                  <a:pt x="1760" y="2672"/>
                  <a:pt x="1864" y="2472"/>
                  <a:pt x="1888" y="2496"/>
                </a:cubicBezTo>
                <a:cubicBezTo>
                  <a:pt x="1912" y="2520"/>
                  <a:pt x="1848" y="2736"/>
                  <a:pt x="1888" y="2784"/>
                </a:cubicBezTo>
                <a:cubicBezTo>
                  <a:pt x="1928" y="2832"/>
                  <a:pt x="2088" y="2952"/>
                  <a:pt x="2128" y="2784"/>
                </a:cubicBezTo>
                <a:cubicBezTo>
                  <a:pt x="2168" y="2616"/>
                  <a:pt x="2096" y="1832"/>
                  <a:pt x="2128" y="1776"/>
                </a:cubicBezTo>
                <a:cubicBezTo>
                  <a:pt x="2160" y="1720"/>
                  <a:pt x="2312" y="2328"/>
                  <a:pt x="2320" y="2448"/>
                </a:cubicBezTo>
                <a:cubicBezTo>
                  <a:pt x="2328" y="2568"/>
                  <a:pt x="2184" y="2472"/>
                  <a:pt x="2176" y="2496"/>
                </a:cubicBezTo>
                <a:cubicBezTo>
                  <a:pt x="2168" y="2520"/>
                  <a:pt x="2240" y="2568"/>
                  <a:pt x="2272" y="2592"/>
                </a:cubicBezTo>
                <a:cubicBezTo>
                  <a:pt x="2304" y="2616"/>
                  <a:pt x="2336" y="2600"/>
                  <a:pt x="2368" y="2640"/>
                </a:cubicBezTo>
                <a:cubicBezTo>
                  <a:pt x="2400" y="2680"/>
                  <a:pt x="2400" y="2800"/>
                  <a:pt x="2464" y="2832"/>
                </a:cubicBezTo>
                <a:cubicBezTo>
                  <a:pt x="2528" y="2864"/>
                  <a:pt x="2688" y="2840"/>
                  <a:pt x="2752" y="2832"/>
                </a:cubicBezTo>
                <a:cubicBezTo>
                  <a:pt x="2816" y="2824"/>
                  <a:pt x="2832" y="2804"/>
                  <a:pt x="2848" y="2784"/>
                </a:cubicBezTo>
              </a:path>
            </a:pathLst>
          </a:cu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76200" y="1295400"/>
            <a:ext cx="16764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4876800" y="0"/>
            <a:ext cx="1828800" cy="1219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7620000" y="1295400"/>
            <a:ext cx="1600200" cy="1066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524000" y="4800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 rot="1140721">
            <a:off x="4956175" y="5254625"/>
            <a:ext cx="3033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Chống chiến tranh</a:t>
            </a:r>
          </a:p>
        </p:txBody>
      </p:sp>
      <p:sp>
        <p:nvSpPr>
          <p:cNvPr id="31755" name="Freeform 11"/>
          <p:cNvSpPr>
            <a:spLocks/>
          </p:cNvSpPr>
          <p:nvPr/>
        </p:nvSpPr>
        <p:spPr bwMode="auto">
          <a:xfrm>
            <a:off x="2260600" y="2133600"/>
            <a:ext cx="2133600" cy="2844800"/>
          </a:xfrm>
          <a:custGeom>
            <a:avLst/>
            <a:gdLst>
              <a:gd name="T0" fmla="*/ 403225000 w 1344"/>
              <a:gd name="T1" fmla="*/ 362902500 h 1792"/>
              <a:gd name="T2" fmla="*/ 1008062500 w 1344"/>
              <a:gd name="T3" fmla="*/ 483870000 h 1792"/>
              <a:gd name="T4" fmla="*/ 1612900000 w 1344"/>
              <a:gd name="T5" fmla="*/ 725805000 h 1792"/>
              <a:gd name="T6" fmla="*/ 1975802500 w 1344"/>
              <a:gd name="T7" fmla="*/ 1088707500 h 1792"/>
              <a:gd name="T8" fmla="*/ 2147483647 w 1344"/>
              <a:gd name="T9" fmla="*/ 1572577500 h 1792"/>
              <a:gd name="T10" fmla="*/ 2147483647 w 1344"/>
              <a:gd name="T11" fmla="*/ 2147483647 h 1792"/>
              <a:gd name="T12" fmla="*/ 2147483647 w 1344"/>
              <a:gd name="T13" fmla="*/ 2147483647 h 1792"/>
              <a:gd name="T14" fmla="*/ 403225000 w 1344"/>
              <a:gd name="T15" fmla="*/ 604837500 h 1792"/>
              <a:gd name="T16" fmla="*/ 403225000 w 1344"/>
              <a:gd name="T17" fmla="*/ 362902500 h 17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44"/>
              <a:gd name="T28" fmla="*/ 0 h 1792"/>
              <a:gd name="T29" fmla="*/ 1344 w 1344"/>
              <a:gd name="T30" fmla="*/ 1792 h 17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44" h="1792">
                <a:moveTo>
                  <a:pt x="160" y="144"/>
                </a:moveTo>
                <a:cubicBezTo>
                  <a:pt x="200" y="136"/>
                  <a:pt x="320" y="168"/>
                  <a:pt x="400" y="192"/>
                </a:cubicBezTo>
                <a:cubicBezTo>
                  <a:pt x="480" y="216"/>
                  <a:pt x="576" y="248"/>
                  <a:pt x="640" y="288"/>
                </a:cubicBezTo>
                <a:cubicBezTo>
                  <a:pt x="704" y="328"/>
                  <a:pt x="728" y="376"/>
                  <a:pt x="784" y="432"/>
                </a:cubicBezTo>
                <a:cubicBezTo>
                  <a:pt x="840" y="488"/>
                  <a:pt x="904" y="448"/>
                  <a:pt x="976" y="624"/>
                </a:cubicBezTo>
                <a:cubicBezTo>
                  <a:pt x="1048" y="800"/>
                  <a:pt x="1184" y="1328"/>
                  <a:pt x="1216" y="1488"/>
                </a:cubicBezTo>
                <a:cubicBezTo>
                  <a:pt x="1248" y="1648"/>
                  <a:pt x="1344" y="1792"/>
                  <a:pt x="1168" y="1584"/>
                </a:cubicBezTo>
                <a:cubicBezTo>
                  <a:pt x="992" y="1376"/>
                  <a:pt x="320" y="480"/>
                  <a:pt x="160" y="240"/>
                </a:cubicBezTo>
                <a:cubicBezTo>
                  <a:pt x="0" y="0"/>
                  <a:pt x="120" y="152"/>
                  <a:pt x="160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756" name="Group 12"/>
          <p:cNvGrpSpPr>
            <a:grpSpLocks/>
          </p:cNvGrpSpPr>
          <p:nvPr/>
        </p:nvGrpSpPr>
        <p:grpSpPr bwMode="auto">
          <a:xfrm>
            <a:off x="685800" y="304800"/>
            <a:ext cx="8153400" cy="4724400"/>
            <a:chOff x="576" y="192"/>
            <a:chExt cx="5184" cy="2976"/>
          </a:xfrm>
        </p:grpSpPr>
        <p:sp>
          <p:nvSpPr>
            <p:cNvPr id="31759" name="Line 13"/>
            <p:cNvSpPr>
              <a:spLocks noChangeShapeType="1"/>
            </p:cNvSpPr>
            <p:nvPr/>
          </p:nvSpPr>
          <p:spPr bwMode="auto">
            <a:xfrm flipV="1">
              <a:off x="768" y="3120"/>
              <a:ext cx="4752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Oval 14"/>
            <p:cNvSpPr>
              <a:spLocks noChangeArrowheads="1"/>
            </p:cNvSpPr>
            <p:nvPr/>
          </p:nvSpPr>
          <p:spPr bwMode="auto">
            <a:xfrm>
              <a:off x="720" y="192"/>
              <a:ext cx="1056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Oval 15"/>
            <p:cNvSpPr>
              <a:spLocks noChangeArrowheads="1"/>
            </p:cNvSpPr>
            <p:nvPr/>
          </p:nvSpPr>
          <p:spPr bwMode="auto">
            <a:xfrm>
              <a:off x="1920" y="192"/>
              <a:ext cx="1008" cy="672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2" name="Oval 16"/>
            <p:cNvSpPr>
              <a:spLocks noChangeArrowheads="1"/>
            </p:cNvSpPr>
            <p:nvPr/>
          </p:nvSpPr>
          <p:spPr bwMode="auto">
            <a:xfrm>
              <a:off x="576" y="1440"/>
              <a:ext cx="1056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3" name="Oval 17"/>
            <p:cNvSpPr>
              <a:spLocks noChangeArrowheads="1"/>
            </p:cNvSpPr>
            <p:nvPr/>
          </p:nvSpPr>
          <p:spPr bwMode="auto">
            <a:xfrm>
              <a:off x="4416" y="192"/>
              <a:ext cx="100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4" name="Oval 18"/>
            <p:cNvSpPr>
              <a:spLocks noChangeArrowheads="1"/>
            </p:cNvSpPr>
            <p:nvPr/>
          </p:nvSpPr>
          <p:spPr bwMode="auto">
            <a:xfrm>
              <a:off x="4752" y="1536"/>
              <a:ext cx="100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5" name="Oval 19"/>
            <p:cNvSpPr>
              <a:spLocks noChangeArrowheads="1"/>
            </p:cNvSpPr>
            <p:nvPr/>
          </p:nvSpPr>
          <p:spPr bwMode="auto">
            <a:xfrm>
              <a:off x="3792" y="1776"/>
              <a:ext cx="1008" cy="6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6" name="Freeform 20"/>
            <p:cNvSpPr>
              <a:spLocks/>
            </p:cNvSpPr>
            <p:nvPr/>
          </p:nvSpPr>
          <p:spPr bwMode="auto">
            <a:xfrm>
              <a:off x="1416" y="1216"/>
              <a:ext cx="1440" cy="1832"/>
            </a:xfrm>
            <a:custGeom>
              <a:avLst/>
              <a:gdLst>
                <a:gd name="T0" fmla="*/ 168 w 1440"/>
                <a:gd name="T1" fmla="*/ 224 h 1832"/>
                <a:gd name="T2" fmla="*/ 264 w 1440"/>
                <a:gd name="T3" fmla="*/ 272 h 1832"/>
                <a:gd name="T4" fmla="*/ 504 w 1440"/>
                <a:gd name="T5" fmla="*/ 320 h 1832"/>
                <a:gd name="T6" fmla="*/ 744 w 1440"/>
                <a:gd name="T7" fmla="*/ 464 h 1832"/>
                <a:gd name="T8" fmla="*/ 984 w 1440"/>
                <a:gd name="T9" fmla="*/ 656 h 1832"/>
                <a:gd name="T10" fmla="*/ 1176 w 1440"/>
                <a:gd name="T11" fmla="*/ 1136 h 1832"/>
                <a:gd name="T12" fmla="*/ 1224 w 1440"/>
                <a:gd name="T13" fmla="*/ 1520 h 1832"/>
                <a:gd name="T14" fmla="*/ 1272 w 1440"/>
                <a:gd name="T15" fmla="*/ 1616 h 1832"/>
                <a:gd name="T16" fmla="*/ 168 w 1440"/>
                <a:gd name="T17" fmla="*/ 224 h 18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0"/>
                <a:gd name="T28" fmla="*/ 0 h 1832"/>
                <a:gd name="T29" fmla="*/ 1440 w 1440"/>
                <a:gd name="T30" fmla="*/ 1832 h 18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0" h="1832">
                  <a:moveTo>
                    <a:pt x="168" y="224"/>
                  </a:moveTo>
                  <a:cubicBezTo>
                    <a:pt x="0" y="0"/>
                    <a:pt x="208" y="256"/>
                    <a:pt x="264" y="272"/>
                  </a:cubicBezTo>
                  <a:cubicBezTo>
                    <a:pt x="320" y="288"/>
                    <a:pt x="424" y="288"/>
                    <a:pt x="504" y="320"/>
                  </a:cubicBezTo>
                  <a:cubicBezTo>
                    <a:pt x="584" y="352"/>
                    <a:pt x="664" y="408"/>
                    <a:pt x="744" y="464"/>
                  </a:cubicBezTo>
                  <a:cubicBezTo>
                    <a:pt x="824" y="520"/>
                    <a:pt x="912" y="544"/>
                    <a:pt x="984" y="656"/>
                  </a:cubicBezTo>
                  <a:cubicBezTo>
                    <a:pt x="1056" y="768"/>
                    <a:pt x="1136" y="992"/>
                    <a:pt x="1176" y="1136"/>
                  </a:cubicBezTo>
                  <a:cubicBezTo>
                    <a:pt x="1216" y="1280"/>
                    <a:pt x="1208" y="1440"/>
                    <a:pt x="1224" y="1520"/>
                  </a:cubicBezTo>
                  <a:cubicBezTo>
                    <a:pt x="1240" y="1600"/>
                    <a:pt x="1440" y="1832"/>
                    <a:pt x="1272" y="1616"/>
                  </a:cubicBezTo>
                  <a:cubicBezTo>
                    <a:pt x="1104" y="1400"/>
                    <a:pt x="336" y="448"/>
                    <a:pt x="168" y="2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762000" y="23622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Trẻ được đến trường</a:t>
            </a:r>
          </a:p>
        </p:txBody>
      </p:sp>
      <p:sp>
        <p:nvSpPr>
          <p:cNvPr id="31758" name="Text Box 22"/>
          <p:cNvSpPr txBox="1">
            <a:spLocks noChangeArrowheads="1"/>
          </p:cNvSpPr>
          <p:nvPr/>
        </p:nvSpPr>
        <p:spPr bwMode="auto">
          <a:xfrm>
            <a:off x="4191000" y="2362200"/>
            <a:ext cx="14478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FF33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HÒA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BÌNH</a:t>
            </a:r>
          </a:p>
          <a:p>
            <a:pPr eaLnBrk="1" hangingPunct="1">
              <a:spcBef>
                <a:spcPct val="50000"/>
              </a:spcBef>
            </a:pPr>
            <a:endParaRPr 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/>
      <p:bldP spid="338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28600" y="3122613"/>
            <a:ext cx="85344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</a:rPr>
              <a:t>Những hành động, việc làm thể hiện lòng yêu hòa bình trong cuộc sống hằng ngày</a:t>
            </a:r>
          </a:p>
        </p:txBody>
      </p:sp>
    </p:spTree>
  </p:cSld>
  <p:clrMapOvr>
    <a:masterClrMapping/>
  </p:clrMapOvr>
  <p:transition spd="slow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685800"/>
            <a:ext cx="91440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800" b="1">
                <a:solidFill>
                  <a:srgbClr val="008000"/>
                </a:solidFill>
              </a:rPr>
              <a:t> Biết thương lượng, đối thoại để giải quyết mâu thuẫn.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800" b="1">
                <a:solidFill>
                  <a:srgbClr val="008000"/>
                </a:solidFill>
              </a:rPr>
              <a:t> Đoàn kết, hữu nghị với mọi người.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800" b="1">
                <a:solidFill>
                  <a:srgbClr val="008000"/>
                </a:solidFill>
              </a:rPr>
              <a:t> Biết quan tâm, chia sẻ nỗi đau của người khác.</a:t>
            </a:r>
          </a:p>
        </p:txBody>
      </p:sp>
    </p:spTree>
  </p:cSld>
  <p:clrMapOvr>
    <a:masterClrMapping/>
  </p:clrMapOvr>
  <p:transition spd="slow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077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077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077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Picture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0125"/>
            <a:ext cx="82296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Picture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995363"/>
            <a:ext cx="8485187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Picture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106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Picture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825"/>
            <a:ext cx="91440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9" descr="Iran-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 descr="Picture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1" descr="imag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WordArt 12"/>
          <p:cNvSpPr>
            <a:spLocks noChangeArrowheads="1" noChangeShapeType="1" noTextEdit="1"/>
          </p:cNvSpPr>
          <p:nvPr/>
        </p:nvSpPr>
        <p:spPr bwMode="auto">
          <a:xfrm>
            <a:off x="762000" y="228600"/>
            <a:ext cx="7848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 động vì hòa bình</a:t>
            </a:r>
            <a:endParaRPr lang="en-US" sz="3600" kern="10">
              <a:ln w="12700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-76200" y="76200"/>
            <a:ext cx="10363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rgbClr val="008000"/>
                </a:solidFill>
              </a:rPr>
              <a:t>Điều kì diệu của hòa bình</a:t>
            </a:r>
          </a:p>
        </p:txBody>
      </p:sp>
      <p:pic>
        <p:nvPicPr>
          <p:cNvPr id="38915" name="Picture 3" descr="4705f0a3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78dfhgfhfgh5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915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1HoaBinhMuongvill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915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cdlck_18094811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915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tru-so-xa-nghi-li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915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9154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 descr="8-t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915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 descr="3-DSC_95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915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66688" y="-9525"/>
            <a:ext cx="881380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4400" b="1">
                <a:solidFill>
                  <a:srgbClr val="CC3399"/>
                </a:solidFill>
              </a:rPr>
              <a:t>Hòa bình mang lại cuộc sống</a:t>
            </a:r>
          </a:p>
          <a:p>
            <a:pPr algn="just" eaLnBrk="0" hangingPunct="0"/>
            <a:r>
              <a:rPr lang="en-US" sz="4400" b="1">
                <a:solidFill>
                  <a:srgbClr val="CC3399"/>
                </a:solidFill>
              </a:rPr>
              <a:t>ấm no, hạnh phúc cho trẻ em </a:t>
            </a:r>
          </a:p>
          <a:p>
            <a:pPr algn="just" eaLnBrk="0" hangingPunct="0"/>
            <a:r>
              <a:rPr lang="en-US" sz="4400" b="1">
                <a:solidFill>
                  <a:srgbClr val="CC3399"/>
                </a:solidFill>
              </a:rPr>
              <a:t>và mọi người. Song để có</a:t>
            </a:r>
          </a:p>
          <a:p>
            <a:pPr algn="just" eaLnBrk="0" hangingPunct="0"/>
            <a:r>
              <a:rPr lang="en-US" sz="4400" b="1">
                <a:solidFill>
                  <a:srgbClr val="CC3399"/>
                </a:solidFill>
              </a:rPr>
              <a:t>hòa bình, mỗi người chúng ta </a:t>
            </a:r>
          </a:p>
          <a:p>
            <a:pPr algn="just" eaLnBrk="0" hangingPunct="0"/>
            <a:r>
              <a:rPr lang="en-US" sz="4400" b="1">
                <a:solidFill>
                  <a:srgbClr val="CC3399"/>
                </a:solidFill>
              </a:rPr>
              <a:t>cần phải thể hiện tinh thần</a:t>
            </a:r>
          </a:p>
          <a:p>
            <a:pPr algn="just" eaLnBrk="0" hangingPunct="0"/>
            <a:r>
              <a:rPr lang="en-US" sz="4400" b="1">
                <a:solidFill>
                  <a:srgbClr val="CC3399"/>
                </a:solidFill>
              </a:rPr>
              <a:t>hòa bình trong cách sống </a:t>
            </a:r>
          </a:p>
          <a:p>
            <a:pPr algn="just" eaLnBrk="0" hangingPunct="0"/>
            <a:r>
              <a:rPr lang="en-US" sz="4400" b="1">
                <a:solidFill>
                  <a:srgbClr val="CC3399"/>
                </a:solidFill>
              </a:rPr>
              <a:t>và ứng xử hằng ngày; đồng thời</a:t>
            </a:r>
          </a:p>
          <a:p>
            <a:pPr algn="just" eaLnBrk="0" hangingPunct="0"/>
            <a:r>
              <a:rPr lang="en-US" sz="4400" b="1">
                <a:solidFill>
                  <a:srgbClr val="CC3399"/>
                </a:solidFill>
              </a:rPr>
              <a:t>cần tích cực tham gia các</a:t>
            </a:r>
          </a:p>
          <a:p>
            <a:pPr algn="just" eaLnBrk="0" hangingPunct="0"/>
            <a:r>
              <a:rPr lang="en-US" sz="4400" b="1">
                <a:solidFill>
                  <a:srgbClr val="CC3399"/>
                </a:solidFill>
              </a:rPr>
              <a:t>hoạt động để bảo vệ hòa bình, </a:t>
            </a:r>
          </a:p>
          <a:p>
            <a:pPr algn="just" eaLnBrk="0" hangingPunct="0"/>
            <a:r>
              <a:rPr lang="en-US" sz="4400" b="1">
                <a:solidFill>
                  <a:srgbClr val="CC3399"/>
                </a:solidFill>
              </a:rPr>
              <a:t>chống chiến tranh. </a:t>
            </a:r>
          </a:p>
        </p:txBody>
      </p:sp>
    </p:spTree>
  </p:cSld>
  <p:clrMapOvr>
    <a:masterClrMapping/>
  </p:clrMapOvr>
  <p:transition spd="slow"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37503047cb74e5a61b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562600" y="152400"/>
            <a:ext cx="2524125" cy="1493838"/>
            <a:chOff x="5760" y="1536"/>
            <a:chExt cx="1590" cy="941"/>
          </a:xfrm>
        </p:grpSpPr>
        <p:pic>
          <p:nvPicPr>
            <p:cNvPr id="37896" name="Picture 4" descr="BIRDTR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98632" flipH="1">
              <a:off x="5760" y="1584"/>
              <a:ext cx="820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7" name="Picture 5" descr="BIRDTR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98632" flipH="1">
              <a:off x="6048" y="2064"/>
              <a:ext cx="62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8" name="Picture 6" descr="BIRDTR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98632" flipH="1">
              <a:off x="6432" y="1536"/>
              <a:ext cx="449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9" name="Picture 7" descr="BIRDTR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98632" flipH="1">
              <a:off x="6528" y="1968"/>
              <a:ext cx="475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0" name="Picture 8" descr="BIRDTR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98632" flipH="1">
              <a:off x="6918" y="2103"/>
              <a:ext cx="43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993" name="Picture 9" descr="Bouque_of_pink_ross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919">
            <a:off x="-7938" y="4106863"/>
            <a:ext cx="223202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FLOWRBO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6425"/>
            <a:ext cx="2057400" cy="11715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WordArt 11"/>
          <p:cNvSpPr>
            <a:spLocks noChangeArrowheads="1" noChangeShapeType="1" noTextEdit="1"/>
          </p:cNvSpPr>
          <p:nvPr/>
        </p:nvSpPr>
        <p:spPr bwMode="auto">
          <a:xfrm>
            <a:off x="609600" y="1219200"/>
            <a:ext cx="82296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 err="1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vi-VN" sz="3600" kern="10" dirty="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err="1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vi-VN" sz="3600" kern="10" dirty="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em chăm ngoan </a:t>
            </a:r>
            <a:endParaRPr lang="en-US" sz="3600" kern="10" dirty="0">
              <a:ln w="19050" cap="sq">
                <a:solidFill>
                  <a:srgbClr val="99CCFF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3600" kern="10" dirty="0" err="1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vi-VN" sz="3600" kern="10" dirty="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en-US" sz="3600" kern="10" dirty="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!</a:t>
            </a:r>
            <a:endParaRPr lang="vi-VN" sz="3600" kern="10" dirty="0">
              <a:ln w="19050" cap="sq">
                <a:solidFill>
                  <a:srgbClr val="99CCFF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3600" kern="10" dirty="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kern="10" dirty="0">
              <a:ln w="19050" cap="sq">
                <a:solidFill>
                  <a:srgbClr val="99CCFF"/>
                </a:solidFill>
                <a:round/>
                <a:headEnd type="none" w="sm" len="sm"/>
                <a:tailEnd type="none" w="sm" len="sm"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996" name="Picture 12" descr="3d butterfly"/>
          <p:cNvPicPr>
            <a:picLocks noGrp="1" noChangeAspect="1" noChangeArrowheads="1" noCrop="1"/>
          </p:cNvPicPr>
          <p:nvPr>
            <p:ph type="ctrTitle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003953">
            <a:off x="-152400" y="5638800"/>
            <a:ext cx="800100" cy="466725"/>
          </a:xfr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5 -0.05324 C -0.09444 -0.08518 -0.21753 -0.1169 -0.32934 -0.12477 C -0.44114 -0.13217 -0.55625 -0.10393 -0.64167 -0.09907 C -0.72708 -0.09421 -0.76771 -0.07685 -0.84201 -0.09606 C -0.91632 -0.11504 -1.0026 -0.17824 -1.08767 -0.2125 C -1.17257 -0.24745 -1.30087 -0.2868 -1.3526 -0.30347 C -1.40469 -0.31991 -1.38038 -0.30879 -1.39792 -0.31227 " pathEditMode="relative" rAng="0" ptsTypes="aaaaaaA">
                                      <p:cBhvr>
                                        <p:cTn id="19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67" y="-1333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C -0.00521 -0.09815 -0.01041 -0.1963 -0.0026 -0.23426 C 0.00521 -0.27222 0.02309 -0.22871 0.04723 -0.22847 C 0.0717 -0.22824 0.11563 -0.23496 0.14288 -0.23241 C 0.17032 -0.22986 0.19861 -0.22477 0.21163 -0.21343 C 0.22466 -0.20209 0.19479 -0.1794 0.22153 -0.16389 C 0.24827 -0.14838 0.32969 -0.13982 0.37153 -0.11991 C 0.4132 -0.1 0.45782 -0.0581 0.47309 -0.04375 C 0.4882 -0.0294 0.47709 -0.03496 0.46302 -0.03426 C 0.44879 -0.03357 0.42882 -0.05394 0.38716 -0.04005 C 0.34584 -0.02616 0.24844 0.03148 0.21441 0.04954 C 0.18004 0.06759 0.21493 0.07199 0.1816 0.06852 C 0.14827 0.06504 0.04375 0.03518 0.01424 0.02847 C -0.0151 0.02176 -0.00538 0.025 0.00452 0.02847 " pathEditMode="relative" ptsTypes="aaaaaaaaaaaaaA">
                                      <p:cBhvr>
                                        <p:cTn id="21" dur="15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Group 2"/>
          <p:cNvGraphicFramePr>
            <a:graphicFrameLocks noGrp="1"/>
          </p:cNvGraphicFramePr>
          <p:nvPr/>
        </p:nvGraphicFramePr>
        <p:xfrm>
          <a:off x="76200" y="0"/>
          <a:ext cx="3886200" cy="6754829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1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1. Hòa bình mang lại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2. Mọi trẻ em đều có quyền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3. Bảo vệ hòa bình là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4. Trẻ em cũng có trách nhiệm tham gia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160" name="Group 16"/>
          <p:cNvGraphicFramePr>
            <a:graphicFrameLocks noGrp="1"/>
          </p:cNvGraphicFramePr>
          <p:nvPr/>
        </p:nvGraphicFramePr>
        <p:xfrm>
          <a:off x="4724400" y="0"/>
          <a:ext cx="4495800" cy="6786564"/>
        </p:xfrm>
        <a:graphic>
          <a:graphicData uri="http://schemas.openxmlformats.org/drawingml/2006/table">
            <a:tbl>
              <a:tblPr/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4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a. trách nhiệm của toàn nhân loại.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b. các hoạt động vì hòa bình phù hợp với khả năng.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7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c. cuộc sống ấm no, hạnh phúc cho con người.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d. được sống trong hòa bình.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3962400" y="1447800"/>
            <a:ext cx="838200" cy="32004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 flipV="1">
            <a:off x="3962400" y="2743200"/>
            <a:ext cx="838200" cy="27432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>
            <a:off x="3886200" y="2743200"/>
            <a:ext cx="914400" cy="34290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 flipV="1">
            <a:off x="3886200" y="1143000"/>
            <a:ext cx="838200" cy="27432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" grpId="0" animBg="1"/>
      <p:bldP spid="6175" grpId="0" animBg="1"/>
      <p:bldP spid="6176" grpId="0" animBg="1"/>
      <p:bldP spid="61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/>
          </p:cNvSpPr>
          <p:nvPr/>
        </p:nvSpPr>
        <p:spPr bwMode="auto">
          <a:xfrm>
            <a:off x="609600" y="1905000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6000" b="1">
                <a:solidFill>
                  <a:srgbClr val="FF0000"/>
                </a:solidFill>
              </a:rPr>
              <a:t>Kể tên những hoạt động vì hoà bình mà em biết.</a:t>
            </a:r>
          </a:p>
          <a:p>
            <a:pPr>
              <a:spcBef>
                <a:spcPct val="20000"/>
              </a:spcBef>
            </a:pPr>
            <a:endParaRPr lang="en-US" sz="6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5400" b="1">
                <a:solidFill>
                  <a:srgbClr val="008000"/>
                </a:solidFill>
              </a:rPr>
              <a:t>Đi bộ vì hoà bình</a:t>
            </a:r>
          </a:p>
        </p:txBody>
      </p:sp>
      <p:pic>
        <p:nvPicPr>
          <p:cNvPr id="7171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00200"/>
            <a:ext cx="7315200" cy="48768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274638"/>
            <a:ext cx="7239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>
                <a:solidFill>
                  <a:srgbClr val="008000"/>
                </a:solidFill>
              </a:rPr>
              <a:t>Đi bộ đồng hành vì nạn nhân chất độc da cam</a:t>
            </a:r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447800"/>
            <a:ext cx="7467600" cy="5006975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76200" y="-76200"/>
            <a:ext cx="8915400" cy="16764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008000"/>
                </a:solidFill>
              </a:rPr>
              <a:t>Thả bồ câu xây dựng </a:t>
            </a:r>
            <a:br>
              <a:rPr lang="en-US" b="1">
                <a:solidFill>
                  <a:srgbClr val="008000"/>
                </a:solidFill>
              </a:rPr>
            </a:br>
            <a:r>
              <a:rPr lang="en-US" b="1">
                <a:solidFill>
                  <a:srgbClr val="008000"/>
                </a:solidFill>
              </a:rPr>
              <a:t>vườn chim Hòa Bình</a:t>
            </a:r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447800"/>
            <a:ext cx="7391400" cy="5132388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274638"/>
            <a:ext cx="8839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>
                <a:solidFill>
                  <a:srgbClr val="008000"/>
                </a:solidFill>
              </a:rPr>
              <a:t>Vẽ tranh về chủ đề “Em yêu hoà bình”</a:t>
            </a:r>
          </a:p>
        </p:txBody>
      </p:sp>
      <p:pic>
        <p:nvPicPr>
          <p:cNvPr id="10243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447800"/>
            <a:ext cx="8229600" cy="4848225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656</Words>
  <Application>Microsoft Office PowerPoint</Application>
  <PresentationFormat>On-screen Show (4:3)</PresentationFormat>
  <Paragraphs>91</Paragraphs>
  <Slides>36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KHỞI ĐỘNG</vt:lpstr>
      <vt:lpstr>PowerPoint Presentation</vt:lpstr>
      <vt:lpstr>PowerPoint Presentation</vt:lpstr>
      <vt:lpstr>Đi bộ vì hoà bình</vt:lpstr>
      <vt:lpstr>Đi bộ đồng hành vì nạn nhân chất độc da cam</vt:lpstr>
      <vt:lpstr>Thả bồ câu xây dựng  vườn chim Hòa Bình</vt:lpstr>
      <vt:lpstr>Vẽ tranh về chủ đề “Em yêu hoà bình”</vt:lpstr>
      <vt:lpstr> Vẽ  tranh với chủ đề Hòa bình bằng gạch lớn nhất Việt Nam. </vt:lpstr>
      <vt:lpstr>PowerPoint Presentation</vt:lpstr>
      <vt:lpstr>Trại hè giao lưu thiếu nhi quốc tế  Việt – Lào – Campuchia </vt:lpstr>
      <vt:lpstr>PowerPoint Presentation</vt:lpstr>
      <vt:lpstr>PowerPoint Presentation</vt:lpstr>
      <vt:lpstr>PowerPoint Presentation</vt:lpstr>
      <vt:lpstr>Sinh viên I-rắc biểu tình chống  chiến tranh</vt:lpstr>
      <vt:lpstr>Biểu tình, xếp chữ để ủng hộ một thế giới hoà bình, không có chiến tranh</vt:lpstr>
      <vt:lpstr>PowerPoint Presentation</vt:lpstr>
      <vt:lpstr>Đạo đức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</dc:title>
  <dc:creator>Baophongpc</dc:creator>
  <cp:lastModifiedBy>Admin</cp:lastModifiedBy>
  <cp:revision>109</cp:revision>
  <dcterms:created xsi:type="dcterms:W3CDTF">2012-03-11T14:42:08Z</dcterms:created>
  <dcterms:modified xsi:type="dcterms:W3CDTF">2022-04-08T14:36:14Z</dcterms:modified>
</cp:coreProperties>
</file>